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322" r:id="rId2"/>
    <p:sldId id="267" r:id="rId3"/>
    <p:sldId id="276" r:id="rId4"/>
    <p:sldId id="279" r:id="rId5"/>
    <p:sldId id="274" r:id="rId6"/>
    <p:sldId id="277" r:id="rId7"/>
    <p:sldId id="278" r:id="rId8"/>
    <p:sldId id="326" r:id="rId9"/>
    <p:sldId id="327" r:id="rId10"/>
    <p:sldId id="328" r:id="rId11"/>
    <p:sldId id="280" r:id="rId12"/>
    <p:sldId id="281" r:id="rId13"/>
    <p:sldId id="324" r:id="rId14"/>
    <p:sldId id="272" r:id="rId15"/>
    <p:sldId id="271" r:id="rId16"/>
    <p:sldId id="315" r:id="rId17"/>
    <p:sldId id="330" r:id="rId18"/>
    <p:sldId id="325" r:id="rId19"/>
    <p:sldId id="32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3" autoAdjust="0"/>
    <p:restoredTop sz="94660"/>
  </p:normalViewPr>
  <p:slideViewPr>
    <p:cSldViewPr snapToGrid="0">
      <p:cViewPr varScale="1">
        <p:scale>
          <a:sx n="57" d="100"/>
          <a:sy n="57" d="100"/>
        </p:scale>
        <p:origin x="84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F01A-6ED6-44EF-8269-C1B72CA5AA49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2B9AD3-D742-4E3C-90FD-AC717F479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35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animals to move via</a:t>
            </a:r>
            <a:r>
              <a:rPr lang="en-US" baseline="0" dirty="0"/>
              <a:t> cilia</a:t>
            </a:r>
          </a:p>
          <a:p>
            <a:r>
              <a:rPr lang="en-US" dirty="0"/>
              <a:t>Like the cnidocytes of cnidarians, </a:t>
            </a:r>
            <a:r>
              <a:rPr lang="en-US" dirty="0" err="1"/>
              <a:t>colloblasts</a:t>
            </a:r>
            <a:r>
              <a:rPr lang="en-US" dirty="0"/>
              <a:t> are discharged from the tentacles and are used for prey capture. However, unlike cnidocytes, which are venomous cells, </a:t>
            </a:r>
            <a:r>
              <a:rPr lang="en-US" dirty="0" err="1"/>
              <a:t>colloblasts</a:t>
            </a:r>
            <a:r>
              <a:rPr lang="en-US"/>
              <a:t> stick to, rather than sting their prey.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084A9-14E8-46D2-9C58-F283F0A80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22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Sessile:</a:t>
            </a:r>
            <a:r>
              <a:rPr lang="en-US" baseline="0" dirty="0"/>
              <a:t> stationary</a:t>
            </a:r>
          </a:p>
          <a:p>
            <a:r>
              <a:rPr lang="en-US" baseline="0" dirty="0"/>
              <a:t>Motile: free swimming or moving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084A9-14E8-46D2-9C58-F283F0A80A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5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Annelid means “little rings” in reference to their segmented bodies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13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Cheatae</a:t>
            </a:r>
            <a:r>
              <a:rPr lang="en-US" dirty="0"/>
              <a:t> also setae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6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1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70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4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8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88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77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4/2/2019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97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9502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3076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37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59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6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0723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4/2/2019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94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4/2/2019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7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9A7F26-849C-492C-B6BC-4B1B69E212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Cnidaria, Ctenophora, and Annelida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65236A4-3781-4CE5-923A-E271D83D8F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Lab 4</a:t>
            </a:r>
          </a:p>
        </p:txBody>
      </p:sp>
    </p:spTree>
    <p:extLst>
      <p:ext uri="{BB962C8B-B14F-4D97-AF65-F5344CB8AC3E}">
        <p14:creationId xmlns:p14="http://schemas.microsoft.com/office/powerpoint/2010/main" val="1111072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B6739-2574-4000-A76D-93713A3C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Portuguese Man of War (</a:t>
            </a:r>
            <a:r>
              <a:rPr lang="en-US" sz="4400" i="1" dirty="0" err="1"/>
              <a:t>Physalia</a:t>
            </a:r>
            <a:r>
              <a:rPr lang="en-US" sz="44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C41BD-C79B-4843-9CF8-64239651D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98" y="1206798"/>
            <a:ext cx="3379191" cy="5073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2415F-BA0B-4608-941E-915A3E48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675" y="1988281"/>
            <a:ext cx="2697066" cy="4359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FE0B5F-FBDF-456A-8EFC-3BAFE6D5B117}"/>
              </a:ext>
            </a:extLst>
          </p:cNvPr>
          <p:cNvSpPr txBox="1"/>
          <p:nvPr/>
        </p:nvSpPr>
        <p:spPr>
          <a:xfrm>
            <a:off x="5389015" y="2081341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Pneumatophore</a:t>
            </a:r>
          </a:p>
          <a:p>
            <a:pPr algn="ctr"/>
            <a:r>
              <a:rPr lang="en-US" dirty="0"/>
              <a:t>(Float)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AF24E15-0B9B-4391-8BC6-AC8C72948BD8}"/>
              </a:ext>
            </a:extLst>
          </p:cNvPr>
          <p:cNvCxnSpPr>
            <a:cxnSpLocks/>
          </p:cNvCxnSpPr>
          <p:nvPr/>
        </p:nvCxnSpPr>
        <p:spPr>
          <a:xfrm>
            <a:off x="6921794" y="2404506"/>
            <a:ext cx="467833" cy="941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B9F530-2906-4392-9050-2130455E291E}"/>
              </a:ext>
            </a:extLst>
          </p:cNvPr>
          <p:cNvCxnSpPr>
            <a:cxnSpLocks/>
          </p:cNvCxnSpPr>
          <p:nvPr/>
        </p:nvCxnSpPr>
        <p:spPr>
          <a:xfrm>
            <a:off x="8467059" y="2960943"/>
            <a:ext cx="467833" cy="9413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C8C1AA6-B62C-4D78-AAFC-5320CCAEF16A}"/>
              </a:ext>
            </a:extLst>
          </p:cNvPr>
          <p:cNvSpPr txBox="1"/>
          <p:nvPr/>
        </p:nvSpPr>
        <p:spPr>
          <a:xfrm>
            <a:off x="8467059" y="2857945"/>
            <a:ext cx="170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Feeding </a:t>
            </a:r>
          </a:p>
          <a:p>
            <a:pPr algn="ctr"/>
            <a:r>
              <a:rPr lang="en-US" dirty="0"/>
              <a:t>polyps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41B204-E45D-4407-BF97-5F645BF4CB03}"/>
              </a:ext>
            </a:extLst>
          </p:cNvPr>
          <p:cNvSpPr txBox="1"/>
          <p:nvPr/>
        </p:nvSpPr>
        <p:spPr>
          <a:xfrm>
            <a:off x="8467059" y="1574837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Crest (Sail)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9533890-5617-4C17-9FFC-F4502083CBEE}"/>
              </a:ext>
            </a:extLst>
          </p:cNvPr>
          <p:cNvCxnSpPr>
            <a:cxnSpLocks/>
          </p:cNvCxnSpPr>
          <p:nvPr/>
        </p:nvCxnSpPr>
        <p:spPr>
          <a:xfrm flipV="1">
            <a:off x="8264606" y="1889713"/>
            <a:ext cx="436369" cy="269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3C14DAB-7F72-4BD6-8667-21769C8688FE}"/>
              </a:ext>
            </a:extLst>
          </p:cNvPr>
          <p:cNvSpPr txBox="1"/>
          <p:nvPr/>
        </p:nvSpPr>
        <p:spPr>
          <a:xfrm>
            <a:off x="8174447" y="4602718"/>
            <a:ext cx="1788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Stinging polyps with cnidocytes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A1B49E-8582-4707-8BEB-0B8945472353}"/>
              </a:ext>
            </a:extLst>
          </p:cNvPr>
          <p:cNvSpPr txBox="1"/>
          <p:nvPr/>
        </p:nvSpPr>
        <p:spPr>
          <a:xfrm>
            <a:off x="4022158" y="1113172"/>
            <a:ext cx="782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Siphonophores</a:t>
            </a:r>
            <a:r>
              <a:rPr lang="en-US" sz="2400" dirty="0"/>
              <a:t>: colonies of specialized polyps</a:t>
            </a:r>
          </a:p>
        </p:txBody>
      </p:sp>
    </p:spTree>
    <p:extLst>
      <p:ext uri="{BB962C8B-B14F-4D97-AF65-F5344CB8AC3E}">
        <p14:creationId xmlns:p14="http://schemas.microsoft.com/office/powerpoint/2010/main" val="463336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3040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Class Scyphozoa</a:t>
            </a:r>
          </a:p>
          <a:p>
            <a:pPr>
              <a:defRPr/>
            </a:pPr>
            <a:r>
              <a:rPr lang="en-US" sz="2800" dirty="0"/>
              <a:t>Sea jellies or “true” jellies</a:t>
            </a:r>
          </a:p>
          <a:p>
            <a:pPr>
              <a:defRPr/>
            </a:pPr>
            <a:r>
              <a:rPr lang="en-US" sz="2800" dirty="0"/>
              <a:t>All are marine</a:t>
            </a:r>
          </a:p>
          <a:p>
            <a:pPr>
              <a:defRPr/>
            </a:pPr>
            <a:r>
              <a:rPr lang="en-US" sz="2800" dirty="0"/>
              <a:t>Polyp stage reduced or absent</a:t>
            </a:r>
          </a:p>
          <a:p>
            <a:pPr>
              <a:defRPr/>
            </a:pPr>
            <a:r>
              <a:rPr lang="en-US" sz="2800" dirty="0"/>
              <a:t>Medusa stage is free living</a:t>
            </a:r>
          </a:p>
          <a:p>
            <a:pPr marL="0" indent="0">
              <a:buNone/>
            </a:pPr>
            <a:endParaRPr lang="en-US" sz="3200" b="1" dirty="0"/>
          </a:p>
          <a:p>
            <a:endParaRPr lang="en-US" sz="2800" b="1" dirty="0"/>
          </a:p>
        </p:txBody>
      </p:sp>
      <p:pic>
        <p:nvPicPr>
          <p:cNvPr id="14338" name="Picture 2" descr="http://cdn.c.photoshelter.com/img-get/I0000ADoAYnjMm3g/s/750/750/08ORC-286-Sea-Nettle-Chrysa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491" y="1810294"/>
            <a:ext cx="2984428" cy="375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classconnection.s3.amazonaws.com/682/flashcards/390682/png/scyphozoa13320960544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5" y="3871594"/>
            <a:ext cx="3200104" cy="240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1C754-3154-48B1-99A8-61DC03BAA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013" y="1219200"/>
            <a:ext cx="2683076" cy="268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6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864429" cy="49377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/>
              <a:t>Class Anthozoa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Corals and anemones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All marine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Polyp stage dominant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No medusa stage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Calcium carbonate external skeleton</a:t>
            </a:r>
          </a:p>
          <a:p>
            <a:pPr>
              <a:spcBef>
                <a:spcPts val="0"/>
              </a:spcBef>
              <a:defRPr/>
            </a:pPr>
            <a:r>
              <a:rPr lang="en-US" sz="2800" dirty="0"/>
              <a:t>Symbiotic relationship with z</a:t>
            </a:r>
            <a:r>
              <a:rPr lang="en-US" sz="2900" dirty="0"/>
              <a:t>ooxanthellae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/>
          </a:p>
        </p:txBody>
      </p:sp>
      <p:pic>
        <p:nvPicPr>
          <p:cNvPr id="15366" name="Picture 6" descr="http://www.fossilmuseum.net/fossil-art/cnidaria/brainco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058" y="3587521"/>
            <a:ext cx="2348055" cy="24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cdn1.kidsdiscover.com/wp-content/uploads/2012/05/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3" y="2984208"/>
            <a:ext cx="4331706" cy="33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scienceblogs.com/photosynthesis/wp-content/blogs.dir/309/files/2012/04/i-ef3ccc86164ca2628b648f5b94370106-Gorgonia-ventalina141(c)BNSulliv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799" y="1346936"/>
            <a:ext cx="3116489" cy="216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upload.wikimedia.org/wikipedia/commons/a/a9/Giant_Green_Anemone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06" y="1346936"/>
            <a:ext cx="2710543" cy="179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69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40F4-E83C-4560-B9F9-40E908B0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Anthozoan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B8E7B-8504-4C22-A3EA-7F6AAE1E26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426392"/>
            <a:ext cx="4667388" cy="4730568"/>
          </a:xfrm>
        </p:spPr>
        <p:txBody>
          <a:bodyPr/>
          <a:lstStyle/>
          <a:p>
            <a:pPr>
              <a:lnSpc>
                <a:spcPct val="88000"/>
              </a:lnSpc>
              <a:spcAft>
                <a:spcPts val="1200"/>
              </a:spcAft>
            </a:pPr>
            <a:r>
              <a:rPr lang="en-US" b="1" dirty="0"/>
              <a:t>Peristome</a:t>
            </a:r>
            <a:r>
              <a:rPr lang="en-US" dirty="0"/>
              <a:t>: the space between the tentacle and the mouth</a:t>
            </a:r>
          </a:p>
          <a:p>
            <a:pPr>
              <a:lnSpc>
                <a:spcPct val="88000"/>
              </a:lnSpc>
              <a:spcAft>
                <a:spcPts val="1200"/>
              </a:spcAft>
            </a:pPr>
            <a:r>
              <a:rPr lang="en-US" b="1" dirty="0"/>
              <a:t>Ostia</a:t>
            </a:r>
            <a:r>
              <a:rPr lang="en-US" dirty="0"/>
              <a:t>: small openings where water enters</a:t>
            </a:r>
          </a:p>
          <a:p>
            <a:pPr>
              <a:lnSpc>
                <a:spcPct val="88000"/>
              </a:lnSpc>
              <a:spcAft>
                <a:spcPts val="1200"/>
              </a:spcAft>
            </a:pPr>
            <a:r>
              <a:rPr lang="en-US" b="1" dirty="0"/>
              <a:t>Basal disc</a:t>
            </a:r>
            <a:r>
              <a:rPr lang="en-US" dirty="0"/>
              <a:t>: structure where the anemone attaches to the substrate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442DE-AB11-4657-97C8-C675A85B7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3164" y="1426392"/>
            <a:ext cx="5849236" cy="481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3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natuga.de/wurmversand-dateien/eisenia_foetida_a_7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31" y="4503407"/>
            <a:ext cx="3712128" cy="17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586" y="3242145"/>
            <a:ext cx="3451427" cy="1527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</a:t>
            </a:r>
            <a:r>
              <a:rPr lang="en-US" sz="4000" dirty="0"/>
              <a:t> Annelida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95270"/>
            <a:ext cx="5627105" cy="5116162"/>
          </a:xfrm>
        </p:spPr>
        <p:txBody>
          <a:bodyPr>
            <a:normAutofit/>
          </a:bodyPr>
          <a:lstStyle/>
          <a:p>
            <a:r>
              <a:rPr lang="en-US" sz="2800" dirty="0"/>
              <a:t>Soft, segmented worms</a:t>
            </a:r>
          </a:p>
          <a:p>
            <a:pPr lvl="1"/>
            <a:r>
              <a:rPr lang="en-US" sz="2400" dirty="0"/>
              <a:t>~ 15,000 species</a:t>
            </a:r>
          </a:p>
          <a:p>
            <a:r>
              <a:rPr lang="en-US" sz="2800" dirty="0"/>
              <a:t>Marine, freshwater and terrestrial</a:t>
            </a:r>
          </a:p>
          <a:p>
            <a:r>
              <a:rPr lang="en-US" sz="2800" dirty="0"/>
              <a:t>Hydrostatic skeleton 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D78882-BA78-4654-BF48-601478075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7057" y="1295270"/>
            <a:ext cx="2915702" cy="237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37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Annelida, Class </a:t>
            </a:r>
            <a:r>
              <a:rPr lang="en-US" sz="4400" dirty="0" err="1"/>
              <a:t>Polychaete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919091" cy="5090730"/>
          </a:xfrm>
        </p:spPr>
        <p:txBody>
          <a:bodyPr>
            <a:normAutofit/>
          </a:bodyPr>
          <a:lstStyle/>
          <a:p>
            <a:r>
              <a:rPr lang="en-US" sz="2800" dirty="0"/>
              <a:t>Mostly mobile species</a:t>
            </a:r>
          </a:p>
          <a:p>
            <a:r>
              <a:rPr lang="en-US" sz="2800" dirty="0"/>
              <a:t>Mostly marine</a:t>
            </a:r>
          </a:p>
          <a:p>
            <a:r>
              <a:rPr lang="en-US" sz="2800" dirty="0"/>
              <a:t>Well developed head and jaws</a:t>
            </a:r>
          </a:p>
          <a:p>
            <a:r>
              <a:rPr lang="en-US" sz="2800" dirty="0"/>
              <a:t>Sensory organs</a:t>
            </a:r>
          </a:p>
          <a:p>
            <a:r>
              <a:rPr lang="en-US" sz="2800" dirty="0"/>
              <a:t>Predators and grazers</a:t>
            </a:r>
          </a:p>
          <a:p>
            <a:r>
              <a:rPr lang="en-US" sz="2800" dirty="0"/>
              <a:t>Parapodia</a:t>
            </a:r>
          </a:p>
          <a:p>
            <a:pPr lvl="1"/>
            <a:r>
              <a:rPr lang="en-US" sz="2800" b="1" dirty="0"/>
              <a:t>Setae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542" y="1231907"/>
            <a:ext cx="4614196" cy="2773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2372" y="1292876"/>
            <a:ext cx="13487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Setae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8139448" y="1454458"/>
            <a:ext cx="548640" cy="840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7844790" y="1616041"/>
            <a:ext cx="45720" cy="51964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://cfb.unh.edu/phycokey/Choices/Anomalous_Items/invertebrates/Polychaetes/polychaete_05_500x339_hermodice_carunculata__weblog.greenpeace.or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034" y="4094319"/>
            <a:ext cx="2982704" cy="221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91" y="4069194"/>
            <a:ext cx="3372421" cy="224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52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B63DCE-A843-4F49-95E7-A23FCE601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542" y="1287775"/>
            <a:ext cx="7347858" cy="4600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2D1E9-E555-4A82-92BC-C3F204FB0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104" y="3869786"/>
            <a:ext cx="3664432" cy="233687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A1FFC1-6894-4797-844F-F361EFEF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Annelida, Class Polychaete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8C3CFB96-B60A-4227-8265-8A4519CA9D03}"/>
              </a:ext>
            </a:extLst>
          </p:cNvPr>
          <p:cNvSpPr/>
          <p:nvPr/>
        </p:nvSpPr>
        <p:spPr>
          <a:xfrm rot="16200000">
            <a:off x="3657041" y="3385457"/>
            <a:ext cx="1469572" cy="1376957"/>
          </a:xfrm>
          <a:prstGeom prst="arc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2191E3-9087-40A4-A2E5-047C611A96A9}"/>
              </a:ext>
            </a:extLst>
          </p:cNvPr>
          <p:cNvSpPr txBox="1"/>
          <p:nvPr/>
        </p:nvSpPr>
        <p:spPr>
          <a:xfrm>
            <a:off x="7303025" y="3496992"/>
            <a:ext cx="595949" cy="533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1EC4C04-95D4-4F92-BF25-0D0CE3AECA6A}"/>
              </a:ext>
            </a:extLst>
          </p:cNvPr>
          <p:cNvSpPr/>
          <p:nvPr/>
        </p:nvSpPr>
        <p:spPr>
          <a:xfrm rot="6253186">
            <a:off x="6921788" y="2823344"/>
            <a:ext cx="1225705" cy="1412612"/>
          </a:xfrm>
          <a:prstGeom prst="arc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09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22D1E9-E555-4A82-92BC-C3F204FB0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464" y="1943393"/>
            <a:ext cx="5794744" cy="36954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AA1FFC1-6894-4797-844F-F361EFEF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Annelida, Class Polychaete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EBB12-27EE-476A-9861-F633FCE216F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0742" y="1240465"/>
            <a:ext cx="5196036" cy="4937760"/>
          </a:xfrm>
        </p:spPr>
        <p:txBody>
          <a:bodyPr/>
          <a:lstStyle/>
          <a:p>
            <a:r>
              <a:rPr lang="en-US" sz="2800" b="1" u="sng" dirty="0"/>
              <a:t>Parapodia</a:t>
            </a:r>
            <a:r>
              <a:rPr lang="en-US" sz="2800" dirty="0"/>
              <a:t>: paired, unjointed outgrowths that bear chaeta, often used in locomotion</a:t>
            </a:r>
          </a:p>
          <a:p>
            <a:pPr lvl="1"/>
            <a:r>
              <a:rPr lang="en-US" sz="2400" dirty="0"/>
              <a:t>Parapodia on each body segment serve as gills, as well as a means of locomotion </a:t>
            </a:r>
            <a:endParaRPr lang="en-US" sz="2500" dirty="0"/>
          </a:p>
          <a:p>
            <a:endParaRPr lang="en-US" sz="2800" b="1" u="sng" dirty="0"/>
          </a:p>
          <a:p>
            <a:r>
              <a:rPr lang="en-US" sz="2800" b="1" u="sng" dirty="0"/>
              <a:t>Setae</a:t>
            </a:r>
            <a:r>
              <a:rPr lang="en-US" sz="2800" dirty="0"/>
              <a:t>: stiff bristles made of chitin on the body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AC47B-E40C-4D3C-8D72-9342B0AC8297}"/>
              </a:ext>
            </a:extLst>
          </p:cNvPr>
          <p:cNvSpPr txBox="1"/>
          <p:nvPr/>
        </p:nvSpPr>
        <p:spPr>
          <a:xfrm>
            <a:off x="8172823" y="2118463"/>
            <a:ext cx="577774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r>
              <a:rPr lang="en-US" sz="2000" dirty="0"/>
              <a:t>Eyes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F8158-DEAD-4451-B3F7-06BE013194AF}"/>
              </a:ext>
            </a:extLst>
          </p:cNvPr>
          <p:cNvSpPr txBox="1"/>
          <p:nvPr/>
        </p:nvSpPr>
        <p:spPr>
          <a:xfrm>
            <a:off x="10728181" y="1964574"/>
            <a:ext cx="978265" cy="670953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pPr algn="ctr"/>
            <a:r>
              <a:rPr lang="en-US" sz="2000" dirty="0"/>
              <a:t>Bristles</a:t>
            </a:r>
          </a:p>
          <a:p>
            <a:pPr algn="ctr"/>
            <a:r>
              <a:rPr lang="en-US" sz="2000" dirty="0"/>
              <a:t>(setae)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0DEF66-7D0A-4BB3-879A-5D4985D2BB4C}"/>
              </a:ext>
            </a:extLst>
          </p:cNvPr>
          <p:cNvSpPr txBox="1"/>
          <p:nvPr/>
        </p:nvSpPr>
        <p:spPr>
          <a:xfrm>
            <a:off x="10072506" y="4488034"/>
            <a:ext cx="1509894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pPr algn="ctr"/>
            <a:r>
              <a:rPr lang="en-US" sz="2000" dirty="0"/>
              <a:t>Parapodium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D49FE6-EFA5-4777-8775-2CAC91E2D088}"/>
              </a:ext>
            </a:extLst>
          </p:cNvPr>
          <p:cNvSpPr txBox="1"/>
          <p:nvPr/>
        </p:nvSpPr>
        <p:spPr>
          <a:xfrm>
            <a:off x="8172823" y="5254358"/>
            <a:ext cx="935699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pPr algn="ctr"/>
            <a:r>
              <a:rPr lang="en-US" sz="2000" dirty="0"/>
              <a:t>Pharynx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B2CAD-CC80-4FCF-AFA0-61BEA8382BBC}"/>
              </a:ext>
            </a:extLst>
          </p:cNvPr>
          <p:cNvSpPr txBox="1"/>
          <p:nvPr/>
        </p:nvSpPr>
        <p:spPr>
          <a:xfrm>
            <a:off x="7069642" y="4992088"/>
            <a:ext cx="542330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pPr algn="ctr"/>
            <a:r>
              <a:rPr lang="en-US" sz="2000" dirty="0"/>
              <a:t>Jaws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91262-0B1F-41BB-AD98-A1B5A387750D}"/>
              </a:ext>
            </a:extLst>
          </p:cNvPr>
          <p:cNvSpPr txBox="1"/>
          <p:nvPr/>
        </p:nvSpPr>
        <p:spPr>
          <a:xfrm>
            <a:off x="7783220" y="4725564"/>
            <a:ext cx="669664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pPr algn="ctr"/>
            <a:r>
              <a:rPr lang="en-US" sz="2000" dirty="0"/>
              <a:t>Teeth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1AE08C-826C-4479-818B-7D3A4E9B72F8}"/>
              </a:ext>
            </a:extLst>
          </p:cNvPr>
          <p:cNvSpPr txBox="1"/>
          <p:nvPr/>
        </p:nvSpPr>
        <p:spPr>
          <a:xfrm>
            <a:off x="8452884" y="4451514"/>
            <a:ext cx="842554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pPr algn="ctr"/>
            <a:r>
              <a:rPr lang="en-US" sz="2000" dirty="0"/>
              <a:t>Mouth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D69881-AF83-4794-A882-9D3588BB0388}"/>
              </a:ext>
            </a:extLst>
          </p:cNvPr>
          <p:cNvSpPr txBox="1"/>
          <p:nvPr/>
        </p:nvSpPr>
        <p:spPr>
          <a:xfrm>
            <a:off x="5937203" y="2652288"/>
            <a:ext cx="1132439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r>
              <a:rPr lang="en-US" sz="2000" dirty="0"/>
              <a:t>Tentacles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BC5FC8-2F9D-4985-8881-E4A53B957A64}"/>
              </a:ext>
            </a:extLst>
          </p:cNvPr>
          <p:cNvCxnSpPr>
            <a:cxnSpLocks/>
          </p:cNvCxnSpPr>
          <p:nvPr/>
        </p:nvCxnSpPr>
        <p:spPr>
          <a:xfrm flipV="1">
            <a:off x="6964326" y="2652288"/>
            <a:ext cx="499730" cy="212985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61BAE-C14B-4C9C-9DAE-321EA46B609C}"/>
              </a:ext>
            </a:extLst>
          </p:cNvPr>
          <p:cNvCxnSpPr>
            <a:cxnSpLocks/>
          </p:cNvCxnSpPr>
          <p:nvPr/>
        </p:nvCxnSpPr>
        <p:spPr>
          <a:xfrm>
            <a:off x="6964326" y="2865273"/>
            <a:ext cx="376481" cy="254351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326681A-82A2-493A-8F05-B4ABB41960D9}"/>
              </a:ext>
            </a:extLst>
          </p:cNvPr>
          <p:cNvSpPr txBox="1"/>
          <p:nvPr/>
        </p:nvSpPr>
        <p:spPr>
          <a:xfrm>
            <a:off x="9240778" y="1867193"/>
            <a:ext cx="1132439" cy="363176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bIns="9144" rtlCol="0">
            <a:spAutoFit/>
          </a:bodyPr>
          <a:lstStyle/>
          <a:p>
            <a:r>
              <a:rPr lang="en-US" sz="2000" dirty="0"/>
              <a:t>Segments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6F2582-4AF6-40A8-AA0C-942D48911089}"/>
              </a:ext>
            </a:extLst>
          </p:cNvPr>
          <p:cNvCxnSpPr>
            <a:cxnSpLocks/>
          </p:cNvCxnSpPr>
          <p:nvPr/>
        </p:nvCxnSpPr>
        <p:spPr>
          <a:xfrm>
            <a:off x="9806997" y="2251550"/>
            <a:ext cx="921184" cy="545412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31FC35-09AD-4BA9-9489-2A44EEAEB0BD}"/>
              </a:ext>
            </a:extLst>
          </p:cNvPr>
          <p:cNvCxnSpPr>
            <a:cxnSpLocks/>
          </p:cNvCxnSpPr>
          <p:nvPr/>
        </p:nvCxnSpPr>
        <p:spPr>
          <a:xfrm>
            <a:off x="9806997" y="2257842"/>
            <a:ext cx="155710" cy="61532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C93A922-3B31-45BD-92D0-F3B31A3F4945}"/>
              </a:ext>
            </a:extLst>
          </p:cNvPr>
          <p:cNvCxnSpPr>
            <a:cxnSpLocks/>
          </p:cNvCxnSpPr>
          <p:nvPr/>
        </p:nvCxnSpPr>
        <p:spPr>
          <a:xfrm flipH="1">
            <a:off x="9161874" y="2262789"/>
            <a:ext cx="645123" cy="571087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5119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5E047-8890-4D45-A113-AD84A032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Gonionemus Medusa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A9762-A5D6-45EB-8DA3-EEE9D36302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565073" cy="493776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A64CE-83C9-41B4-AD53-10AFF1532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675" y="1219200"/>
            <a:ext cx="6718843" cy="5104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43D40E-6886-4509-B927-5D2E8638FDFC}"/>
              </a:ext>
            </a:extLst>
          </p:cNvPr>
          <p:cNvSpPr txBox="1"/>
          <p:nvPr/>
        </p:nvSpPr>
        <p:spPr>
          <a:xfrm>
            <a:off x="5390043" y="1887681"/>
            <a:ext cx="141191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Radial canal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97C5CE-F9BC-4E1C-B2A1-C3F9A2587B18}"/>
              </a:ext>
            </a:extLst>
          </p:cNvPr>
          <p:cNvSpPr txBox="1"/>
          <p:nvPr/>
        </p:nvSpPr>
        <p:spPr>
          <a:xfrm>
            <a:off x="5756563" y="2363991"/>
            <a:ext cx="1045393" cy="32624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000" dirty="0"/>
              <a:t>Ring canal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4EF1F-F032-49B8-9442-E4AAD224F0B7}"/>
              </a:ext>
            </a:extLst>
          </p:cNvPr>
          <p:cNvSpPr txBox="1"/>
          <p:nvPr/>
        </p:nvSpPr>
        <p:spPr>
          <a:xfrm>
            <a:off x="10865427" y="2932027"/>
            <a:ext cx="1045393" cy="32624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000" dirty="0"/>
              <a:t>Mouth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F76687-1C51-4F20-B53F-995B6B30336E}"/>
              </a:ext>
            </a:extLst>
          </p:cNvPr>
          <p:cNvSpPr txBox="1"/>
          <p:nvPr/>
        </p:nvSpPr>
        <p:spPr>
          <a:xfrm>
            <a:off x="10865427" y="2521398"/>
            <a:ext cx="1045393" cy="32624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000" dirty="0"/>
              <a:t>Gonad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66A555-55F7-4BBB-9449-963EA280E64E}"/>
              </a:ext>
            </a:extLst>
          </p:cNvPr>
          <p:cNvSpPr txBox="1"/>
          <p:nvPr/>
        </p:nvSpPr>
        <p:spPr>
          <a:xfrm>
            <a:off x="10766088" y="2110769"/>
            <a:ext cx="1342027" cy="32624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000" dirty="0"/>
              <a:t>Manubrium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FB5789-0B0D-4498-8F02-2D3CC8F51FD1}"/>
              </a:ext>
            </a:extLst>
          </p:cNvPr>
          <p:cNvSpPr txBox="1"/>
          <p:nvPr/>
        </p:nvSpPr>
        <p:spPr>
          <a:xfrm>
            <a:off x="10519726" y="1628478"/>
            <a:ext cx="1655174" cy="510909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Gastrovascular cavity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0AF19-8BC4-409D-82FA-994CE59AC9AD}"/>
              </a:ext>
            </a:extLst>
          </p:cNvPr>
          <p:cNvSpPr txBox="1"/>
          <p:nvPr/>
        </p:nvSpPr>
        <p:spPr>
          <a:xfrm>
            <a:off x="10766088" y="4798927"/>
            <a:ext cx="1045393" cy="32624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000" dirty="0"/>
              <a:t>Velum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BF5E6-7C3B-44CE-8E6A-B6072739F156}"/>
              </a:ext>
            </a:extLst>
          </p:cNvPr>
          <p:cNvSpPr txBox="1"/>
          <p:nvPr/>
        </p:nvSpPr>
        <p:spPr>
          <a:xfrm>
            <a:off x="10703741" y="5741304"/>
            <a:ext cx="1045393" cy="326243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000" dirty="0"/>
              <a:t>Tentacle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D07198-CB94-4706-A4D9-637B58C6AB1E}"/>
              </a:ext>
            </a:extLst>
          </p:cNvPr>
          <p:cNvSpPr txBox="1"/>
          <p:nvPr/>
        </p:nvSpPr>
        <p:spPr>
          <a:xfrm>
            <a:off x="8352557" y="1264676"/>
            <a:ext cx="1045393" cy="3877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400" b="1" dirty="0"/>
              <a:t>Aboral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F38704-2366-4E2F-83FB-48340D2BFB7D}"/>
              </a:ext>
            </a:extLst>
          </p:cNvPr>
          <p:cNvSpPr txBox="1"/>
          <p:nvPr/>
        </p:nvSpPr>
        <p:spPr>
          <a:xfrm>
            <a:off x="8570766" y="5710527"/>
            <a:ext cx="1045393" cy="38779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2400" b="1" dirty="0"/>
              <a:t>Oral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3FC766-42D2-48DF-8D05-DE89C46207D0}"/>
              </a:ext>
            </a:extLst>
          </p:cNvPr>
          <p:cNvCxnSpPr>
            <a:cxnSpLocks/>
          </p:cNvCxnSpPr>
          <p:nvPr/>
        </p:nvCxnSpPr>
        <p:spPr>
          <a:xfrm>
            <a:off x="6791565" y="2098127"/>
            <a:ext cx="1645920" cy="5707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59A3B0-82AE-47B2-8CAF-657BF84C9219}"/>
              </a:ext>
            </a:extLst>
          </p:cNvPr>
          <p:cNvCxnSpPr>
            <a:cxnSpLocks/>
          </p:cNvCxnSpPr>
          <p:nvPr/>
        </p:nvCxnSpPr>
        <p:spPr>
          <a:xfrm>
            <a:off x="6851553" y="2631003"/>
            <a:ext cx="714375" cy="62726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449711-0828-47B0-83C4-C03F4DBBFD90}"/>
              </a:ext>
            </a:extLst>
          </p:cNvPr>
          <p:cNvCxnSpPr>
            <a:cxnSpLocks/>
          </p:cNvCxnSpPr>
          <p:nvPr/>
        </p:nvCxnSpPr>
        <p:spPr>
          <a:xfrm flipV="1">
            <a:off x="8828234" y="1932709"/>
            <a:ext cx="1674304" cy="7315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A5FE32-E52A-43ED-BE70-3949D8060F58}"/>
              </a:ext>
            </a:extLst>
          </p:cNvPr>
          <p:cNvCxnSpPr>
            <a:cxnSpLocks/>
          </p:cNvCxnSpPr>
          <p:nvPr/>
        </p:nvCxnSpPr>
        <p:spPr>
          <a:xfrm flipV="1">
            <a:off x="8822518" y="2270416"/>
            <a:ext cx="1943570" cy="7968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101693D-FAC9-4F34-8AE3-45CCE967B9D4}"/>
              </a:ext>
            </a:extLst>
          </p:cNvPr>
          <p:cNvCxnSpPr>
            <a:cxnSpLocks/>
          </p:cNvCxnSpPr>
          <p:nvPr/>
        </p:nvCxnSpPr>
        <p:spPr>
          <a:xfrm flipV="1">
            <a:off x="8949717" y="3143481"/>
            <a:ext cx="1866113" cy="19941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DD5881-9A39-4BDB-AFF1-1741593C57A9}"/>
              </a:ext>
            </a:extLst>
          </p:cNvPr>
          <p:cNvCxnSpPr>
            <a:cxnSpLocks/>
          </p:cNvCxnSpPr>
          <p:nvPr/>
        </p:nvCxnSpPr>
        <p:spPr>
          <a:xfrm flipV="1">
            <a:off x="9716287" y="2690125"/>
            <a:ext cx="1099398" cy="25433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02A6D7F-C3D8-47C6-A542-87A63A376C33}"/>
              </a:ext>
            </a:extLst>
          </p:cNvPr>
          <p:cNvCxnSpPr>
            <a:cxnSpLocks/>
          </p:cNvCxnSpPr>
          <p:nvPr/>
        </p:nvCxnSpPr>
        <p:spPr>
          <a:xfrm>
            <a:off x="9397950" y="3687015"/>
            <a:ext cx="1368138" cy="127503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88EF316-02AB-47A5-A059-09E1EBDFB0AD}"/>
              </a:ext>
            </a:extLst>
          </p:cNvPr>
          <p:cNvCxnSpPr>
            <a:cxnSpLocks/>
          </p:cNvCxnSpPr>
          <p:nvPr/>
        </p:nvCxnSpPr>
        <p:spPr>
          <a:xfrm>
            <a:off x="9397950" y="5174737"/>
            <a:ext cx="1256194" cy="6510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B9EB71-6F5A-462D-AC7B-258AFCAD2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187" y="528637"/>
            <a:ext cx="4619625" cy="58007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D5B0DDE-6348-431B-8332-E53CFBC38BE2}"/>
              </a:ext>
            </a:extLst>
          </p:cNvPr>
          <p:cNvCxnSpPr/>
          <p:nvPr/>
        </p:nvCxnSpPr>
        <p:spPr>
          <a:xfrm>
            <a:off x="5571460" y="3636335"/>
            <a:ext cx="2349796" cy="329610"/>
          </a:xfrm>
          <a:prstGeom prst="line">
            <a:avLst/>
          </a:prstGeom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EDB2D-893D-447A-94FB-A95880EEA595}"/>
              </a:ext>
            </a:extLst>
          </p:cNvPr>
          <p:cNvCxnSpPr>
            <a:cxnSpLocks/>
          </p:cNvCxnSpPr>
          <p:nvPr/>
        </p:nvCxnSpPr>
        <p:spPr>
          <a:xfrm>
            <a:off x="6616995" y="3462821"/>
            <a:ext cx="118730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0C0B4AC-7337-42B3-AF0F-8C805589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84" y="3337294"/>
            <a:ext cx="288853" cy="268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69E682-0414-4950-B415-59BBA1B23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84" y="3722724"/>
            <a:ext cx="288853" cy="268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82BF9D-87AC-46FC-9C37-2690636E0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7040" y="3666310"/>
            <a:ext cx="552009" cy="172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1DE0B4-8335-469E-9D70-7949AF8638B9}"/>
              </a:ext>
            </a:extLst>
          </p:cNvPr>
          <p:cNvSpPr txBox="1"/>
          <p:nvPr/>
        </p:nvSpPr>
        <p:spPr>
          <a:xfrm>
            <a:off x="7559750" y="591545"/>
            <a:ext cx="193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Tentacles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65860-1D7A-4593-8ED1-E0BA3F65268C}"/>
              </a:ext>
            </a:extLst>
          </p:cNvPr>
          <p:cNvSpPr txBox="1"/>
          <p:nvPr/>
        </p:nvSpPr>
        <p:spPr>
          <a:xfrm>
            <a:off x="7805074" y="1010295"/>
            <a:ext cx="193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Peristome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3A0DF0-9222-4BB4-AC38-317AC83F25FC}"/>
              </a:ext>
            </a:extLst>
          </p:cNvPr>
          <p:cNvSpPr txBox="1"/>
          <p:nvPr/>
        </p:nvSpPr>
        <p:spPr>
          <a:xfrm>
            <a:off x="8257458" y="1899046"/>
            <a:ext cx="193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Mouth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9F889C8-BF6F-424F-9307-5E2964099E91}"/>
              </a:ext>
            </a:extLst>
          </p:cNvPr>
          <p:cNvCxnSpPr>
            <a:cxnSpLocks/>
          </p:cNvCxnSpPr>
          <p:nvPr/>
        </p:nvCxnSpPr>
        <p:spPr>
          <a:xfrm flipH="1">
            <a:off x="6294918" y="2099101"/>
            <a:ext cx="1962540" cy="4572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35D1DA7-FDB7-442F-B51A-987686C53BBF}"/>
              </a:ext>
            </a:extLst>
          </p:cNvPr>
          <p:cNvCxnSpPr>
            <a:cxnSpLocks/>
          </p:cNvCxnSpPr>
          <p:nvPr/>
        </p:nvCxnSpPr>
        <p:spPr>
          <a:xfrm flipH="1">
            <a:off x="6616995" y="1259404"/>
            <a:ext cx="1147819" cy="72221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B819FAA-D46D-434C-BF7F-04CD186BDD20}"/>
              </a:ext>
            </a:extLst>
          </p:cNvPr>
          <p:cNvCxnSpPr>
            <a:cxnSpLocks/>
          </p:cNvCxnSpPr>
          <p:nvPr/>
        </p:nvCxnSpPr>
        <p:spPr>
          <a:xfrm flipH="1">
            <a:off x="7233630" y="823499"/>
            <a:ext cx="365760" cy="400686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7802FB1-CED0-4D98-A74B-5DD9CF92A961}"/>
              </a:ext>
            </a:extLst>
          </p:cNvPr>
          <p:cNvCxnSpPr>
            <a:cxnSpLocks/>
          </p:cNvCxnSpPr>
          <p:nvPr/>
        </p:nvCxnSpPr>
        <p:spPr>
          <a:xfrm flipH="1">
            <a:off x="7008173" y="835145"/>
            <a:ext cx="577704" cy="4572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15C1B5-DB4B-4FB6-A8B1-9C9F4147591F}"/>
              </a:ext>
            </a:extLst>
          </p:cNvPr>
          <p:cNvCxnSpPr>
            <a:cxnSpLocks/>
          </p:cNvCxnSpPr>
          <p:nvPr/>
        </p:nvCxnSpPr>
        <p:spPr>
          <a:xfrm flipH="1">
            <a:off x="6177516" y="2806581"/>
            <a:ext cx="2228296" cy="139463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CA600F6-2C7B-4C66-A25A-A5F8BCCB8FBE}"/>
              </a:ext>
            </a:extLst>
          </p:cNvPr>
          <p:cNvSpPr txBox="1"/>
          <p:nvPr/>
        </p:nvSpPr>
        <p:spPr>
          <a:xfrm>
            <a:off x="8405812" y="2545935"/>
            <a:ext cx="193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Pharynx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190C9B-9608-421A-B4AD-3445F033E2FD}"/>
              </a:ext>
            </a:extLst>
          </p:cNvPr>
          <p:cNvSpPr txBox="1"/>
          <p:nvPr/>
        </p:nvSpPr>
        <p:spPr>
          <a:xfrm>
            <a:off x="8401270" y="5550019"/>
            <a:ext cx="193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Basal disc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D7567E-F6A8-49D4-AC09-79627A5B49C7}"/>
              </a:ext>
            </a:extLst>
          </p:cNvPr>
          <p:cNvCxnSpPr>
            <a:cxnSpLocks/>
          </p:cNvCxnSpPr>
          <p:nvPr/>
        </p:nvCxnSpPr>
        <p:spPr>
          <a:xfrm flipH="1">
            <a:off x="7641920" y="5758549"/>
            <a:ext cx="763892" cy="212456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9FD98B-D73A-4C2C-8D09-CD6F9E3556A6}"/>
              </a:ext>
            </a:extLst>
          </p:cNvPr>
          <p:cNvCxnSpPr>
            <a:cxnSpLocks/>
            <a:stCxn id="5" idx="3"/>
          </p:cNvCxnSpPr>
          <p:nvPr/>
        </p:nvCxnSpPr>
        <p:spPr>
          <a:xfrm flipH="1" flipV="1">
            <a:off x="7103020" y="3150014"/>
            <a:ext cx="1302792" cy="278986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BB29B66-8BDC-49B3-982E-3A79F2A7E55A}"/>
              </a:ext>
            </a:extLst>
          </p:cNvPr>
          <p:cNvCxnSpPr>
            <a:cxnSpLocks/>
          </p:cNvCxnSpPr>
          <p:nvPr/>
        </p:nvCxnSpPr>
        <p:spPr>
          <a:xfrm flipH="1">
            <a:off x="6349498" y="4513746"/>
            <a:ext cx="1949450" cy="144960"/>
          </a:xfrm>
          <a:prstGeom prst="straightConnector1">
            <a:avLst/>
          </a:prstGeom>
          <a:ln w="57150">
            <a:tailEnd type="triangle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A3F2117-5D7B-4767-A9C4-C8F7D2EB6EB6}"/>
              </a:ext>
            </a:extLst>
          </p:cNvPr>
          <p:cNvSpPr txBox="1"/>
          <p:nvPr/>
        </p:nvSpPr>
        <p:spPr>
          <a:xfrm>
            <a:off x="8401270" y="3208069"/>
            <a:ext cx="193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Ostia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DBF54B1-CADD-4978-BBE0-1D8F2A3521D1}"/>
              </a:ext>
            </a:extLst>
          </p:cNvPr>
          <p:cNvSpPr txBox="1"/>
          <p:nvPr/>
        </p:nvSpPr>
        <p:spPr>
          <a:xfrm>
            <a:off x="8298948" y="4240996"/>
            <a:ext cx="256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Gastrovascular cavity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17BEADE-B9D2-40AA-8895-A274AFCA2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7455">
            <a:off x="7110078" y="3839111"/>
            <a:ext cx="323850" cy="824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87EA25-26C4-439D-BEB2-B804FF783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2260">
            <a:off x="7134809" y="3424206"/>
            <a:ext cx="426440" cy="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365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Ctenophora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3853543" cy="4937760"/>
          </a:xfrm>
        </p:spPr>
        <p:txBody>
          <a:bodyPr>
            <a:normAutofit/>
          </a:bodyPr>
          <a:lstStyle/>
          <a:p>
            <a:r>
              <a:rPr lang="en-US" sz="2800" dirty="0"/>
              <a:t>Comb jellies </a:t>
            </a:r>
          </a:p>
          <a:p>
            <a:pPr lvl="1"/>
            <a:r>
              <a:rPr lang="en-US" sz="2400" dirty="0" err="1"/>
              <a:t>Approx</a:t>
            </a:r>
            <a:r>
              <a:rPr lang="en-US" sz="2400" dirty="0"/>
              <a:t>: 100 species</a:t>
            </a:r>
          </a:p>
          <a:p>
            <a:r>
              <a:rPr lang="en-US" sz="2800" dirty="0"/>
              <a:t>Marine</a:t>
            </a:r>
          </a:p>
          <a:p>
            <a:r>
              <a:rPr lang="en-US" sz="2800" dirty="0"/>
              <a:t>Radial symmetry</a:t>
            </a:r>
          </a:p>
          <a:p>
            <a:r>
              <a:rPr lang="en-US" sz="2800" dirty="0"/>
              <a:t>Eight “combs” of cilia</a:t>
            </a:r>
          </a:p>
          <a:p>
            <a:r>
              <a:rPr lang="en-US" sz="2800" dirty="0"/>
              <a:t>Diploblastic</a:t>
            </a:r>
          </a:p>
          <a:p>
            <a:r>
              <a:rPr lang="en-US" sz="2800" dirty="0" err="1"/>
              <a:t>Colloblasts</a:t>
            </a:r>
            <a:r>
              <a:rPr lang="en-US" sz="2800" dirty="0"/>
              <a:t> </a:t>
            </a:r>
          </a:p>
          <a:p>
            <a:pPr lvl="1"/>
            <a:r>
              <a:rPr lang="en-US" sz="2400" dirty="0"/>
              <a:t>Adhesive cells</a:t>
            </a:r>
          </a:p>
        </p:txBody>
      </p:sp>
      <p:pic>
        <p:nvPicPr>
          <p:cNvPr id="9222" name="Picture 6" descr="http://33.media.tumblr.com/afb8cb70c18bc8be2133410b46c3ca13/tumblr_miahtyTT941s3ggdno1_r1_4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540" y="3878745"/>
            <a:ext cx="3942748" cy="219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www.quantamagazine.org/wp-content/uploads/2015/03/CombJelliesMoro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938" y="1303337"/>
            <a:ext cx="4117780" cy="317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3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Phylum Cnidaria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55771" cy="4937760"/>
          </a:xfrm>
        </p:spPr>
        <p:txBody>
          <a:bodyPr>
            <a:normAutofit/>
          </a:bodyPr>
          <a:lstStyle/>
          <a:p>
            <a:r>
              <a:rPr lang="en-US" sz="2800" dirty="0"/>
              <a:t>Sea jellies, sea anemones, coral</a:t>
            </a:r>
          </a:p>
          <a:p>
            <a:pPr lvl="1"/>
            <a:r>
              <a:rPr lang="en-US" sz="2400" dirty="0"/>
              <a:t>Approx.: 10,000 species </a:t>
            </a:r>
          </a:p>
          <a:p>
            <a:r>
              <a:rPr lang="en-US" sz="2800" dirty="0"/>
              <a:t>Radial symmetry</a:t>
            </a:r>
          </a:p>
          <a:p>
            <a:r>
              <a:rPr lang="en-US" sz="2800" dirty="0"/>
              <a:t>Two life forms (some)</a:t>
            </a:r>
          </a:p>
          <a:p>
            <a:pPr lvl="1"/>
            <a:r>
              <a:rPr lang="en-US" sz="2400" dirty="0"/>
              <a:t>Polyp and Medusa</a:t>
            </a:r>
          </a:p>
          <a:p>
            <a:r>
              <a:rPr lang="en-US" sz="2800" dirty="0"/>
              <a:t>Two tissue layers</a:t>
            </a:r>
          </a:p>
          <a:p>
            <a:pPr lvl="1"/>
            <a:r>
              <a:rPr lang="en-US" sz="2500" dirty="0"/>
              <a:t>Diploblastic</a:t>
            </a:r>
          </a:p>
          <a:p>
            <a:r>
              <a:rPr lang="en-US" sz="2800" dirty="0"/>
              <a:t>Gastrovascular cavity</a:t>
            </a:r>
          </a:p>
        </p:txBody>
      </p:sp>
      <p:pic>
        <p:nvPicPr>
          <p:cNvPr id="16386" name="Picture 2" descr="http://www.stingaid.com/images/boxjel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1" y="1349829"/>
            <a:ext cx="3135313" cy="208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33-06b-LionManeJel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405" y="1349828"/>
            <a:ext cx="3078556" cy="2377273"/>
          </a:xfrm>
          <a:prstGeom prst="rect">
            <a:avLst/>
          </a:prstGeom>
        </p:spPr>
      </p:pic>
      <p:pic>
        <p:nvPicPr>
          <p:cNvPr id="16388" name="Picture 4" descr="http://www.cabrillomarineaquarium.org/_photos/species-green-sea-anem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70" y="3644960"/>
            <a:ext cx="2868291" cy="229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mentoneaquarium.com.au/wp-content/uploads/2013/10/Favia-Species-Green-Moon-Co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1" y="3427593"/>
            <a:ext cx="3135313" cy="235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26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Cnidocytes and Nematocysts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43344" y="1242533"/>
            <a:ext cx="4814455" cy="47547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Cnidocytes</a:t>
            </a:r>
            <a:r>
              <a:rPr lang="en-US" sz="2800" dirty="0"/>
              <a:t>: specialized cells used in feeding and defense</a:t>
            </a:r>
          </a:p>
          <a:p>
            <a:pPr lvl="1"/>
            <a:r>
              <a:rPr lang="en-US" sz="2400" dirty="0"/>
              <a:t>Nematocysts (stinging organelle)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58" y="1514495"/>
            <a:ext cx="6172200" cy="4754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FBF3BC-D386-41ED-91FB-9F9A630A1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872650"/>
            <a:ext cx="4959929" cy="33524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524893-F146-4100-9433-6A8C62513376}"/>
              </a:ext>
            </a:extLst>
          </p:cNvPr>
          <p:cNvSpPr txBox="1"/>
          <p:nvPr/>
        </p:nvSpPr>
        <p:spPr>
          <a:xfrm>
            <a:off x="609600" y="3037702"/>
            <a:ext cx="271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Cnidocytes with coiled nematocytes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103751B-EA69-49CE-9FA5-50E84BB7B331}"/>
              </a:ext>
            </a:extLst>
          </p:cNvPr>
          <p:cNvCxnSpPr>
            <a:stCxn id="7" idx="2"/>
          </p:cNvCxnSpPr>
          <p:nvPr/>
        </p:nvCxnSpPr>
        <p:spPr>
          <a:xfrm>
            <a:off x="1965614" y="3684033"/>
            <a:ext cx="424295" cy="53467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E84FF-4D85-4AF4-A077-DFE2C26BCEAA}"/>
              </a:ext>
            </a:extLst>
          </p:cNvPr>
          <p:cNvCxnSpPr>
            <a:cxnSpLocks/>
          </p:cNvCxnSpPr>
          <p:nvPr/>
        </p:nvCxnSpPr>
        <p:spPr>
          <a:xfrm>
            <a:off x="1965613" y="3684033"/>
            <a:ext cx="1" cy="6593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917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640" y="1774153"/>
            <a:ext cx="7756456" cy="33148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 Body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808A9-4A69-45F6-9D12-764BA1DE5E6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7233" y="1219200"/>
            <a:ext cx="4009407" cy="4937760"/>
          </a:xfrm>
        </p:spPr>
        <p:txBody>
          <a:bodyPr/>
          <a:lstStyle/>
          <a:p>
            <a:pPr marL="176213" indent="-176213"/>
            <a:r>
              <a:rPr lang="en-US" b="1" dirty="0"/>
              <a:t>Gastrovascular cavity</a:t>
            </a:r>
            <a:r>
              <a:rPr lang="en-US" dirty="0"/>
              <a:t>: central cavity where gas exchange and digestion occurs</a:t>
            </a:r>
          </a:p>
          <a:p>
            <a:pPr marL="176213" indent="-176213"/>
            <a:endParaRPr lang="en-US" dirty="0"/>
          </a:p>
          <a:p>
            <a:pPr marL="176213" indent="-176213"/>
            <a:r>
              <a:rPr lang="en-US" b="1" dirty="0"/>
              <a:t>Gastrodermis</a:t>
            </a:r>
            <a:r>
              <a:rPr lang="en-US" dirty="0"/>
              <a:t>: cells lining gastrovascular cavity</a:t>
            </a:r>
          </a:p>
          <a:p>
            <a:pPr marL="176213" indent="-176213"/>
            <a:endParaRPr lang="en-US" dirty="0"/>
          </a:p>
          <a:p>
            <a:pPr marL="176213" indent="-176213"/>
            <a:r>
              <a:rPr lang="en-US" b="1" dirty="0"/>
              <a:t>Mesoglea</a:t>
            </a:r>
            <a:r>
              <a:rPr lang="en-US" dirty="0"/>
              <a:t>: jelly-like tissue layer that forms hydrostatic skeleton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30024" y="1792676"/>
            <a:ext cx="2024743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7753" y="5079742"/>
            <a:ext cx="202474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Polyp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Gill Sans MT"/>
              </a:rPr>
              <a:t>(Sessile)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50482" y="5079742"/>
            <a:ext cx="266677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Medusa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Gill Sans MT"/>
              </a:rPr>
              <a:t>(Free swimming)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8318" y="1792676"/>
            <a:ext cx="819479" cy="609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832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45973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Class Hydrozoa</a:t>
            </a:r>
          </a:p>
          <a:p>
            <a:pPr>
              <a:defRPr/>
            </a:pPr>
            <a:r>
              <a:rPr lang="en-US" sz="2800" dirty="0"/>
              <a:t>Most are marine</a:t>
            </a:r>
          </a:p>
          <a:p>
            <a:pPr>
              <a:defRPr/>
            </a:pPr>
            <a:r>
              <a:rPr lang="en-US" sz="2800" dirty="0"/>
              <a:t>Most species contain both a polyp and medusa stage</a:t>
            </a:r>
          </a:p>
          <a:p>
            <a:pPr>
              <a:defRPr/>
            </a:pPr>
            <a:r>
              <a:rPr lang="en-US" sz="2800" dirty="0"/>
              <a:t>Medusa usually small with velum</a:t>
            </a:r>
          </a:p>
          <a:p>
            <a:pPr>
              <a:defRPr/>
            </a:pPr>
            <a:r>
              <a:rPr lang="en-US" sz="2800" dirty="0"/>
              <a:t>Polyp stage often colonial</a:t>
            </a:r>
          </a:p>
          <a:p>
            <a:pPr>
              <a:defRPr/>
            </a:pPr>
            <a:r>
              <a:rPr lang="en-US" sz="2800" dirty="0"/>
              <a:t>Reproduction</a:t>
            </a:r>
          </a:p>
          <a:p>
            <a:pPr lvl="1">
              <a:defRPr/>
            </a:pPr>
            <a:r>
              <a:rPr lang="en-US" sz="2400" dirty="0"/>
              <a:t>Asexual: budding</a:t>
            </a:r>
          </a:p>
          <a:p>
            <a:pPr lvl="1">
              <a:defRPr/>
            </a:pPr>
            <a:r>
              <a:rPr lang="en-US" sz="2400" dirty="0"/>
              <a:t>Sexual: zygotes and larvae (planula)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6" name="Picture 2" descr="https://s-media-cache-ak0.pinimg.com/736x/21/10/31/2110318d176b863152457b3c4d235232.jpg">
            <a:extLst>
              <a:ext uri="{FF2B5EF4-FFF2-40B4-BE49-F238E27FC236}">
                <a16:creationId xmlns:a16="http://schemas.microsoft.com/office/drawing/2014/main" id="{D0577CBF-C35A-4910-8282-579C70923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694" y="1224958"/>
            <a:ext cx="3115094" cy="222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icroscopy-uk.org.uk/mag/artnov07macro/man-of-war/HG_images/wholeone.jpg">
            <a:extLst>
              <a:ext uri="{FF2B5EF4-FFF2-40B4-BE49-F238E27FC236}">
                <a16:creationId xmlns:a16="http://schemas.microsoft.com/office/drawing/2014/main" id="{953B0BB4-FFC1-477B-9608-FFD0BB00F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365" y="2944758"/>
            <a:ext cx="3115094" cy="207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farm6.staticflickr.com/5332/8953514556_b7b5275b0f_b_d.jpg">
            <a:extLst>
              <a:ext uri="{FF2B5EF4-FFF2-40B4-BE49-F238E27FC236}">
                <a16:creationId xmlns:a16="http://schemas.microsoft.com/office/drawing/2014/main" id="{D920E75B-0CF2-4E92-964C-5756D3FA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900" y="4364524"/>
            <a:ext cx="2754887" cy="18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3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 Life Cycle (Obelia)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1" y="1239175"/>
            <a:ext cx="7054128" cy="508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DDAD7-5AB4-462A-81AF-ABB03833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91" y="1184564"/>
            <a:ext cx="4116100" cy="478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F0B07A-66B2-40D0-B41A-FDEA9AAB57B2}"/>
              </a:ext>
            </a:extLst>
          </p:cNvPr>
          <p:cNvSpPr txBox="1"/>
          <p:nvPr/>
        </p:nvSpPr>
        <p:spPr>
          <a:xfrm>
            <a:off x="1353956" y="5766609"/>
            <a:ext cx="278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Obelia Colony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C7820-135D-4C9E-B258-494EA8929B37}"/>
              </a:ext>
            </a:extLst>
          </p:cNvPr>
          <p:cNvSpPr txBox="1"/>
          <p:nvPr/>
        </p:nvSpPr>
        <p:spPr>
          <a:xfrm>
            <a:off x="1290422" y="1830391"/>
            <a:ext cx="108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/>
              </a:rPr>
              <a:t>Feeding </a:t>
            </a:r>
          </a:p>
          <a:p>
            <a:pPr algn="ctr"/>
            <a:r>
              <a:rPr lang="en-US" b="1" dirty="0">
                <a:effectLst/>
              </a:rPr>
              <a:t>polyps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60081-B18B-4665-8E6E-CAE935F298F1}"/>
              </a:ext>
            </a:extLst>
          </p:cNvPr>
          <p:cNvSpPr txBox="1"/>
          <p:nvPr/>
        </p:nvSpPr>
        <p:spPr>
          <a:xfrm>
            <a:off x="1245179" y="3105834"/>
            <a:ext cx="164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Reproductive </a:t>
            </a:r>
          </a:p>
          <a:p>
            <a:pPr algn="ctr"/>
            <a:r>
              <a:rPr lang="en-US" b="1" dirty="0"/>
              <a:t>polyps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35DE17-F020-4C55-84C6-79A6115610DE}"/>
              </a:ext>
            </a:extLst>
          </p:cNvPr>
          <p:cNvCxnSpPr>
            <a:cxnSpLocks/>
          </p:cNvCxnSpPr>
          <p:nvPr/>
        </p:nvCxnSpPr>
        <p:spPr>
          <a:xfrm flipH="1" flipV="1">
            <a:off x="1028700" y="1695553"/>
            <a:ext cx="302257" cy="2996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CFB936-12C4-4C1C-BAD3-4A8B0272630A}"/>
              </a:ext>
            </a:extLst>
          </p:cNvPr>
          <p:cNvCxnSpPr>
            <a:cxnSpLocks/>
          </p:cNvCxnSpPr>
          <p:nvPr/>
        </p:nvCxnSpPr>
        <p:spPr>
          <a:xfrm flipH="1" flipV="1">
            <a:off x="676384" y="2029333"/>
            <a:ext cx="677572" cy="667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6795EA9-39D8-49E7-8193-5A5813FDBAB3}"/>
              </a:ext>
            </a:extLst>
          </p:cNvPr>
          <p:cNvCxnSpPr>
            <a:cxnSpLocks/>
          </p:cNvCxnSpPr>
          <p:nvPr/>
        </p:nvCxnSpPr>
        <p:spPr>
          <a:xfrm flipH="1">
            <a:off x="1028700" y="2228275"/>
            <a:ext cx="325256" cy="2484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16F81B-BB71-4104-A7A1-B11FCAF24B69}"/>
              </a:ext>
            </a:extLst>
          </p:cNvPr>
          <p:cNvCxnSpPr>
            <a:cxnSpLocks/>
          </p:cNvCxnSpPr>
          <p:nvPr/>
        </p:nvCxnSpPr>
        <p:spPr>
          <a:xfrm flipH="1">
            <a:off x="1159561" y="3567524"/>
            <a:ext cx="342793" cy="18464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64715E3-FAF4-47E3-BB37-6F6161DC387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069958" y="3752165"/>
            <a:ext cx="0" cy="7214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F0A506-F963-45B9-A1EB-220B765C45FA}"/>
              </a:ext>
            </a:extLst>
          </p:cNvPr>
          <p:cNvCxnSpPr>
            <a:cxnSpLocks/>
          </p:cNvCxnSpPr>
          <p:nvPr/>
        </p:nvCxnSpPr>
        <p:spPr>
          <a:xfrm flipH="1">
            <a:off x="1724891" y="3736391"/>
            <a:ext cx="107590" cy="3764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CAEBD2-67D7-4567-B5CC-FD30C775C133}"/>
              </a:ext>
            </a:extLst>
          </p:cNvPr>
          <p:cNvSpPr txBox="1"/>
          <p:nvPr/>
        </p:nvSpPr>
        <p:spPr>
          <a:xfrm>
            <a:off x="83995" y="4976198"/>
            <a:ext cx="164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Medusa </a:t>
            </a:r>
          </a:p>
          <a:p>
            <a:pPr algn="ctr"/>
            <a:r>
              <a:rPr lang="en-US" b="1" dirty="0"/>
              <a:t>buds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5454D10B-F99B-41FB-95C0-F958F19DBD53}"/>
              </a:ext>
            </a:extLst>
          </p:cNvPr>
          <p:cNvSpPr/>
          <p:nvPr/>
        </p:nvSpPr>
        <p:spPr>
          <a:xfrm rot="20770173">
            <a:off x="1891145" y="4646848"/>
            <a:ext cx="197424" cy="79798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53BFDC3-25B0-4927-AB1F-3104456F0ED0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1353957" y="5069439"/>
            <a:ext cx="540050" cy="2299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390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7DF89D-6169-47B4-A2F5-F8DE18346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77" y="1391810"/>
            <a:ext cx="6646211" cy="49335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05E047-8890-4D45-A113-AD84A032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Hydrozoan Medusa Anatomy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A9762-A5D6-45EB-8DA3-EEE9D363020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60987" y="1442683"/>
            <a:ext cx="5065212" cy="501812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Velum</a:t>
            </a:r>
            <a:r>
              <a:rPr lang="en-US" sz="2800" dirty="0"/>
              <a:t>: Shelf-like structure at base of subumbrella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Manubrium</a:t>
            </a:r>
            <a:r>
              <a:rPr lang="en-US" sz="2800" dirty="0"/>
              <a:t>: tubular structure that contains the mouth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Radial canals</a:t>
            </a:r>
            <a:r>
              <a:rPr lang="en-US" sz="2800" dirty="0"/>
              <a:t>: connect stomach (gastrovascular cavity) to ring canal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6D18A6-2267-4CB3-B71A-7EF6927E3055}"/>
              </a:ext>
            </a:extLst>
          </p:cNvPr>
          <p:cNvSpPr txBox="1"/>
          <p:nvPr/>
        </p:nvSpPr>
        <p:spPr>
          <a:xfrm>
            <a:off x="6432799" y="1242628"/>
            <a:ext cx="13396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Exumbrella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8DEA14-FFEB-4C4B-A660-A65A5A5FA6CF}"/>
              </a:ext>
            </a:extLst>
          </p:cNvPr>
          <p:cNvCxnSpPr>
            <a:cxnSpLocks/>
          </p:cNvCxnSpPr>
          <p:nvPr/>
        </p:nvCxnSpPr>
        <p:spPr>
          <a:xfrm>
            <a:off x="7772401" y="1454715"/>
            <a:ext cx="757988" cy="60016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3209283-A6CC-469E-B2EE-9911448BC4DE}"/>
              </a:ext>
            </a:extLst>
          </p:cNvPr>
          <p:cNvSpPr txBox="1"/>
          <p:nvPr/>
        </p:nvSpPr>
        <p:spPr>
          <a:xfrm>
            <a:off x="6096000" y="1642738"/>
            <a:ext cx="1568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Subumbrella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4C9197-AF33-43F5-AE11-34C51893659B}"/>
              </a:ext>
            </a:extLst>
          </p:cNvPr>
          <p:cNvCxnSpPr>
            <a:cxnSpLocks/>
          </p:cNvCxnSpPr>
          <p:nvPr/>
        </p:nvCxnSpPr>
        <p:spPr>
          <a:xfrm>
            <a:off x="7475129" y="1854592"/>
            <a:ext cx="963838" cy="43557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Arc 42">
            <a:extLst>
              <a:ext uri="{FF2B5EF4-FFF2-40B4-BE49-F238E27FC236}">
                <a16:creationId xmlns:a16="http://schemas.microsoft.com/office/drawing/2014/main" id="{350E7399-8479-4A0B-8F05-CACDA5A848BB}"/>
              </a:ext>
            </a:extLst>
          </p:cNvPr>
          <p:cNvSpPr/>
          <p:nvPr/>
        </p:nvSpPr>
        <p:spPr>
          <a:xfrm rot="19845098">
            <a:off x="7475298" y="2118769"/>
            <a:ext cx="2646682" cy="2754373"/>
          </a:xfrm>
          <a:prstGeom prst="arc">
            <a:avLst>
              <a:gd name="adj1" fmla="val 12918033"/>
              <a:gd name="adj2" fmla="val 1847332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6729B-69A8-47EB-9BC0-5FD903389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463" y="244133"/>
            <a:ext cx="7267074" cy="597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612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2992</TotalTime>
  <Words>505</Words>
  <Application>Microsoft Office PowerPoint</Application>
  <PresentationFormat>Widescreen</PresentationFormat>
  <Paragraphs>141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Bookman Old Style</vt:lpstr>
      <vt:lpstr>Calibri</vt:lpstr>
      <vt:lpstr>Gill Sans MT</vt:lpstr>
      <vt:lpstr>Wingdings</vt:lpstr>
      <vt:lpstr>Wingdings 3</vt:lpstr>
      <vt:lpstr>Origin</vt:lpstr>
      <vt:lpstr>Cnidaria, Ctenophora, and Annelida</vt:lpstr>
      <vt:lpstr>Phylum Ctenophora</vt:lpstr>
      <vt:lpstr>Phylum Cnidaria</vt:lpstr>
      <vt:lpstr>Cnidocytes and Nematocysts</vt:lpstr>
      <vt:lpstr>Cnidaria Body Forms</vt:lpstr>
      <vt:lpstr>Cnidarian Classification</vt:lpstr>
      <vt:lpstr>Cnidarian Life Cycle (Obelia)</vt:lpstr>
      <vt:lpstr>Hydrozoan Medusa Anatomy</vt:lpstr>
      <vt:lpstr>PowerPoint Presentation</vt:lpstr>
      <vt:lpstr>Portuguese Man of War (Physalia)</vt:lpstr>
      <vt:lpstr>Cnidarian Classification</vt:lpstr>
      <vt:lpstr>Cnidarian Classification</vt:lpstr>
      <vt:lpstr>Anthozoan Anatomy</vt:lpstr>
      <vt:lpstr>Phylum Annelida</vt:lpstr>
      <vt:lpstr>Phylum Annelida, Class Polychaete</vt:lpstr>
      <vt:lpstr>Phylum Annelida, Class Polychaete</vt:lpstr>
      <vt:lpstr>Phylum Annelida, Class Polychaete</vt:lpstr>
      <vt:lpstr>Gonionemus Medusa Anatomy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Cnidaria, Ctenophora, and Annelida</dc:title>
  <dc:creator>Tyler Flisik</dc:creator>
  <cp:lastModifiedBy>Tyler Flisik</cp:lastModifiedBy>
  <cp:revision>30</cp:revision>
  <dcterms:created xsi:type="dcterms:W3CDTF">2019-01-28T19:32:26Z</dcterms:created>
  <dcterms:modified xsi:type="dcterms:W3CDTF">2019-04-03T05:05:53Z</dcterms:modified>
</cp:coreProperties>
</file>