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311" r:id="rId3"/>
    <p:sldId id="292" r:id="rId4"/>
    <p:sldId id="294" r:id="rId5"/>
    <p:sldId id="293" r:id="rId6"/>
    <p:sldId id="297" r:id="rId7"/>
    <p:sldId id="296" r:id="rId8"/>
    <p:sldId id="298" r:id="rId9"/>
    <p:sldId id="299" r:id="rId10"/>
    <p:sldId id="300" r:id="rId11"/>
    <p:sldId id="295" r:id="rId12"/>
    <p:sldId id="301" r:id="rId13"/>
    <p:sldId id="302" r:id="rId14"/>
    <p:sldId id="304" r:id="rId15"/>
    <p:sldId id="305" r:id="rId16"/>
    <p:sldId id="306" r:id="rId17"/>
    <p:sldId id="307" r:id="rId18"/>
    <p:sldId id="308" r:id="rId19"/>
    <p:sldId id="303" r:id="rId20"/>
    <p:sldId id="309" r:id="rId21"/>
    <p:sldId id="310"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046" y="62"/>
      </p:cViewPr>
      <p:guideLst>
        <p:guide orient="horz" pos="2160"/>
        <p:guide pos="2880"/>
      </p:guideLst>
    </p:cSldViewPr>
  </p:slideViewPr>
  <p:notesTextViewPr>
    <p:cViewPr>
      <p:scale>
        <a:sx n="1" d="1"/>
        <a:sy n="1" d="1"/>
      </p:scale>
      <p:origin x="0" y="0"/>
    </p:cViewPr>
  </p:notesTextViewPr>
  <p:sorterViewPr>
    <p:cViewPr>
      <p:scale>
        <a:sx n="100" d="100"/>
        <a:sy n="100" d="100"/>
      </p:scale>
      <p:origin x="0" y="22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4ECBA-BB4D-475C-BBD4-9CFE34B73E8B}" type="datetimeFigureOut">
              <a:rPr lang="en-US" smtClean="0"/>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20151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45035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737187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A7B3AB-0F6C-4D7D-9390-70B632F82C04}" type="slidenum">
              <a:rPr lang="en-US" altLang="en-US"/>
              <a:pPr>
                <a:defRPr/>
              </a:pPr>
              <a:t>‹#›</a:t>
            </a:fld>
            <a:endParaRPr lang="en-US" altLang="en-US"/>
          </a:p>
        </p:txBody>
      </p:sp>
    </p:spTree>
    <p:extLst>
      <p:ext uri="{BB962C8B-B14F-4D97-AF65-F5344CB8AC3E}">
        <p14:creationId xmlns:p14="http://schemas.microsoft.com/office/powerpoint/2010/main" val="266999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91605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4ECBA-BB4D-475C-BBD4-9CFE34B73E8B}" type="datetimeFigureOut">
              <a:rPr lang="en-US" smtClean="0"/>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2324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4ECBA-BB4D-475C-BBD4-9CFE34B73E8B}" type="datetimeFigureOut">
              <a:rPr lang="en-US" smtClean="0"/>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242055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4ECBA-BB4D-475C-BBD4-9CFE34B73E8B}" type="datetimeFigureOut">
              <a:rPr lang="en-US" smtClean="0"/>
              <a:t>3/7/2016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27584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4ECBA-BB4D-475C-BBD4-9CFE34B73E8B}" type="datetimeFigureOut">
              <a:rPr lang="en-US" smtClean="0"/>
              <a:t>3/7/2016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256138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4ECBA-BB4D-475C-BBD4-9CFE34B73E8B}" type="datetimeFigureOut">
              <a:rPr lang="en-US" smtClean="0"/>
              <a:t>3/7/2016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67684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4ECBA-BB4D-475C-BBD4-9CFE34B73E8B}" type="datetimeFigureOut">
              <a:rPr lang="en-US" smtClean="0"/>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6509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4ECBA-BB4D-475C-BBD4-9CFE34B73E8B}" type="datetimeFigureOut">
              <a:rPr lang="en-US" smtClean="0"/>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49837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4ECBA-BB4D-475C-BBD4-9CFE34B73E8B}" type="datetimeFigureOut">
              <a:rPr lang="en-US" smtClean="0"/>
              <a:t>3/7/2016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8DA8E-27EB-4EFD-A1AC-837E8607F2B3}" type="slidenum">
              <a:rPr lang="en-US" smtClean="0"/>
              <a:t>‹#›</a:t>
            </a:fld>
            <a:endParaRPr lang="en-US"/>
          </a:p>
        </p:txBody>
      </p:sp>
    </p:spTree>
    <p:extLst>
      <p:ext uri="{BB962C8B-B14F-4D97-AF65-F5344CB8AC3E}">
        <p14:creationId xmlns:p14="http://schemas.microsoft.com/office/powerpoint/2010/main" val="235513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emf"/><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86200" cy="1162050"/>
          </a:xfrm>
        </p:spPr>
        <p:txBody>
          <a:bodyPr>
            <a:normAutofit fontScale="90000"/>
          </a:bodyPr>
          <a:lstStyle/>
          <a:p>
            <a:r>
              <a:rPr lang="en-US" sz="4400" dirty="0">
                <a:solidFill>
                  <a:srgbClr val="FFC000"/>
                </a:solidFill>
              </a:rPr>
              <a:t>Protista Classification</a:t>
            </a:r>
          </a:p>
        </p:txBody>
      </p:sp>
      <p:sp>
        <p:nvSpPr>
          <p:cNvPr id="5" name="Text Placeholder 4"/>
          <p:cNvSpPr>
            <a:spLocks noGrp="1"/>
          </p:cNvSpPr>
          <p:nvPr>
            <p:ph type="body" sz="half" idx="2"/>
          </p:nvPr>
        </p:nvSpPr>
        <p:spPr>
          <a:xfrm>
            <a:off x="457200" y="1435100"/>
            <a:ext cx="2971800" cy="4691063"/>
          </a:xfrm>
        </p:spPr>
        <p:txBody>
          <a:bodyPr>
            <a:normAutofit fontScale="92500" lnSpcReduction="20000"/>
          </a:bodyPr>
          <a:lstStyle/>
          <a:p>
            <a:pPr algn="just"/>
            <a:r>
              <a:rPr lang="en-US" dirty="0"/>
              <a:t>The kingdom Protista (in the five kingdom system) contains mostly unicellular eukaryotes.  This taxonomic grouping is polyphyletic and based only on cellular structure and life styles not on any molecular evidence.  Using molecular biology and detailed comparison of cell structure, scientists are now beginning to see evolutionary history in the </a:t>
            </a:r>
            <a:r>
              <a:rPr lang="en-US" dirty="0" err="1"/>
              <a:t>protists</a:t>
            </a:r>
            <a:r>
              <a:rPr lang="en-US" dirty="0"/>
              <a:t>.  The ongoing changes in the protest phylogeny are rapidly changing with each new piece of evidence.  The following classification suggests 4 “</a:t>
            </a:r>
            <a:r>
              <a:rPr lang="en-US" dirty="0" err="1"/>
              <a:t>supergroups</a:t>
            </a:r>
            <a:r>
              <a:rPr lang="en-US" dirty="0"/>
              <a:t>” within the original Protista kingdom and the taxonomy is still being worked out.  This lab is looking at one current hypothesis shown on the right.  Some of the organisms are grouped together because of very strong support and others are controversial.  It is important to focus on the characteristics of each clade which explains why they are grouped together.  This lab will only look at the groups that were once included in the Protista kingdom and the other groups (higher plants, fungi, and animals) will be examined in future labs.</a:t>
            </a:r>
          </a:p>
          <a:p>
            <a:endParaRPr lang="en-US"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065" y="104879"/>
            <a:ext cx="14636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mcooper\Desktop\Cladogram pics\protistaclado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20892"/>
            <a:ext cx="4181104" cy="5376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016" y="598592"/>
            <a:ext cx="231775"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87689" y="1295400"/>
            <a:ext cx="1055911" cy="261610"/>
          </a:xfrm>
          <a:prstGeom prst="rect">
            <a:avLst/>
          </a:prstGeom>
          <a:noFill/>
        </p:spPr>
        <p:txBody>
          <a:bodyPr wrap="square" rtlCol="0">
            <a:spAutoFit/>
          </a:bodyPr>
          <a:lstStyle/>
          <a:p>
            <a:r>
              <a:rPr lang="en-US" sz="1100" dirty="0" err="1"/>
              <a:t>Excavata</a:t>
            </a:r>
            <a:endParaRPr lang="en-US" sz="1100" dirty="0"/>
          </a:p>
        </p:txBody>
      </p:sp>
      <p:sp>
        <p:nvSpPr>
          <p:cNvPr id="9" name="TextBox 8"/>
          <p:cNvSpPr txBox="1"/>
          <p:nvPr/>
        </p:nvSpPr>
        <p:spPr>
          <a:xfrm>
            <a:off x="4932829" y="2667000"/>
            <a:ext cx="1055911" cy="261610"/>
          </a:xfrm>
          <a:prstGeom prst="rect">
            <a:avLst/>
          </a:prstGeom>
          <a:noFill/>
        </p:spPr>
        <p:txBody>
          <a:bodyPr wrap="square" rtlCol="0">
            <a:spAutoFit/>
          </a:bodyPr>
          <a:lstStyle/>
          <a:p>
            <a:r>
              <a:rPr lang="en-US" sz="1100" dirty="0"/>
              <a:t>SAR</a:t>
            </a:r>
          </a:p>
        </p:txBody>
      </p:sp>
      <p:sp>
        <p:nvSpPr>
          <p:cNvPr id="10" name="TextBox 9"/>
          <p:cNvSpPr txBox="1"/>
          <p:nvPr/>
        </p:nvSpPr>
        <p:spPr>
          <a:xfrm>
            <a:off x="4643051" y="4267200"/>
            <a:ext cx="1348724" cy="261610"/>
          </a:xfrm>
          <a:prstGeom prst="rect">
            <a:avLst/>
          </a:prstGeom>
          <a:noFill/>
        </p:spPr>
        <p:txBody>
          <a:bodyPr wrap="square" rtlCol="0">
            <a:spAutoFit/>
          </a:bodyPr>
          <a:lstStyle/>
          <a:p>
            <a:r>
              <a:rPr lang="en-US" sz="1100" dirty="0" err="1"/>
              <a:t>Archaeplastida</a:t>
            </a:r>
            <a:endParaRPr lang="en-US" sz="1100" dirty="0"/>
          </a:p>
        </p:txBody>
      </p:sp>
      <p:sp>
        <p:nvSpPr>
          <p:cNvPr id="11" name="TextBox 10"/>
          <p:cNvSpPr txBox="1"/>
          <p:nvPr/>
        </p:nvSpPr>
        <p:spPr>
          <a:xfrm>
            <a:off x="4887689" y="5562600"/>
            <a:ext cx="1055911" cy="261610"/>
          </a:xfrm>
          <a:prstGeom prst="rect">
            <a:avLst/>
          </a:prstGeom>
          <a:noFill/>
        </p:spPr>
        <p:txBody>
          <a:bodyPr wrap="square" rtlCol="0">
            <a:spAutoFit/>
          </a:bodyPr>
          <a:lstStyle/>
          <a:p>
            <a:r>
              <a:rPr lang="en-US" sz="1100" dirty="0" err="1"/>
              <a:t>Unikonta</a:t>
            </a:r>
            <a:endParaRPr lang="en-US" sz="1100" dirty="0"/>
          </a:p>
        </p:txBody>
      </p:sp>
      <p:sp>
        <p:nvSpPr>
          <p:cNvPr id="13" name="TextBox 12"/>
          <p:cNvSpPr txBox="1"/>
          <p:nvPr/>
        </p:nvSpPr>
        <p:spPr>
          <a:xfrm>
            <a:off x="5562600" y="1951910"/>
            <a:ext cx="1055911" cy="246221"/>
          </a:xfrm>
          <a:prstGeom prst="rect">
            <a:avLst/>
          </a:prstGeom>
          <a:noFill/>
        </p:spPr>
        <p:txBody>
          <a:bodyPr wrap="square" rtlCol="0">
            <a:spAutoFit/>
          </a:bodyPr>
          <a:lstStyle/>
          <a:p>
            <a:r>
              <a:rPr lang="en-US" sz="1000" dirty="0" err="1"/>
              <a:t>Alveolates</a:t>
            </a:r>
            <a:endParaRPr lang="en-US" sz="1000" dirty="0"/>
          </a:p>
        </p:txBody>
      </p:sp>
      <p:sp>
        <p:nvSpPr>
          <p:cNvPr id="14" name="TextBox 13"/>
          <p:cNvSpPr txBox="1"/>
          <p:nvPr/>
        </p:nvSpPr>
        <p:spPr>
          <a:xfrm>
            <a:off x="5573489" y="2682389"/>
            <a:ext cx="1055911" cy="246221"/>
          </a:xfrm>
          <a:prstGeom prst="rect">
            <a:avLst/>
          </a:prstGeom>
          <a:noFill/>
        </p:spPr>
        <p:txBody>
          <a:bodyPr wrap="square" rtlCol="0">
            <a:spAutoFit/>
          </a:bodyPr>
          <a:lstStyle/>
          <a:p>
            <a:r>
              <a:rPr lang="en-US" sz="1000" dirty="0" err="1"/>
              <a:t>Stramenopila</a:t>
            </a:r>
            <a:endParaRPr lang="en-US" sz="1000" dirty="0"/>
          </a:p>
        </p:txBody>
      </p:sp>
      <p:sp>
        <p:nvSpPr>
          <p:cNvPr id="15" name="TextBox 14"/>
          <p:cNvSpPr txBox="1"/>
          <p:nvPr/>
        </p:nvSpPr>
        <p:spPr>
          <a:xfrm>
            <a:off x="5562600" y="3505200"/>
            <a:ext cx="1055911" cy="246221"/>
          </a:xfrm>
          <a:prstGeom prst="rect">
            <a:avLst/>
          </a:prstGeom>
          <a:noFill/>
        </p:spPr>
        <p:txBody>
          <a:bodyPr wrap="square" rtlCol="0">
            <a:spAutoFit/>
          </a:bodyPr>
          <a:lstStyle/>
          <a:p>
            <a:r>
              <a:rPr lang="en-US" sz="1000" dirty="0" err="1"/>
              <a:t>Rhizaria</a:t>
            </a:r>
            <a:endParaRPr lang="en-US" sz="1000" dirty="0"/>
          </a:p>
        </p:txBody>
      </p:sp>
      <p:sp>
        <p:nvSpPr>
          <p:cNvPr id="16" name="TextBox 15"/>
          <p:cNvSpPr txBox="1"/>
          <p:nvPr/>
        </p:nvSpPr>
        <p:spPr>
          <a:xfrm>
            <a:off x="5372791" y="5105400"/>
            <a:ext cx="1055911" cy="246221"/>
          </a:xfrm>
          <a:prstGeom prst="rect">
            <a:avLst/>
          </a:prstGeom>
          <a:noFill/>
        </p:spPr>
        <p:txBody>
          <a:bodyPr wrap="square" rtlCol="0">
            <a:spAutoFit/>
          </a:bodyPr>
          <a:lstStyle/>
          <a:p>
            <a:r>
              <a:rPr lang="en-US" sz="1000" dirty="0" err="1"/>
              <a:t>Amoebozoans</a:t>
            </a:r>
            <a:endParaRPr lang="en-US" sz="1000" dirty="0"/>
          </a:p>
        </p:txBody>
      </p:sp>
      <p:sp>
        <p:nvSpPr>
          <p:cNvPr id="17" name="TextBox 16"/>
          <p:cNvSpPr txBox="1"/>
          <p:nvPr/>
        </p:nvSpPr>
        <p:spPr>
          <a:xfrm>
            <a:off x="5421089" y="6154579"/>
            <a:ext cx="1055911" cy="246221"/>
          </a:xfrm>
          <a:prstGeom prst="rect">
            <a:avLst/>
          </a:prstGeom>
          <a:noFill/>
        </p:spPr>
        <p:txBody>
          <a:bodyPr wrap="square" rtlCol="0">
            <a:spAutoFit/>
          </a:bodyPr>
          <a:lstStyle/>
          <a:p>
            <a:r>
              <a:rPr lang="en-US" sz="1000" dirty="0" err="1"/>
              <a:t>Opisthokonts</a:t>
            </a:r>
            <a:endParaRPr lang="en-US" sz="1000" dirty="0"/>
          </a:p>
        </p:txBody>
      </p:sp>
    </p:spTree>
    <p:extLst>
      <p:ext uri="{BB962C8B-B14F-4D97-AF65-F5344CB8AC3E}">
        <p14:creationId xmlns:p14="http://schemas.microsoft.com/office/powerpoint/2010/main" val="309681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47" y="1524000"/>
            <a:ext cx="60198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Chlorophytes</a:t>
            </a:r>
            <a:r>
              <a:rPr lang="en-US" sz="4000" dirty="0">
                <a:solidFill>
                  <a:srgbClr val="FFC000"/>
                </a:solidFill>
              </a:rPr>
              <a:t> </a:t>
            </a:r>
            <a:br>
              <a:rPr lang="en-US" sz="4000" i="1" dirty="0">
                <a:solidFill>
                  <a:srgbClr val="FFC000"/>
                </a:solidFill>
              </a:rPr>
            </a:br>
            <a:r>
              <a:rPr lang="en-US" sz="4000" i="1" dirty="0">
                <a:solidFill>
                  <a:srgbClr val="FFC000"/>
                </a:solidFill>
              </a:rPr>
              <a:t>Ex. </a:t>
            </a:r>
            <a:r>
              <a:rPr lang="en-US" sz="4000" i="1" dirty="0" err="1">
                <a:solidFill>
                  <a:srgbClr val="FFC000"/>
                </a:solidFill>
              </a:rPr>
              <a:t>Ulothrix</a:t>
            </a:r>
            <a:r>
              <a:rPr lang="en-US" sz="4000" dirty="0">
                <a:solidFill>
                  <a:srgbClr val="FFC000"/>
                </a:solidFill>
              </a:rPr>
              <a:t> </a:t>
            </a:r>
            <a:br>
              <a:rPr lang="en-US" sz="4000" dirty="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533400" y="2667000"/>
            <a:ext cx="3429000" cy="4691063"/>
          </a:xfrm>
        </p:spPr>
        <p:txBody>
          <a:bodyPr>
            <a:normAutofit/>
          </a:bodyPr>
          <a:lstStyle/>
          <a:p>
            <a:pPr marL="342900" indent="-342900">
              <a:buFont typeface="Arial" pitchFamily="34" charset="0"/>
              <a:buAutoNum type="arabicPeriod"/>
            </a:pPr>
            <a:r>
              <a:rPr lang="en-US" b="1" dirty="0"/>
              <a:t>General Characteristics </a:t>
            </a:r>
            <a:r>
              <a:rPr lang="en-US" dirty="0"/>
              <a:t>- A group of </a:t>
            </a:r>
            <a:r>
              <a:rPr lang="en-US" dirty="0" err="1"/>
              <a:t>chlorophytes</a:t>
            </a:r>
            <a:r>
              <a:rPr lang="en-US" dirty="0"/>
              <a:t> that occur </a:t>
            </a:r>
            <a:r>
              <a:rPr lang="en-US" dirty="0">
                <a:solidFill>
                  <a:srgbClr val="FF0000"/>
                </a:solidFill>
              </a:rPr>
              <a:t>in multicellular filaments. They have a single bracelet-like chloroplast in each cell.  </a:t>
            </a:r>
            <a:r>
              <a:rPr lang="en-US" dirty="0"/>
              <a:t>The structure that most people identify as alga (the filaments) are haploid.</a:t>
            </a:r>
          </a:p>
          <a:p>
            <a:pPr marL="342900" indent="-342900">
              <a:buFont typeface="Arial" pitchFamily="34" charset="0"/>
              <a:buAutoNum type="arabicPeriod"/>
            </a:pPr>
            <a:r>
              <a:rPr lang="en-US" b="1" dirty="0"/>
              <a:t>Unique Characteristics – </a:t>
            </a:r>
            <a:r>
              <a:rPr lang="en-US" i="1" dirty="0" err="1"/>
              <a:t>Ulothrix</a:t>
            </a:r>
            <a:r>
              <a:rPr lang="en-US" dirty="0"/>
              <a:t> is of interest </a:t>
            </a:r>
            <a:r>
              <a:rPr lang="en-US" dirty="0">
                <a:solidFill>
                  <a:srgbClr val="00B0F0"/>
                </a:solidFill>
              </a:rPr>
              <a:t>because it has developed a holdfast, which is a clear example of specialization. </a:t>
            </a:r>
            <a:r>
              <a:rPr lang="en-US" dirty="0"/>
              <a:t> The holdfast is often hard to find on prepared slides.</a:t>
            </a:r>
            <a:endParaRPr lang="en-US" b="1" dirty="0"/>
          </a:p>
          <a:p>
            <a:pPr marL="342900" indent="-342900">
              <a:buFont typeface="Arial" pitchFamily="34" charset="0"/>
              <a:buAutoNum type="arabicPeriod"/>
            </a:pPr>
            <a:r>
              <a:rPr lang="en-US" b="1" dirty="0"/>
              <a:t>Habitat</a:t>
            </a:r>
            <a:r>
              <a:rPr lang="en-US" dirty="0"/>
              <a:t> –</a:t>
            </a:r>
            <a:r>
              <a:rPr lang="en-US" i="1" dirty="0" err="1"/>
              <a:t>Ulothrix</a:t>
            </a:r>
            <a:r>
              <a:rPr lang="en-US" dirty="0"/>
              <a:t> is found </a:t>
            </a:r>
            <a:r>
              <a:rPr lang="en-US" dirty="0">
                <a:solidFill>
                  <a:srgbClr val="92D050"/>
                </a:solidFill>
              </a:rPr>
              <a:t>in fresh water and marine environments and thrive in spring and winter in cool temperatures.</a:t>
            </a:r>
          </a:p>
          <a:p>
            <a:pPr marL="342900" indent="-342900">
              <a:buFont typeface="Arial" pitchFamily="34" charset="0"/>
              <a:buAutoNum type="arabicPeriod"/>
            </a:pP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76600"/>
            <a:ext cx="3352800" cy="319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04800"/>
            <a:ext cx="2438400" cy="259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260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4676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Archeplastida</a:t>
            </a:r>
            <a:br>
              <a:rPr lang="en-US" sz="4800" dirty="0">
                <a:solidFill>
                  <a:srgbClr val="FFC000"/>
                </a:solidFill>
              </a:rPr>
            </a:br>
            <a:r>
              <a:rPr lang="en-US" sz="4800" dirty="0">
                <a:solidFill>
                  <a:srgbClr val="FFC000"/>
                </a:solidFill>
              </a:rPr>
              <a:t>Clade</a:t>
            </a:r>
            <a:r>
              <a:rPr lang="en-US" sz="4800" baseline="-25000" dirty="0">
                <a:solidFill>
                  <a:srgbClr val="FFC000"/>
                </a:solidFill>
              </a:rPr>
              <a:t>2</a:t>
            </a:r>
            <a:r>
              <a:rPr lang="en-US" sz="4800" dirty="0">
                <a:solidFill>
                  <a:srgbClr val="FFC000"/>
                </a:solidFill>
              </a:rPr>
              <a:t>: </a:t>
            </a:r>
            <a:r>
              <a:rPr lang="en-US" sz="4800" dirty="0" err="1">
                <a:solidFill>
                  <a:srgbClr val="FFC000"/>
                </a:solidFill>
              </a:rPr>
              <a:t>Charophytes</a:t>
            </a:r>
            <a:r>
              <a:rPr lang="en-US" sz="4800" dirty="0">
                <a:solidFill>
                  <a:srgbClr val="FFC000"/>
                </a:solidFill>
              </a:rPr>
              <a:t> </a:t>
            </a:r>
          </a:p>
        </p:txBody>
      </p:sp>
      <p:sp>
        <p:nvSpPr>
          <p:cNvPr id="5" name="Text Placeholder 4"/>
          <p:cNvSpPr>
            <a:spLocks noGrp="1"/>
          </p:cNvSpPr>
          <p:nvPr>
            <p:ph type="body" sz="half" idx="2"/>
          </p:nvPr>
        </p:nvSpPr>
        <p:spPr>
          <a:xfrm>
            <a:off x="304800" y="1600200"/>
            <a:ext cx="3581400" cy="4691063"/>
          </a:xfrm>
        </p:spPr>
        <p:txBody>
          <a:bodyPr>
            <a:normAutofit/>
          </a:bodyPr>
          <a:lstStyle/>
          <a:p>
            <a:pPr marL="342900" indent="-342900" algn="just">
              <a:buFont typeface="Arial" pitchFamily="34" charset="0"/>
              <a:buAutoNum type="arabicPeriod"/>
            </a:pPr>
            <a:r>
              <a:rPr lang="en-US" b="1" dirty="0"/>
              <a:t>General Characteristics and structures </a:t>
            </a:r>
            <a:r>
              <a:rPr lang="en-US" dirty="0"/>
              <a:t>– This clade includes species that are </a:t>
            </a:r>
            <a:r>
              <a:rPr lang="en-US" dirty="0">
                <a:solidFill>
                  <a:srgbClr val="FF0000"/>
                </a:solidFill>
              </a:rPr>
              <a:t>similar to higher plants in color (pigment: Chlorophyll A and B and carotenoids).  They are the closest relatives of land plants.</a:t>
            </a:r>
          </a:p>
          <a:p>
            <a:pPr marL="342900" indent="-342900" algn="just">
              <a:buFont typeface="Arial" pitchFamily="34" charset="0"/>
              <a:buAutoNum type="arabicPeriod"/>
            </a:pPr>
            <a:r>
              <a:rPr lang="en-US" b="1" dirty="0"/>
              <a:t>Biogeography – </a:t>
            </a:r>
            <a:r>
              <a:rPr lang="en-US" dirty="0"/>
              <a:t>The </a:t>
            </a:r>
            <a:r>
              <a:rPr lang="en-US" dirty="0" err="1"/>
              <a:t>Charophytes</a:t>
            </a:r>
            <a:r>
              <a:rPr lang="en-US" dirty="0"/>
              <a:t> are found </a:t>
            </a:r>
            <a:r>
              <a:rPr lang="en-US" dirty="0">
                <a:solidFill>
                  <a:srgbClr val="00B050"/>
                </a:solidFill>
              </a:rPr>
              <a:t>in ponds and lakes with the ancestors of higher plants living on the edge and were subject to occasional drying. </a:t>
            </a:r>
          </a:p>
          <a:p>
            <a:pPr marL="342900" indent="-342900" algn="just">
              <a:buAutoNum type="arabicPeriod"/>
            </a:pPr>
            <a:r>
              <a:rPr lang="en-US" b="1" dirty="0"/>
              <a:t>Unique Characteristics –</a:t>
            </a:r>
            <a:r>
              <a:rPr lang="en-US" dirty="0"/>
              <a:t> </a:t>
            </a:r>
            <a:r>
              <a:rPr lang="en-US" dirty="0">
                <a:solidFill>
                  <a:srgbClr val="0070C0"/>
                </a:solidFill>
              </a:rPr>
              <a:t>They are one of  two groups (along with the </a:t>
            </a:r>
            <a:r>
              <a:rPr lang="en-US" dirty="0" err="1">
                <a:solidFill>
                  <a:srgbClr val="0070C0"/>
                </a:solidFill>
              </a:rPr>
              <a:t>Chlorophytes</a:t>
            </a:r>
            <a:r>
              <a:rPr lang="en-US" dirty="0">
                <a:solidFill>
                  <a:srgbClr val="0070C0"/>
                </a:solidFill>
              </a:rPr>
              <a:t>) that are commonly called green algae.   </a:t>
            </a:r>
            <a:r>
              <a:rPr lang="en-US" dirty="0"/>
              <a:t>They have </a:t>
            </a:r>
            <a:r>
              <a:rPr lang="en-US" dirty="0">
                <a:solidFill>
                  <a:srgbClr val="FFC000"/>
                </a:solidFill>
              </a:rPr>
              <a:t>four distinctive traits that are shared with higher plants:</a:t>
            </a:r>
          </a:p>
          <a:p>
            <a:pPr marL="800100" lvl="1" indent="-342900" algn="just">
              <a:buAutoNum type="arabicPeriod"/>
            </a:pPr>
            <a:r>
              <a:rPr lang="en-US" dirty="0">
                <a:solidFill>
                  <a:srgbClr val="FFC000"/>
                </a:solidFill>
              </a:rPr>
              <a:t>Rings of cellulose-synthesizing proteins</a:t>
            </a:r>
          </a:p>
          <a:p>
            <a:pPr marL="800100" lvl="1" indent="-342900" algn="just">
              <a:buAutoNum type="arabicPeriod"/>
            </a:pPr>
            <a:r>
              <a:rPr lang="en-US" dirty="0">
                <a:solidFill>
                  <a:srgbClr val="FFC000"/>
                </a:solidFill>
              </a:rPr>
              <a:t>Peroxisome enzymes</a:t>
            </a:r>
          </a:p>
          <a:p>
            <a:pPr marL="800100" lvl="1" indent="-342900" algn="just">
              <a:buAutoNum type="arabicPeriod"/>
            </a:pPr>
            <a:r>
              <a:rPr lang="en-US" dirty="0">
                <a:solidFill>
                  <a:srgbClr val="FFC000"/>
                </a:solidFill>
              </a:rPr>
              <a:t>Structure of flagellated sperm</a:t>
            </a:r>
          </a:p>
          <a:p>
            <a:pPr marL="800100" lvl="1" indent="-342900" algn="just">
              <a:buAutoNum type="arabicPeriod"/>
            </a:pPr>
            <a:r>
              <a:rPr lang="en-US" dirty="0">
                <a:solidFill>
                  <a:srgbClr val="FFC000"/>
                </a:solidFill>
              </a:rPr>
              <a:t>Formation of a </a:t>
            </a:r>
            <a:r>
              <a:rPr lang="en-US" dirty="0" err="1">
                <a:solidFill>
                  <a:srgbClr val="FFC000"/>
                </a:solidFill>
              </a:rPr>
              <a:t>phragmoplast</a:t>
            </a:r>
            <a:r>
              <a:rPr lang="en-US" dirty="0">
                <a:solidFill>
                  <a:srgbClr val="FFC000"/>
                </a:solidFill>
              </a:rPr>
              <a:t>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831" y="5105400"/>
            <a:ext cx="449262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615" y="1600200"/>
            <a:ext cx="4635056"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638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88575"/>
            <a:ext cx="41148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p>
        </p:txBody>
      </p:sp>
      <p:sp>
        <p:nvSpPr>
          <p:cNvPr id="5" name="Text Placeholder 4"/>
          <p:cNvSpPr>
            <a:spLocks noGrp="1"/>
          </p:cNvSpPr>
          <p:nvPr>
            <p:ph type="body" sz="half" idx="2"/>
          </p:nvPr>
        </p:nvSpPr>
        <p:spPr>
          <a:xfrm>
            <a:off x="228600" y="1600200"/>
            <a:ext cx="3429000" cy="4691063"/>
          </a:xfrm>
        </p:spPr>
        <p:txBody>
          <a:bodyPr>
            <a:normAutofit/>
          </a:bodyPr>
          <a:lstStyle/>
          <a:p>
            <a:pPr marL="342900" indent="-342900" algn="just">
              <a:buAutoNum type="arabicPeriod"/>
            </a:pPr>
            <a:r>
              <a:rPr lang="en-US" b="1" dirty="0"/>
              <a:t>General Characteristics and structures </a:t>
            </a:r>
            <a:r>
              <a:rPr lang="en-US" dirty="0"/>
              <a:t>– The members of this </a:t>
            </a:r>
            <a:r>
              <a:rPr lang="en-US" dirty="0" err="1"/>
              <a:t>supergroup</a:t>
            </a:r>
            <a:r>
              <a:rPr lang="en-US" dirty="0"/>
              <a:t> either </a:t>
            </a:r>
            <a:r>
              <a:rPr lang="en-US" dirty="0">
                <a:solidFill>
                  <a:srgbClr val="FF0000"/>
                </a:solidFill>
              </a:rPr>
              <a:t>include  a single flagella (in those species that have one) and the fusion of three genes or have lobed or tube-shaped pseudopodia.</a:t>
            </a:r>
          </a:p>
          <a:p>
            <a:pPr marL="342900" indent="-342900" algn="just">
              <a:buFont typeface="Arial" pitchFamily="34" charset="0"/>
              <a:buAutoNum type="arabicPeriod"/>
            </a:pPr>
            <a:r>
              <a:rPr lang="en-US" b="1" dirty="0"/>
              <a:t>Natural History </a:t>
            </a:r>
            <a:r>
              <a:rPr lang="en-US" dirty="0"/>
              <a:t>–</a:t>
            </a:r>
            <a:r>
              <a:rPr lang="en-US" dirty="0">
                <a:solidFill>
                  <a:srgbClr val="0070C0"/>
                </a:solidFill>
              </a:rPr>
              <a:t>Evidence suggests this </a:t>
            </a:r>
            <a:r>
              <a:rPr lang="en-US" dirty="0" err="1">
                <a:solidFill>
                  <a:srgbClr val="0070C0"/>
                </a:solidFill>
              </a:rPr>
              <a:t>supergroup</a:t>
            </a:r>
            <a:r>
              <a:rPr lang="en-US" dirty="0">
                <a:solidFill>
                  <a:srgbClr val="0070C0"/>
                </a:solidFill>
              </a:rPr>
              <a:t> might have been the first group of eukaryotes to evolve from other eukaryotes. </a:t>
            </a:r>
          </a:p>
          <a:p>
            <a:pPr marL="342900" indent="-342900" algn="just">
              <a:buFont typeface="Arial" pitchFamily="34" charset="0"/>
              <a:buAutoNum type="arabicPeriod"/>
            </a:pPr>
            <a:r>
              <a:rPr lang="en-US" b="1" dirty="0"/>
              <a:t>Biogeography – </a:t>
            </a:r>
            <a:r>
              <a:rPr lang="en-US" dirty="0"/>
              <a:t>The </a:t>
            </a:r>
            <a:r>
              <a:rPr lang="en-US" dirty="0" err="1"/>
              <a:t>Unikonta</a:t>
            </a:r>
            <a:r>
              <a:rPr lang="en-US" dirty="0"/>
              <a:t> include two distinct clades: 1) The </a:t>
            </a:r>
            <a:r>
              <a:rPr lang="en-US" dirty="0" err="1"/>
              <a:t>Amoebozoans</a:t>
            </a:r>
            <a:r>
              <a:rPr lang="en-US" dirty="0"/>
              <a:t> and 2) the </a:t>
            </a:r>
            <a:r>
              <a:rPr lang="en-US" dirty="0" err="1"/>
              <a:t>Opisthokonts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5072449" y="221436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564384" y="583665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
            <a:ext cx="3402013"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0904" r="-10904"/>
          <a:stretch/>
        </p:blipFill>
        <p:spPr bwMode="auto">
          <a:xfrm>
            <a:off x="457200" y="4940586"/>
            <a:ext cx="4649035" cy="179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207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62484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Amoebozoans</a:t>
            </a:r>
            <a:r>
              <a:rPr lang="en-US" sz="4800" dirty="0">
                <a:solidFill>
                  <a:srgbClr val="FFC000"/>
                </a:solidFill>
              </a:rPr>
              <a:t> </a:t>
            </a:r>
          </a:p>
        </p:txBody>
      </p:sp>
      <p:sp>
        <p:nvSpPr>
          <p:cNvPr id="5" name="Text Placeholder 4"/>
          <p:cNvSpPr>
            <a:spLocks noGrp="1"/>
          </p:cNvSpPr>
          <p:nvPr>
            <p:ph type="body" sz="half" idx="2"/>
          </p:nvPr>
        </p:nvSpPr>
        <p:spPr>
          <a:xfrm>
            <a:off x="228600" y="1752600"/>
            <a:ext cx="3429000" cy="4691063"/>
          </a:xfrm>
        </p:spPr>
        <p:txBody>
          <a:bodyPr>
            <a:normAutofit/>
          </a:bodyPr>
          <a:lstStyle/>
          <a:p>
            <a:pPr marL="342900" indent="-342900" algn="just">
              <a:buAutoNum type="arabicPeriod"/>
            </a:pPr>
            <a:r>
              <a:rPr lang="en-US" b="1" dirty="0"/>
              <a:t>General Characteristics and structures </a:t>
            </a:r>
            <a:r>
              <a:rPr lang="en-US" dirty="0"/>
              <a:t>– This clade is well supported by DNA evidence.  T</a:t>
            </a:r>
            <a:r>
              <a:rPr lang="en-US" dirty="0">
                <a:solidFill>
                  <a:srgbClr val="FF0000"/>
                </a:solidFill>
              </a:rPr>
              <a:t>hese clades have lobe or tube-shaped pseudopodia.</a:t>
            </a:r>
          </a:p>
          <a:p>
            <a:pPr marL="342900" indent="-342900" algn="just">
              <a:buAutoNum type="arabicPeriod"/>
            </a:pPr>
            <a:r>
              <a:rPr lang="en-US" b="1" dirty="0"/>
              <a:t>Biogeography – </a:t>
            </a:r>
            <a:r>
              <a:rPr lang="en-US" dirty="0"/>
              <a:t>The </a:t>
            </a:r>
            <a:r>
              <a:rPr lang="en-US" dirty="0" err="1"/>
              <a:t>Amoebozoans</a:t>
            </a:r>
            <a:r>
              <a:rPr lang="en-US" dirty="0"/>
              <a:t> include three different clades: </a:t>
            </a:r>
            <a:r>
              <a:rPr lang="en-US" dirty="0">
                <a:solidFill>
                  <a:srgbClr val="0070C0"/>
                </a:solidFill>
              </a:rPr>
              <a:t>1) the Slime molds, 2) the </a:t>
            </a:r>
            <a:r>
              <a:rPr lang="en-US" dirty="0" err="1">
                <a:solidFill>
                  <a:srgbClr val="0070C0"/>
                </a:solidFill>
              </a:rPr>
              <a:t>Gymnamoebas</a:t>
            </a:r>
            <a:r>
              <a:rPr lang="en-US" dirty="0">
                <a:solidFill>
                  <a:srgbClr val="0070C0"/>
                </a:solidFill>
              </a:rPr>
              <a:t>, and 3) the </a:t>
            </a:r>
            <a:r>
              <a:rPr lang="en-US" dirty="0" err="1">
                <a:solidFill>
                  <a:srgbClr val="0070C0"/>
                </a:solidFill>
              </a:rPr>
              <a:t>Entamoebas</a:t>
            </a:r>
            <a:r>
              <a:rPr lang="en-US" dirty="0">
                <a:solidFill>
                  <a:srgbClr val="0070C0"/>
                </a:solidFill>
              </a:rPr>
              <a:t>.</a:t>
            </a:r>
            <a:endParaRPr lang="en-US" i="1" dirty="0">
              <a:solidFill>
                <a:srgbClr val="0070C0"/>
              </a:solidFill>
            </a:endParaRPr>
          </a:p>
          <a:p>
            <a:pPr marL="342900" indent="-342900" algn="just">
              <a:buAutoNum type="arabicPeriod"/>
            </a:pP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8468" y="1676400"/>
            <a:ext cx="3405187" cy="180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711787"/>
            <a:ext cx="3667126" cy="248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191000"/>
            <a:ext cx="465137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051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95885"/>
            <a:ext cx="7593013"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Amoebozoans</a:t>
            </a:r>
            <a:r>
              <a:rPr lang="en-US" sz="4800" dirty="0">
                <a:solidFill>
                  <a:srgbClr val="FFC000"/>
                </a:solidFill>
              </a:rPr>
              <a:t> Clade</a:t>
            </a:r>
            <a:r>
              <a:rPr lang="en-US" sz="4800" baseline="-25000" dirty="0">
                <a:solidFill>
                  <a:srgbClr val="FFC000"/>
                </a:solidFill>
              </a:rPr>
              <a:t>2</a:t>
            </a:r>
            <a:r>
              <a:rPr lang="en-US" sz="4800" dirty="0">
                <a:solidFill>
                  <a:srgbClr val="FFC000"/>
                </a:solidFill>
              </a:rPr>
              <a:t>: Slime Molds</a:t>
            </a:r>
          </a:p>
        </p:txBody>
      </p:sp>
      <p:sp>
        <p:nvSpPr>
          <p:cNvPr id="5" name="Text Placeholder 4"/>
          <p:cNvSpPr>
            <a:spLocks noGrp="1"/>
          </p:cNvSpPr>
          <p:nvPr>
            <p:ph type="body" sz="half" idx="2"/>
          </p:nvPr>
        </p:nvSpPr>
        <p:spPr>
          <a:xfrm>
            <a:off x="304800" y="2573337"/>
            <a:ext cx="4648200" cy="3733800"/>
          </a:xfrm>
        </p:spPr>
        <p:txBody>
          <a:bodyPr>
            <a:normAutofit/>
          </a:bodyPr>
          <a:lstStyle/>
          <a:p>
            <a:pPr marL="342900" indent="-342900" algn="just">
              <a:buFont typeface="Arial" pitchFamily="34" charset="0"/>
              <a:buAutoNum type="arabicPeriod"/>
            </a:pPr>
            <a:r>
              <a:rPr lang="en-US" b="1" dirty="0"/>
              <a:t>General Characteristics and structures </a:t>
            </a:r>
            <a:r>
              <a:rPr lang="en-US" dirty="0"/>
              <a:t>– This clade </a:t>
            </a:r>
            <a:r>
              <a:rPr lang="en-US" dirty="0">
                <a:solidFill>
                  <a:srgbClr val="FF0000"/>
                </a:solidFill>
              </a:rPr>
              <a:t>includes species that were once thought to be fungi because they possess hyphae and their fruiting bodies.  </a:t>
            </a:r>
            <a:r>
              <a:rPr lang="en-US" dirty="0"/>
              <a:t>Molecular evidence suggests that they are </a:t>
            </a:r>
            <a:r>
              <a:rPr lang="en-US" dirty="0" err="1"/>
              <a:t>Amoebozoans</a:t>
            </a:r>
            <a:r>
              <a:rPr lang="en-US" dirty="0"/>
              <a:t>.  </a:t>
            </a:r>
          </a:p>
          <a:p>
            <a:pPr marL="342900" indent="-342900" algn="just">
              <a:buFont typeface="Arial" pitchFamily="34" charset="0"/>
              <a:buAutoNum type="arabicPeriod"/>
            </a:pPr>
            <a:r>
              <a:rPr lang="en-US" b="1" dirty="0"/>
              <a:t>Biogeography – </a:t>
            </a:r>
            <a:r>
              <a:rPr lang="en-US" dirty="0"/>
              <a:t>The Slime molds include more than 900 species and occur all over the world and </a:t>
            </a:r>
            <a:r>
              <a:rPr lang="en-US" dirty="0">
                <a:solidFill>
                  <a:srgbClr val="92D050"/>
                </a:solidFill>
              </a:rPr>
              <a:t>feed on microorganisms that live in any type of dead plant material. They contribute to the decomposition of dead vegetation, and feed on bacteria, yeasts, and fungi. </a:t>
            </a:r>
            <a:r>
              <a:rPr lang="en-US" dirty="0"/>
              <a:t>For this reason, these organisms are </a:t>
            </a:r>
            <a:r>
              <a:rPr lang="en-US" dirty="0">
                <a:solidFill>
                  <a:srgbClr val="0070C0"/>
                </a:solidFill>
              </a:rPr>
              <a:t>usually found in soil, lawns, and on the forest floor, commonly on decomposing logs.</a:t>
            </a:r>
          </a:p>
          <a:p>
            <a:pPr marL="342900" indent="-342900" algn="just">
              <a:buAutoNum type="arabicPeriod"/>
            </a:pPr>
            <a:r>
              <a:rPr lang="en-US" b="1" dirty="0"/>
              <a:t>Unique Characteristics –</a:t>
            </a:r>
            <a:r>
              <a:rPr lang="en-US" dirty="0"/>
              <a:t> They are divided into two groups distinguished </a:t>
            </a:r>
            <a:r>
              <a:rPr lang="en-US" dirty="0">
                <a:solidFill>
                  <a:srgbClr val="FFC000"/>
                </a:solidFill>
              </a:rPr>
              <a:t>by their unique life cycles: the </a:t>
            </a:r>
            <a:r>
              <a:rPr lang="en-US" dirty="0" err="1">
                <a:solidFill>
                  <a:srgbClr val="FFC000"/>
                </a:solidFill>
              </a:rPr>
              <a:t>Plasmodial</a:t>
            </a:r>
            <a:r>
              <a:rPr lang="en-US" dirty="0">
                <a:solidFill>
                  <a:srgbClr val="FFC000"/>
                </a:solidFill>
              </a:rPr>
              <a:t> Slime Molds and the Cellular Slime Molds</a:t>
            </a:r>
            <a:r>
              <a:rPr lang="en-US" dirty="0"/>
              <a: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642" y="990600"/>
            <a:ext cx="2716213" cy="144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3543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819400"/>
            <a:ext cx="320040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012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534400" cy="773016"/>
          </a:xfrm>
        </p:spPr>
        <p:txBody>
          <a:bodyPr>
            <a:noAutofit/>
          </a:bodyPr>
          <a:lstStyle/>
          <a:p>
            <a:r>
              <a:rPr lang="en-US" sz="4400" dirty="0" err="1">
                <a:solidFill>
                  <a:srgbClr val="FFC000"/>
                </a:solidFill>
              </a:rPr>
              <a:t>Supergroup</a:t>
            </a:r>
            <a:r>
              <a:rPr lang="en-US" sz="4400" dirty="0">
                <a:solidFill>
                  <a:srgbClr val="FFC000"/>
                </a:solidFill>
              </a:rPr>
              <a:t>: </a:t>
            </a:r>
            <a:r>
              <a:rPr lang="en-US" sz="4400" dirty="0" err="1">
                <a:solidFill>
                  <a:srgbClr val="FFC000"/>
                </a:solidFill>
              </a:rPr>
              <a:t>Unikonta</a:t>
            </a:r>
            <a:r>
              <a:rPr lang="en-US" sz="4400" dirty="0">
                <a:solidFill>
                  <a:srgbClr val="FFC000"/>
                </a:solidFill>
              </a:rPr>
              <a:t> </a:t>
            </a:r>
            <a:br>
              <a:rPr lang="en-US" sz="4400" dirty="0">
                <a:solidFill>
                  <a:srgbClr val="FFC000"/>
                </a:solidFill>
              </a:rPr>
            </a:br>
            <a:r>
              <a:rPr lang="en-US" sz="4400" dirty="0">
                <a:solidFill>
                  <a:srgbClr val="FFC000"/>
                </a:solidFill>
              </a:rPr>
              <a:t>Clade</a:t>
            </a:r>
            <a:r>
              <a:rPr lang="en-US" sz="4400" baseline="-25000" dirty="0">
                <a:solidFill>
                  <a:srgbClr val="FFC000"/>
                </a:solidFill>
              </a:rPr>
              <a:t>1</a:t>
            </a:r>
            <a:r>
              <a:rPr lang="en-US" sz="4400" dirty="0">
                <a:solidFill>
                  <a:srgbClr val="FFC000"/>
                </a:solidFill>
              </a:rPr>
              <a:t>: </a:t>
            </a:r>
            <a:r>
              <a:rPr lang="en-US" sz="4400" dirty="0" err="1">
                <a:solidFill>
                  <a:srgbClr val="FFC000"/>
                </a:solidFill>
              </a:rPr>
              <a:t>Amoebozoans</a:t>
            </a:r>
            <a:r>
              <a:rPr lang="en-US" sz="4400" dirty="0">
                <a:solidFill>
                  <a:srgbClr val="FFC000"/>
                </a:solidFill>
              </a:rPr>
              <a:t> </a:t>
            </a:r>
            <a:br>
              <a:rPr lang="en-US" sz="4400" dirty="0">
                <a:solidFill>
                  <a:srgbClr val="FFC000"/>
                </a:solidFill>
              </a:rPr>
            </a:br>
            <a:r>
              <a:rPr lang="en-US" sz="4400" dirty="0">
                <a:solidFill>
                  <a:srgbClr val="FFC000"/>
                </a:solidFill>
              </a:rPr>
              <a:t>Clade</a:t>
            </a:r>
            <a:r>
              <a:rPr lang="en-US" sz="4400" baseline="-25000" dirty="0">
                <a:solidFill>
                  <a:srgbClr val="FFC000"/>
                </a:solidFill>
              </a:rPr>
              <a:t>2</a:t>
            </a:r>
            <a:r>
              <a:rPr lang="en-US" sz="4400" dirty="0">
                <a:solidFill>
                  <a:srgbClr val="FFC000"/>
                </a:solidFill>
              </a:rPr>
              <a:t>: Slime Molds</a:t>
            </a:r>
            <a:br>
              <a:rPr lang="en-US" sz="4400" dirty="0">
                <a:solidFill>
                  <a:srgbClr val="FFC000"/>
                </a:solidFill>
              </a:rPr>
            </a:br>
            <a:r>
              <a:rPr lang="en-US" sz="4400" dirty="0">
                <a:solidFill>
                  <a:srgbClr val="FFC000"/>
                </a:solidFill>
              </a:rPr>
              <a:t>Clade</a:t>
            </a:r>
            <a:r>
              <a:rPr lang="en-US" sz="4400" baseline="-25000" dirty="0">
                <a:solidFill>
                  <a:srgbClr val="FFC000"/>
                </a:solidFill>
              </a:rPr>
              <a:t>3</a:t>
            </a:r>
            <a:r>
              <a:rPr lang="en-US" sz="4400" dirty="0">
                <a:solidFill>
                  <a:srgbClr val="FFC000"/>
                </a:solidFill>
              </a:rPr>
              <a:t>: </a:t>
            </a:r>
            <a:r>
              <a:rPr lang="en-US" sz="4400" dirty="0" err="1">
                <a:solidFill>
                  <a:srgbClr val="FFC000"/>
                </a:solidFill>
              </a:rPr>
              <a:t>Plasmodial</a:t>
            </a:r>
            <a:r>
              <a:rPr lang="en-US" sz="4400" dirty="0">
                <a:solidFill>
                  <a:srgbClr val="FFC000"/>
                </a:solidFill>
              </a:rPr>
              <a:t> Slime Molds</a:t>
            </a:r>
          </a:p>
        </p:txBody>
      </p:sp>
      <p:sp>
        <p:nvSpPr>
          <p:cNvPr id="5" name="Text Placeholder 4"/>
          <p:cNvSpPr>
            <a:spLocks noGrp="1"/>
          </p:cNvSpPr>
          <p:nvPr>
            <p:ph type="body" sz="half" idx="2"/>
          </p:nvPr>
        </p:nvSpPr>
        <p:spPr>
          <a:xfrm>
            <a:off x="373083" y="2895600"/>
            <a:ext cx="4114800" cy="2187049"/>
          </a:xfrm>
        </p:spPr>
        <p:txBody>
          <a:bodyPr>
            <a:normAutofit/>
          </a:bodyPr>
          <a:lstStyle/>
          <a:p>
            <a:pPr marL="342900" indent="-342900" algn="just">
              <a:buAutoNum type="arabicPeriod"/>
            </a:pPr>
            <a:r>
              <a:rPr lang="en-US" b="1" dirty="0"/>
              <a:t>General Characteristics and structures </a:t>
            </a:r>
            <a:r>
              <a:rPr lang="en-US" dirty="0"/>
              <a:t>– </a:t>
            </a:r>
            <a:r>
              <a:rPr lang="en-US" dirty="0">
                <a:solidFill>
                  <a:srgbClr val="FF0000"/>
                </a:solidFill>
              </a:rPr>
              <a:t>They are brightly colored (yellow or orange) and have hyphae that are multinucleated (</a:t>
            </a:r>
            <a:r>
              <a:rPr lang="en-US" dirty="0" err="1">
                <a:solidFill>
                  <a:srgbClr val="FF0000"/>
                </a:solidFill>
              </a:rPr>
              <a:t>Coenocytic</a:t>
            </a:r>
            <a:r>
              <a:rPr lang="en-US" dirty="0">
                <a:solidFill>
                  <a:srgbClr val="FF0000"/>
                </a:solidFill>
              </a:rPr>
              <a:t>)</a:t>
            </a:r>
          </a:p>
          <a:p>
            <a:pPr marL="342900" indent="-342900" algn="just">
              <a:buFont typeface="Arial" pitchFamily="34" charset="0"/>
              <a:buAutoNum type="arabicPeriod"/>
            </a:pPr>
            <a:r>
              <a:rPr lang="en-US" b="1" dirty="0"/>
              <a:t>Biogeography – </a:t>
            </a:r>
            <a:r>
              <a:rPr lang="en-US" dirty="0"/>
              <a:t>These organisms are usually found </a:t>
            </a:r>
            <a:r>
              <a:rPr lang="en-US" dirty="0">
                <a:solidFill>
                  <a:srgbClr val="00B050"/>
                </a:solidFill>
              </a:rPr>
              <a:t>in soil, lawns, and on the forest floor, commonly on decomposing logs.</a:t>
            </a:r>
            <a:endParaRPr lang="en-US" b="1" dirty="0">
              <a:solidFill>
                <a:srgbClr val="00B050"/>
              </a:solidFill>
            </a:endParaRPr>
          </a:p>
          <a:p>
            <a:pPr marL="342900" indent="-342900" algn="just">
              <a:buAutoNum type="arabicPeriod"/>
            </a:pPr>
            <a:r>
              <a:rPr lang="en-US" b="1" dirty="0"/>
              <a:t>Unique Characteristics - </a:t>
            </a:r>
            <a:r>
              <a:rPr lang="en-US" dirty="0"/>
              <a:t> They  form a plasmodium </a:t>
            </a:r>
            <a:r>
              <a:rPr lang="en-US" dirty="0">
                <a:solidFill>
                  <a:srgbClr val="00B0F0"/>
                </a:solidFill>
              </a:rPr>
              <a:t>for feeding and reproduction.</a:t>
            </a:r>
          </a:p>
          <a:p>
            <a:pPr algn="just"/>
            <a:endParaRPr lang="en-US" i="1" dirty="0">
              <a:solidFill>
                <a:srgbClr val="00B0F0"/>
              </a:solidFill>
            </a:endParaRPr>
          </a:p>
          <a:p>
            <a:pPr algn="just"/>
            <a:endParaRPr lang="en-US" dirty="0">
              <a:solidFill>
                <a:srgbClr val="00B0F0"/>
              </a:solidFill>
            </a:endParaRPr>
          </a:p>
        </p:txBody>
      </p:sp>
      <p:pic>
        <p:nvPicPr>
          <p:cNvPr id="717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4696" y="2693428"/>
            <a:ext cx="4713574" cy="366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257800"/>
            <a:ext cx="48387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441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7400"/>
            <a:ext cx="8305800" cy="773016"/>
          </a:xfrm>
        </p:spPr>
        <p:txBody>
          <a:bodyPr>
            <a:noAutofit/>
          </a:bodyPr>
          <a:lstStyle/>
          <a:p>
            <a:br>
              <a:rPr lang="en-US" sz="4400" dirty="0">
                <a:solidFill>
                  <a:srgbClr val="FFC000"/>
                </a:solidFill>
              </a:rPr>
            </a:br>
            <a:r>
              <a:rPr lang="en-US" sz="4400" dirty="0" err="1">
                <a:solidFill>
                  <a:srgbClr val="FFC000"/>
                </a:solidFill>
              </a:rPr>
              <a:t>Supergroup</a:t>
            </a:r>
            <a:r>
              <a:rPr lang="en-US" sz="4400" dirty="0">
                <a:solidFill>
                  <a:srgbClr val="FFC000"/>
                </a:solidFill>
              </a:rPr>
              <a:t>: </a:t>
            </a:r>
            <a:r>
              <a:rPr lang="en-US" sz="4400" dirty="0" err="1">
                <a:solidFill>
                  <a:srgbClr val="FFC000"/>
                </a:solidFill>
              </a:rPr>
              <a:t>Unikonta</a:t>
            </a:r>
            <a:r>
              <a:rPr lang="en-US" sz="4400" dirty="0">
                <a:solidFill>
                  <a:srgbClr val="FFC000"/>
                </a:solidFill>
              </a:rPr>
              <a:t> </a:t>
            </a:r>
            <a:br>
              <a:rPr lang="en-US" sz="4400" dirty="0">
                <a:solidFill>
                  <a:srgbClr val="FFC000"/>
                </a:solidFill>
              </a:rPr>
            </a:br>
            <a:r>
              <a:rPr lang="en-US" sz="4400" dirty="0">
                <a:solidFill>
                  <a:srgbClr val="FFC000"/>
                </a:solidFill>
              </a:rPr>
              <a:t>Clade</a:t>
            </a:r>
            <a:r>
              <a:rPr lang="en-US" sz="4400" baseline="-25000" dirty="0">
                <a:solidFill>
                  <a:srgbClr val="FFC000"/>
                </a:solidFill>
              </a:rPr>
              <a:t>1</a:t>
            </a:r>
            <a:r>
              <a:rPr lang="en-US" sz="4400" dirty="0">
                <a:solidFill>
                  <a:srgbClr val="FFC000"/>
                </a:solidFill>
              </a:rPr>
              <a:t>: </a:t>
            </a:r>
            <a:r>
              <a:rPr lang="en-US" sz="4400" dirty="0" err="1">
                <a:solidFill>
                  <a:srgbClr val="FFC000"/>
                </a:solidFill>
              </a:rPr>
              <a:t>Amoebozoans</a:t>
            </a:r>
            <a:r>
              <a:rPr lang="en-US" sz="4400" dirty="0">
                <a:solidFill>
                  <a:srgbClr val="FFC000"/>
                </a:solidFill>
              </a:rPr>
              <a:t> </a:t>
            </a:r>
            <a:br>
              <a:rPr lang="en-US" sz="4400" dirty="0">
                <a:solidFill>
                  <a:srgbClr val="FFC000"/>
                </a:solidFill>
              </a:rPr>
            </a:br>
            <a:r>
              <a:rPr lang="en-US" sz="4400" dirty="0">
                <a:solidFill>
                  <a:srgbClr val="FFC000"/>
                </a:solidFill>
              </a:rPr>
              <a:t>Clade</a:t>
            </a:r>
            <a:r>
              <a:rPr lang="en-US" sz="4400" baseline="-25000" dirty="0">
                <a:solidFill>
                  <a:srgbClr val="FFC000"/>
                </a:solidFill>
              </a:rPr>
              <a:t>2</a:t>
            </a:r>
            <a:r>
              <a:rPr lang="en-US" sz="4400" dirty="0">
                <a:solidFill>
                  <a:srgbClr val="FFC000"/>
                </a:solidFill>
              </a:rPr>
              <a:t>: Slime Molds</a:t>
            </a:r>
            <a:br>
              <a:rPr lang="en-US" sz="4400" dirty="0">
                <a:solidFill>
                  <a:srgbClr val="FFC000"/>
                </a:solidFill>
              </a:rPr>
            </a:br>
            <a:r>
              <a:rPr lang="en-US" sz="4400" dirty="0">
                <a:solidFill>
                  <a:srgbClr val="FFC000"/>
                </a:solidFill>
              </a:rPr>
              <a:t>Clade</a:t>
            </a:r>
            <a:r>
              <a:rPr lang="en-US" sz="4400" baseline="-25000" dirty="0">
                <a:solidFill>
                  <a:srgbClr val="FFC000"/>
                </a:solidFill>
              </a:rPr>
              <a:t>3</a:t>
            </a:r>
            <a:r>
              <a:rPr lang="en-US" sz="4400" dirty="0">
                <a:solidFill>
                  <a:srgbClr val="FFC000"/>
                </a:solidFill>
              </a:rPr>
              <a:t>: Cellular Slime Molds</a:t>
            </a:r>
          </a:p>
        </p:txBody>
      </p:sp>
      <p:sp>
        <p:nvSpPr>
          <p:cNvPr id="5" name="Text Placeholder 4"/>
          <p:cNvSpPr>
            <a:spLocks noGrp="1"/>
          </p:cNvSpPr>
          <p:nvPr>
            <p:ph type="body" sz="half" idx="2"/>
          </p:nvPr>
        </p:nvSpPr>
        <p:spPr>
          <a:xfrm>
            <a:off x="228600" y="2743200"/>
            <a:ext cx="3581400" cy="4691063"/>
          </a:xfrm>
        </p:spPr>
        <p:txBody>
          <a:bodyPr>
            <a:normAutofit/>
          </a:bodyPr>
          <a:lstStyle/>
          <a:p>
            <a:pPr marL="342900" indent="-342900" algn="just">
              <a:buAutoNum type="arabicPeriod"/>
            </a:pPr>
            <a:r>
              <a:rPr lang="en-US" b="1" dirty="0"/>
              <a:t>General Characteristics and structures </a:t>
            </a:r>
            <a:r>
              <a:rPr lang="en-US" dirty="0"/>
              <a:t>– </a:t>
            </a:r>
            <a:r>
              <a:rPr lang="en-US" dirty="0">
                <a:solidFill>
                  <a:srgbClr val="FF0000"/>
                </a:solidFill>
              </a:rPr>
              <a:t>They are usually clear and have hyphae that are mono-nucleated (</a:t>
            </a:r>
            <a:r>
              <a:rPr lang="en-US" dirty="0" err="1">
                <a:solidFill>
                  <a:srgbClr val="FF0000"/>
                </a:solidFill>
              </a:rPr>
              <a:t>Septate</a:t>
            </a:r>
            <a:r>
              <a:rPr lang="en-US" dirty="0">
                <a:solidFill>
                  <a:srgbClr val="FF0000"/>
                </a:solidFill>
              </a:rPr>
              <a:t>).</a:t>
            </a:r>
          </a:p>
          <a:p>
            <a:pPr marL="342900" indent="-342900" algn="just">
              <a:buFont typeface="Arial" pitchFamily="34" charset="0"/>
              <a:buAutoNum type="arabicPeriod"/>
            </a:pPr>
            <a:r>
              <a:rPr lang="en-US" b="1" dirty="0"/>
              <a:t>Biogeography – </a:t>
            </a:r>
            <a:r>
              <a:rPr lang="en-US" dirty="0"/>
              <a:t>These organisms are </a:t>
            </a:r>
            <a:r>
              <a:rPr lang="en-US" dirty="0">
                <a:solidFill>
                  <a:srgbClr val="00B050"/>
                </a:solidFill>
              </a:rPr>
              <a:t>usually crawl through dung, soil, rotting mushrooms, decaying leaves and other organic material.</a:t>
            </a:r>
          </a:p>
          <a:p>
            <a:pPr marL="342900" indent="-342900" algn="just">
              <a:buFont typeface="Arial" pitchFamily="34" charset="0"/>
              <a:buAutoNum type="arabicPeriod"/>
            </a:pPr>
            <a:r>
              <a:rPr lang="en-US" b="1" dirty="0"/>
              <a:t>Unique Characteristics - </a:t>
            </a:r>
            <a:r>
              <a:rPr lang="en-US" dirty="0"/>
              <a:t> They  form a plasmodium </a:t>
            </a:r>
            <a:r>
              <a:rPr lang="en-US" dirty="0">
                <a:solidFill>
                  <a:srgbClr val="00B0F0"/>
                </a:solidFill>
              </a:rPr>
              <a:t>during stress and reproduction.</a:t>
            </a:r>
          </a:p>
          <a:p>
            <a:pPr algn="just"/>
            <a:endParaRPr lang="en-US" i="1" dirty="0"/>
          </a:p>
          <a:p>
            <a:pPr marL="342900" indent="-342900" algn="just">
              <a:buAutoNum type="arabicPeriod"/>
            </a:pP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9651" y="2971800"/>
            <a:ext cx="3532697" cy="274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257800"/>
            <a:ext cx="48387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201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73152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Amoebozoans</a:t>
            </a:r>
            <a:r>
              <a:rPr lang="en-US" sz="4800" dirty="0">
                <a:solidFill>
                  <a:srgbClr val="FFC000"/>
                </a:solidFill>
              </a:rPr>
              <a:t> Clade</a:t>
            </a:r>
            <a:r>
              <a:rPr lang="en-US" sz="4800" baseline="-25000" dirty="0">
                <a:solidFill>
                  <a:srgbClr val="FFC000"/>
                </a:solidFill>
              </a:rPr>
              <a:t>2</a:t>
            </a:r>
            <a:r>
              <a:rPr lang="en-US" sz="4800" dirty="0">
                <a:solidFill>
                  <a:srgbClr val="FFC000"/>
                </a:solidFill>
              </a:rPr>
              <a:t>: </a:t>
            </a:r>
            <a:r>
              <a:rPr lang="en-US" sz="4800" dirty="0" err="1">
                <a:solidFill>
                  <a:srgbClr val="FFC000"/>
                </a:solidFill>
              </a:rPr>
              <a:t>Gymnamoebas</a:t>
            </a:r>
            <a:endParaRPr lang="en-US" sz="4800" dirty="0">
              <a:solidFill>
                <a:srgbClr val="FFC000"/>
              </a:solidFill>
            </a:endParaRPr>
          </a:p>
        </p:txBody>
      </p:sp>
      <p:sp>
        <p:nvSpPr>
          <p:cNvPr id="5" name="Text Placeholder 4"/>
          <p:cNvSpPr>
            <a:spLocks noGrp="1"/>
          </p:cNvSpPr>
          <p:nvPr>
            <p:ph type="body" sz="half" idx="2"/>
          </p:nvPr>
        </p:nvSpPr>
        <p:spPr>
          <a:xfrm>
            <a:off x="304800" y="2667000"/>
            <a:ext cx="3581400" cy="4691063"/>
          </a:xfrm>
        </p:spPr>
        <p:txBody>
          <a:bodyPr>
            <a:normAutofit/>
          </a:bodyPr>
          <a:lstStyle/>
          <a:p>
            <a:pPr marL="342900" indent="-342900" algn="just">
              <a:buFont typeface="Arial" pitchFamily="34" charset="0"/>
              <a:buAutoNum type="arabicPeriod"/>
            </a:pPr>
            <a:r>
              <a:rPr lang="en-US" b="1" dirty="0"/>
              <a:t>General Characteristics and structures </a:t>
            </a:r>
            <a:r>
              <a:rPr lang="en-US" dirty="0"/>
              <a:t>– This clade includes species that </a:t>
            </a:r>
            <a:r>
              <a:rPr lang="en-US" dirty="0">
                <a:solidFill>
                  <a:srgbClr val="FF0000"/>
                </a:solidFill>
              </a:rPr>
              <a:t>have broad pseudopods and usually lack a test</a:t>
            </a:r>
            <a:r>
              <a:rPr lang="en-US" dirty="0"/>
              <a:t>.</a:t>
            </a:r>
          </a:p>
          <a:p>
            <a:pPr marL="342900" indent="-342900" algn="just">
              <a:buFont typeface="Arial" pitchFamily="34" charset="0"/>
              <a:buAutoNum type="arabicPeriod"/>
            </a:pPr>
            <a:r>
              <a:rPr lang="en-US" b="1" dirty="0"/>
              <a:t>Biogeography – </a:t>
            </a:r>
            <a:r>
              <a:rPr lang="en-US" dirty="0"/>
              <a:t>The </a:t>
            </a:r>
            <a:r>
              <a:rPr lang="en-US" dirty="0" err="1"/>
              <a:t>Gymnamoebas</a:t>
            </a:r>
            <a:r>
              <a:rPr lang="en-US" dirty="0"/>
              <a:t> are found in </a:t>
            </a:r>
            <a:r>
              <a:rPr lang="en-US" dirty="0">
                <a:solidFill>
                  <a:srgbClr val="00B0F0"/>
                </a:solidFill>
              </a:rPr>
              <a:t>soil, fresh water, and marine environments</a:t>
            </a:r>
            <a:r>
              <a:rPr lang="en-US" dirty="0"/>
              <a:t>.  </a:t>
            </a:r>
          </a:p>
          <a:p>
            <a:pPr marL="342900" indent="-342900" algn="just">
              <a:buFont typeface="Arial" pitchFamily="34" charset="0"/>
              <a:buAutoNum type="arabicPeriod"/>
            </a:pPr>
            <a:r>
              <a:rPr lang="en-US" b="1" dirty="0"/>
              <a:t>Unique Characteristics –</a:t>
            </a:r>
            <a:r>
              <a:rPr lang="en-US" dirty="0"/>
              <a:t> The majority of amoeba </a:t>
            </a:r>
            <a:r>
              <a:rPr lang="en-US" dirty="0">
                <a:solidFill>
                  <a:srgbClr val="00B050"/>
                </a:solidFill>
              </a:rPr>
              <a:t>are free living heterotrophs but some feed on detritus (non-living organic material).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205" y="3581400"/>
            <a:ext cx="35052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648200"/>
            <a:ext cx="40005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95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47800"/>
            <a:ext cx="70866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Amoebozoans</a:t>
            </a:r>
            <a:r>
              <a:rPr lang="en-US" sz="4800" dirty="0">
                <a:solidFill>
                  <a:srgbClr val="FFC000"/>
                </a:solidFill>
              </a:rPr>
              <a:t> Clade</a:t>
            </a:r>
            <a:r>
              <a:rPr lang="en-US" sz="4800" baseline="-25000" dirty="0">
                <a:solidFill>
                  <a:srgbClr val="FFC000"/>
                </a:solidFill>
              </a:rPr>
              <a:t>2</a:t>
            </a:r>
            <a:r>
              <a:rPr lang="en-US" sz="4800" dirty="0">
                <a:solidFill>
                  <a:srgbClr val="FFC000"/>
                </a:solidFill>
              </a:rPr>
              <a:t>: </a:t>
            </a:r>
            <a:r>
              <a:rPr lang="en-US" sz="4800" dirty="0" err="1">
                <a:solidFill>
                  <a:srgbClr val="FFC000"/>
                </a:solidFill>
              </a:rPr>
              <a:t>Entamoebas</a:t>
            </a:r>
            <a:endParaRPr lang="en-US" sz="4800" dirty="0">
              <a:solidFill>
                <a:srgbClr val="FFC000"/>
              </a:solidFill>
            </a:endParaRPr>
          </a:p>
        </p:txBody>
      </p:sp>
      <p:sp>
        <p:nvSpPr>
          <p:cNvPr id="5" name="Text Placeholder 4"/>
          <p:cNvSpPr>
            <a:spLocks noGrp="1"/>
          </p:cNvSpPr>
          <p:nvPr>
            <p:ph type="body" sz="half" idx="2"/>
          </p:nvPr>
        </p:nvSpPr>
        <p:spPr>
          <a:xfrm>
            <a:off x="304800" y="2183605"/>
            <a:ext cx="3962400" cy="4691063"/>
          </a:xfrm>
        </p:spPr>
        <p:txBody>
          <a:bodyPr>
            <a:normAutofit/>
          </a:bodyPr>
          <a:lstStyle/>
          <a:p>
            <a:pPr marL="342900" indent="-342900" algn="just">
              <a:buFont typeface="Arial" pitchFamily="34" charset="0"/>
              <a:buAutoNum type="arabicPeriod"/>
            </a:pPr>
            <a:r>
              <a:rPr lang="en-US" b="1" dirty="0"/>
              <a:t>General Characteristics and structures </a:t>
            </a:r>
            <a:r>
              <a:rPr lang="en-US" dirty="0"/>
              <a:t>– This clade includes amoeba species that are </a:t>
            </a:r>
            <a:r>
              <a:rPr lang="en-US" dirty="0">
                <a:solidFill>
                  <a:srgbClr val="0070C0"/>
                </a:solidFill>
              </a:rPr>
              <a:t>parasitic.  </a:t>
            </a:r>
          </a:p>
          <a:p>
            <a:pPr marL="342900" indent="-342900" algn="just">
              <a:buFont typeface="Arial" pitchFamily="34" charset="0"/>
              <a:buAutoNum type="arabicPeriod"/>
            </a:pPr>
            <a:r>
              <a:rPr lang="en-US" b="1" dirty="0"/>
              <a:t>Biogeography – </a:t>
            </a:r>
            <a:r>
              <a:rPr lang="en-US" dirty="0"/>
              <a:t>The </a:t>
            </a:r>
            <a:r>
              <a:rPr lang="en-US" dirty="0" err="1"/>
              <a:t>Entamoebas</a:t>
            </a:r>
            <a:r>
              <a:rPr lang="en-US" dirty="0"/>
              <a:t> </a:t>
            </a:r>
            <a:r>
              <a:rPr lang="en-US" dirty="0">
                <a:solidFill>
                  <a:srgbClr val="FFC000"/>
                </a:solidFill>
              </a:rPr>
              <a:t>infect all classes of vertebrate animals along with some invertebrates.</a:t>
            </a:r>
          </a:p>
          <a:p>
            <a:pPr marL="342900" indent="-342900" algn="just">
              <a:buFont typeface="Arial" pitchFamily="34" charset="0"/>
              <a:buAutoNum type="arabicPeriod"/>
            </a:pPr>
            <a:r>
              <a:rPr lang="en-US" b="1" dirty="0"/>
              <a:t>Unique Characteristics –</a:t>
            </a:r>
            <a:r>
              <a:rPr lang="en-US" dirty="0"/>
              <a:t> There are </a:t>
            </a:r>
            <a:r>
              <a:rPr lang="en-US" dirty="0">
                <a:solidFill>
                  <a:srgbClr val="FF6600"/>
                </a:solidFill>
              </a:rPr>
              <a:t>six different species that infect humans.  </a:t>
            </a:r>
            <a:r>
              <a:rPr lang="en-US" dirty="0">
                <a:solidFill>
                  <a:srgbClr val="66FF99"/>
                </a:solidFill>
              </a:rPr>
              <a:t>The only species that is known to be pathogenic is </a:t>
            </a:r>
            <a:r>
              <a:rPr lang="en-US" i="1" dirty="0" err="1">
                <a:solidFill>
                  <a:schemeClr val="accent2"/>
                </a:solidFill>
              </a:rPr>
              <a:t>Entamoeba</a:t>
            </a:r>
            <a:r>
              <a:rPr lang="en-US" i="1" dirty="0">
                <a:solidFill>
                  <a:schemeClr val="accent2"/>
                </a:solidFill>
              </a:rPr>
              <a:t> </a:t>
            </a:r>
            <a:r>
              <a:rPr lang="en-US" i="1" dirty="0" err="1">
                <a:solidFill>
                  <a:schemeClr val="accent2"/>
                </a:solidFill>
              </a:rPr>
              <a:t>histolytica</a:t>
            </a:r>
            <a:r>
              <a:rPr lang="en-US" i="1" dirty="0">
                <a:solidFill>
                  <a:schemeClr val="accent2"/>
                </a:solidFill>
              </a:rPr>
              <a:t>.  </a:t>
            </a:r>
            <a:r>
              <a:rPr lang="en-US" dirty="0">
                <a:solidFill>
                  <a:srgbClr val="008000"/>
                </a:solidFill>
              </a:rPr>
              <a:t>Infection causes amebic dysentery and is spread from contaminated food and water.  It is responsible for up to 100,000 deaths every year.</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197124"/>
            <a:ext cx="40005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00400"/>
            <a:ext cx="39560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67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762000"/>
            <a:ext cx="6172199"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Opisthokonts</a:t>
            </a:r>
            <a:r>
              <a:rPr lang="en-US" sz="4800" dirty="0">
                <a:solidFill>
                  <a:srgbClr val="FFC000"/>
                </a:solidFill>
              </a:rPr>
              <a:t> </a:t>
            </a:r>
          </a:p>
        </p:txBody>
      </p:sp>
      <p:sp>
        <p:nvSpPr>
          <p:cNvPr id="5" name="Text Placeholder 4"/>
          <p:cNvSpPr>
            <a:spLocks noGrp="1"/>
          </p:cNvSpPr>
          <p:nvPr>
            <p:ph type="body" sz="half" idx="2"/>
          </p:nvPr>
        </p:nvSpPr>
        <p:spPr>
          <a:xfrm>
            <a:off x="228600" y="1752600"/>
            <a:ext cx="3429000" cy="4691063"/>
          </a:xfrm>
        </p:spPr>
        <p:txBody>
          <a:bodyPr>
            <a:normAutofit/>
          </a:bodyPr>
          <a:lstStyle/>
          <a:p>
            <a:pPr marL="342900" indent="-342900" algn="just">
              <a:buAutoNum type="arabicPeriod"/>
            </a:pPr>
            <a:r>
              <a:rPr lang="en-US" b="1" dirty="0"/>
              <a:t>General Characteristics and structures </a:t>
            </a:r>
            <a:r>
              <a:rPr lang="en-US" dirty="0"/>
              <a:t>– This clade is a very diverse group . One common characteristic of </a:t>
            </a:r>
            <a:r>
              <a:rPr lang="en-US" dirty="0" err="1"/>
              <a:t>Opisthokonts</a:t>
            </a:r>
            <a:r>
              <a:rPr lang="en-US" dirty="0"/>
              <a:t> is the </a:t>
            </a:r>
            <a:r>
              <a:rPr lang="en-US" dirty="0">
                <a:solidFill>
                  <a:srgbClr val="FF0000"/>
                </a:solidFill>
              </a:rPr>
              <a:t>flagellate cells, such as most animal sperm and </a:t>
            </a:r>
            <a:r>
              <a:rPr lang="en-US" dirty="0" err="1">
                <a:solidFill>
                  <a:srgbClr val="FF0000"/>
                </a:solidFill>
              </a:rPr>
              <a:t>chytrid</a:t>
            </a:r>
            <a:r>
              <a:rPr lang="en-US" dirty="0">
                <a:solidFill>
                  <a:srgbClr val="FF0000"/>
                </a:solidFill>
              </a:rPr>
              <a:t> spores, propel themselves with a single </a:t>
            </a:r>
            <a:r>
              <a:rPr lang="en-US" i="1" dirty="0">
                <a:solidFill>
                  <a:srgbClr val="FF0000"/>
                </a:solidFill>
              </a:rPr>
              <a:t>posterior</a:t>
            </a:r>
            <a:r>
              <a:rPr lang="en-US" dirty="0">
                <a:solidFill>
                  <a:srgbClr val="FF0000"/>
                </a:solidFill>
              </a:rPr>
              <a:t> flagellum. </a:t>
            </a:r>
          </a:p>
          <a:p>
            <a:pPr marL="342900" indent="-342900" algn="just">
              <a:buAutoNum type="arabicPeriod"/>
            </a:pPr>
            <a:r>
              <a:rPr lang="en-US" b="1" dirty="0"/>
              <a:t>Biogeography – </a:t>
            </a:r>
            <a:r>
              <a:rPr lang="en-US" dirty="0"/>
              <a:t>The </a:t>
            </a:r>
            <a:r>
              <a:rPr lang="en-US" dirty="0" err="1"/>
              <a:t>Opisthokonts</a:t>
            </a:r>
            <a:r>
              <a:rPr lang="en-US" dirty="0"/>
              <a:t> include four different clades: </a:t>
            </a:r>
            <a:r>
              <a:rPr lang="en-US" dirty="0">
                <a:solidFill>
                  <a:srgbClr val="0070C0"/>
                </a:solidFill>
              </a:rPr>
              <a:t>1) </a:t>
            </a:r>
            <a:r>
              <a:rPr lang="en-US" dirty="0" err="1">
                <a:solidFill>
                  <a:srgbClr val="0070C0"/>
                </a:solidFill>
              </a:rPr>
              <a:t>Nucleariids</a:t>
            </a:r>
            <a:r>
              <a:rPr lang="en-US" dirty="0">
                <a:solidFill>
                  <a:srgbClr val="0070C0"/>
                </a:solidFill>
              </a:rPr>
              <a:t>, 2) the Fungi, 3) the </a:t>
            </a:r>
            <a:r>
              <a:rPr lang="en-US" dirty="0" err="1">
                <a:solidFill>
                  <a:srgbClr val="0070C0"/>
                </a:solidFill>
              </a:rPr>
              <a:t>Choanoflagellates</a:t>
            </a:r>
            <a:r>
              <a:rPr lang="en-US" dirty="0">
                <a:solidFill>
                  <a:srgbClr val="0070C0"/>
                </a:solidFill>
              </a:rPr>
              <a:t> and the 4) the Animals.</a:t>
            </a:r>
            <a:endParaRPr lang="en-US" i="1" dirty="0">
              <a:solidFill>
                <a:srgbClr val="0070C0"/>
              </a:solidFill>
            </a:endParaRPr>
          </a:p>
          <a:p>
            <a:pPr marL="342900" indent="-342900" algn="just">
              <a:buAutoNum type="arabicPeriod"/>
            </a:pP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902" y="1761443"/>
            <a:ext cx="3405187" cy="180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268" y="3998814"/>
            <a:ext cx="3397270" cy="254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19600"/>
            <a:ext cx="5029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09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86200" cy="1162050"/>
          </a:xfrm>
        </p:spPr>
        <p:txBody>
          <a:bodyPr>
            <a:normAutofit fontScale="90000"/>
          </a:bodyPr>
          <a:lstStyle/>
          <a:p>
            <a:r>
              <a:rPr lang="en-US" sz="4400" dirty="0">
                <a:solidFill>
                  <a:srgbClr val="FFC000"/>
                </a:solidFill>
              </a:rPr>
              <a:t>Protista Classification</a:t>
            </a:r>
          </a:p>
        </p:txBody>
      </p:sp>
      <p:sp>
        <p:nvSpPr>
          <p:cNvPr id="5" name="Text Placeholder 4"/>
          <p:cNvSpPr>
            <a:spLocks noGrp="1"/>
          </p:cNvSpPr>
          <p:nvPr>
            <p:ph type="body" sz="half" idx="2"/>
          </p:nvPr>
        </p:nvSpPr>
        <p:spPr>
          <a:xfrm>
            <a:off x="457200" y="1435100"/>
            <a:ext cx="3581400" cy="4691063"/>
          </a:xfrm>
        </p:spPr>
        <p:txBody>
          <a:bodyPr>
            <a:normAutofit/>
          </a:bodyPr>
          <a:lstStyle/>
          <a:p>
            <a:pPr lvl="0" algn="just"/>
            <a:r>
              <a:rPr lang="en-US" dirty="0">
                <a:solidFill>
                  <a:prstClr val="black"/>
                </a:solidFill>
              </a:rPr>
              <a:t>Starting with the four “</a:t>
            </a:r>
            <a:r>
              <a:rPr lang="en-US" dirty="0" err="1">
                <a:solidFill>
                  <a:prstClr val="black"/>
                </a:solidFill>
              </a:rPr>
              <a:t>Supergroups</a:t>
            </a:r>
            <a:r>
              <a:rPr lang="en-US" dirty="0">
                <a:solidFill>
                  <a:prstClr val="black"/>
                </a:solidFill>
              </a:rPr>
              <a:t>”, we will divide the rest into different levels called clades. A Clade is defined as a group of biological taxa (as species) that includes all descendants of one common ancestor.  Too simplify this process, we have included a </a:t>
            </a:r>
            <a:r>
              <a:rPr lang="en-US" dirty="0" err="1">
                <a:solidFill>
                  <a:prstClr val="black"/>
                </a:solidFill>
              </a:rPr>
              <a:t>cladogram</a:t>
            </a:r>
            <a:r>
              <a:rPr lang="en-US" dirty="0">
                <a:solidFill>
                  <a:prstClr val="black"/>
                </a:solidFill>
              </a:rPr>
              <a:t> we will be using throughout the course.  We will divide or expand parts of the </a:t>
            </a:r>
            <a:r>
              <a:rPr lang="en-US" dirty="0" err="1">
                <a:solidFill>
                  <a:prstClr val="black"/>
                </a:solidFill>
              </a:rPr>
              <a:t>cladogram</a:t>
            </a:r>
            <a:r>
              <a:rPr lang="en-US" dirty="0">
                <a:solidFill>
                  <a:prstClr val="black"/>
                </a:solidFill>
              </a:rPr>
              <a:t> to emphasize evolutionary relationships.  For the </a:t>
            </a:r>
            <a:r>
              <a:rPr lang="en-US" dirty="0" err="1">
                <a:solidFill>
                  <a:prstClr val="black"/>
                </a:solidFill>
              </a:rPr>
              <a:t>protists</a:t>
            </a:r>
            <a:r>
              <a:rPr lang="en-US" dirty="0">
                <a:solidFill>
                  <a:prstClr val="black"/>
                </a:solidFill>
              </a:rPr>
              <a:t>, we will divide the </a:t>
            </a:r>
            <a:r>
              <a:rPr lang="en-US" dirty="0" err="1">
                <a:solidFill>
                  <a:prstClr val="black"/>
                </a:solidFill>
              </a:rPr>
              <a:t>supergroups</a:t>
            </a:r>
            <a:r>
              <a:rPr lang="en-US" dirty="0">
                <a:solidFill>
                  <a:prstClr val="black"/>
                </a:solidFill>
              </a:rPr>
              <a:t> into smaller clades assigning them artificial numbers (clade1, clade2, clade3) to establish a grouping at a specific level.  </a:t>
            </a:r>
          </a:p>
          <a:p>
            <a:endParaRPr lang="en-US"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065" y="104879"/>
            <a:ext cx="14636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mcooper\Desktop\Cladogram pics\protistaclado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20892"/>
            <a:ext cx="4181104" cy="5376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016" y="598592"/>
            <a:ext cx="231775"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87689" y="1295400"/>
            <a:ext cx="1055911" cy="261610"/>
          </a:xfrm>
          <a:prstGeom prst="rect">
            <a:avLst/>
          </a:prstGeom>
          <a:noFill/>
        </p:spPr>
        <p:txBody>
          <a:bodyPr wrap="square" rtlCol="0">
            <a:spAutoFit/>
          </a:bodyPr>
          <a:lstStyle/>
          <a:p>
            <a:r>
              <a:rPr lang="en-US" sz="1100" dirty="0" err="1"/>
              <a:t>Excavata</a:t>
            </a:r>
            <a:endParaRPr lang="en-US" sz="1100" dirty="0"/>
          </a:p>
        </p:txBody>
      </p:sp>
      <p:sp>
        <p:nvSpPr>
          <p:cNvPr id="9" name="TextBox 8"/>
          <p:cNvSpPr txBox="1"/>
          <p:nvPr/>
        </p:nvSpPr>
        <p:spPr>
          <a:xfrm>
            <a:off x="4932829" y="2667000"/>
            <a:ext cx="1055911" cy="261610"/>
          </a:xfrm>
          <a:prstGeom prst="rect">
            <a:avLst/>
          </a:prstGeom>
          <a:noFill/>
        </p:spPr>
        <p:txBody>
          <a:bodyPr wrap="square" rtlCol="0">
            <a:spAutoFit/>
          </a:bodyPr>
          <a:lstStyle/>
          <a:p>
            <a:r>
              <a:rPr lang="en-US" sz="1100" dirty="0"/>
              <a:t>SAR</a:t>
            </a:r>
          </a:p>
        </p:txBody>
      </p:sp>
      <p:sp>
        <p:nvSpPr>
          <p:cNvPr id="10" name="TextBox 9"/>
          <p:cNvSpPr txBox="1"/>
          <p:nvPr/>
        </p:nvSpPr>
        <p:spPr>
          <a:xfrm>
            <a:off x="4643051" y="4267200"/>
            <a:ext cx="1348724" cy="261610"/>
          </a:xfrm>
          <a:prstGeom prst="rect">
            <a:avLst/>
          </a:prstGeom>
          <a:noFill/>
        </p:spPr>
        <p:txBody>
          <a:bodyPr wrap="square" rtlCol="0">
            <a:spAutoFit/>
          </a:bodyPr>
          <a:lstStyle/>
          <a:p>
            <a:r>
              <a:rPr lang="en-US" sz="1100" dirty="0" err="1"/>
              <a:t>Archaeplastida</a:t>
            </a:r>
            <a:endParaRPr lang="en-US" sz="1100" dirty="0"/>
          </a:p>
        </p:txBody>
      </p:sp>
      <p:sp>
        <p:nvSpPr>
          <p:cNvPr id="11" name="TextBox 10"/>
          <p:cNvSpPr txBox="1"/>
          <p:nvPr/>
        </p:nvSpPr>
        <p:spPr>
          <a:xfrm>
            <a:off x="4887689" y="5562600"/>
            <a:ext cx="1055911" cy="261610"/>
          </a:xfrm>
          <a:prstGeom prst="rect">
            <a:avLst/>
          </a:prstGeom>
          <a:noFill/>
        </p:spPr>
        <p:txBody>
          <a:bodyPr wrap="square" rtlCol="0">
            <a:spAutoFit/>
          </a:bodyPr>
          <a:lstStyle/>
          <a:p>
            <a:r>
              <a:rPr lang="en-US" sz="1100" dirty="0" err="1"/>
              <a:t>Unikonta</a:t>
            </a:r>
            <a:endParaRPr lang="en-US" sz="1100" dirty="0"/>
          </a:p>
        </p:txBody>
      </p:sp>
      <p:sp>
        <p:nvSpPr>
          <p:cNvPr id="13" name="TextBox 12"/>
          <p:cNvSpPr txBox="1"/>
          <p:nvPr/>
        </p:nvSpPr>
        <p:spPr>
          <a:xfrm>
            <a:off x="5562600" y="1951910"/>
            <a:ext cx="1055911" cy="246221"/>
          </a:xfrm>
          <a:prstGeom prst="rect">
            <a:avLst/>
          </a:prstGeom>
          <a:noFill/>
        </p:spPr>
        <p:txBody>
          <a:bodyPr wrap="square" rtlCol="0">
            <a:spAutoFit/>
          </a:bodyPr>
          <a:lstStyle/>
          <a:p>
            <a:r>
              <a:rPr lang="en-US" sz="1000" dirty="0" err="1"/>
              <a:t>Alveolates</a:t>
            </a:r>
            <a:endParaRPr lang="en-US" sz="1000" dirty="0"/>
          </a:p>
        </p:txBody>
      </p:sp>
      <p:sp>
        <p:nvSpPr>
          <p:cNvPr id="14" name="TextBox 13"/>
          <p:cNvSpPr txBox="1"/>
          <p:nvPr/>
        </p:nvSpPr>
        <p:spPr>
          <a:xfrm>
            <a:off x="5573489" y="2682389"/>
            <a:ext cx="1055911" cy="246221"/>
          </a:xfrm>
          <a:prstGeom prst="rect">
            <a:avLst/>
          </a:prstGeom>
          <a:noFill/>
        </p:spPr>
        <p:txBody>
          <a:bodyPr wrap="square" rtlCol="0">
            <a:spAutoFit/>
          </a:bodyPr>
          <a:lstStyle/>
          <a:p>
            <a:r>
              <a:rPr lang="en-US" sz="1000" dirty="0" err="1"/>
              <a:t>Stramenopila</a:t>
            </a:r>
            <a:endParaRPr lang="en-US" sz="1000" dirty="0"/>
          </a:p>
        </p:txBody>
      </p:sp>
      <p:sp>
        <p:nvSpPr>
          <p:cNvPr id="15" name="TextBox 14"/>
          <p:cNvSpPr txBox="1"/>
          <p:nvPr/>
        </p:nvSpPr>
        <p:spPr>
          <a:xfrm>
            <a:off x="5562600" y="3505200"/>
            <a:ext cx="1055911" cy="246221"/>
          </a:xfrm>
          <a:prstGeom prst="rect">
            <a:avLst/>
          </a:prstGeom>
          <a:noFill/>
        </p:spPr>
        <p:txBody>
          <a:bodyPr wrap="square" rtlCol="0">
            <a:spAutoFit/>
          </a:bodyPr>
          <a:lstStyle/>
          <a:p>
            <a:r>
              <a:rPr lang="en-US" sz="1000" dirty="0" err="1"/>
              <a:t>Rhizaria</a:t>
            </a:r>
            <a:endParaRPr lang="en-US" sz="1000" dirty="0"/>
          </a:p>
        </p:txBody>
      </p:sp>
      <p:sp>
        <p:nvSpPr>
          <p:cNvPr id="16" name="TextBox 15"/>
          <p:cNvSpPr txBox="1"/>
          <p:nvPr/>
        </p:nvSpPr>
        <p:spPr>
          <a:xfrm>
            <a:off x="5372791" y="5105400"/>
            <a:ext cx="1055911" cy="246221"/>
          </a:xfrm>
          <a:prstGeom prst="rect">
            <a:avLst/>
          </a:prstGeom>
          <a:noFill/>
        </p:spPr>
        <p:txBody>
          <a:bodyPr wrap="square" rtlCol="0">
            <a:spAutoFit/>
          </a:bodyPr>
          <a:lstStyle/>
          <a:p>
            <a:r>
              <a:rPr lang="en-US" sz="1000" dirty="0" err="1"/>
              <a:t>Amoebozoans</a:t>
            </a:r>
            <a:endParaRPr lang="en-US" sz="1000" dirty="0"/>
          </a:p>
        </p:txBody>
      </p:sp>
      <p:sp>
        <p:nvSpPr>
          <p:cNvPr id="17" name="TextBox 16"/>
          <p:cNvSpPr txBox="1"/>
          <p:nvPr/>
        </p:nvSpPr>
        <p:spPr>
          <a:xfrm>
            <a:off x="5421089" y="6154579"/>
            <a:ext cx="1055911" cy="246221"/>
          </a:xfrm>
          <a:prstGeom prst="rect">
            <a:avLst/>
          </a:prstGeom>
          <a:noFill/>
        </p:spPr>
        <p:txBody>
          <a:bodyPr wrap="square" rtlCol="0">
            <a:spAutoFit/>
          </a:bodyPr>
          <a:lstStyle/>
          <a:p>
            <a:r>
              <a:rPr lang="en-US" sz="1000" dirty="0" err="1"/>
              <a:t>Opisthokonts</a:t>
            </a:r>
            <a:endParaRPr lang="en-US" sz="100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534795"/>
            <a:ext cx="4185851" cy="206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867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66294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Opisthokonts</a:t>
            </a:r>
            <a:r>
              <a:rPr lang="en-US" sz="4800" dirty="0">
                <a:solidFill>
                  <a:srgbClr val="FFC000"/>
                </a:solidFill>
              </a:rPr>
              <a:t> Clade</a:t>
            </a:r>
            <a:r>
              <a:rPr lang="en-US" sz="4800" baseline="-25000" dirty="0">
                <a:solidFill>
                  <a:srgbClr val="FFC000"/>
                </a:solidFill>
              </a:rPr>
              <a:t>2</a:t>
            </a:r>
            <a:r>
              <a:rPr lang="en-US" sz="4800" dirty="0">
                <a:solidFill>
                  <a:srgbClr val="FFC000"/>
                </a:solidFill>
              </a:rPr>
              <a:t>: </a:t>
            </a:r>
            <a:r>
              <a:rPr lang="en-US" sz="4800" dirty="0" err="1">
                <a:solidFill>
                  <a:srgbClr val="FFC000"/>
                </a:solidFill>
              </a:rPr>
              <a:t>Nucleariids</a:t>
            </a:r>
            <a:r>
              <a:rPr lang="en-US" sz="4800" dirty="0">
                <a:solidFill>
                  <a:srgbClr val="FFC000"/>
                </a:solidFill>
              </a:rPr>
              <a:t> </a:t>
            </a:r>
          </a:p>
        </p:txBody>
      </p:sp>
      <p:sp>
        <p:nvSpPr>
          <p:cNvPr id="5" name="Text Placeholder 4"/>
          <p:cNvSpPr>
            <a:spLocks noGrp="1"/>
          </p:cNvSpPr>
          <p:nvPr>
            <p:ph type="body" sz="half" idx="2"/>
          </p:nvPr>
        </p:nvSpPr>
        <p:spPr>
          <a:xfrm>
            <a:off x="304800" y="2743200"/>
            <a:ext cx="4267200" cy="4691063"/>
          </a:xfrm>
        </p:spPr>
        <p:txBody>
          <a:bodyPr>
            <a:normAutofit/>
          </a:bodyPr>
          <a:lstStyle/>
          <a:p>
            <a:pPr marL="342900" indent="-342900" algn="just">
              <a:buFont typeface="Arial" pitchFamily="34" charset="0"/>
              <a:buAutoNum type="arabicPeriod"/>
            </a:pPr>
            <a:r>
              <a:rPr lang="en-US" b="1" dirty="0"/>
              <a:t>General Characteristics and structures </a:t>
            </a:r>
            <a:r>
              <a:rPr lang="en-US" dirty="0"/>
              <a:t>– This clade </a:t>
            </a:r>
            <a:r>
              <a:rPr lang="en-US" dirty="0">
                <a:solidFill>
                  <a:srgbClr val="FF0000"/>
                </a:solidFill>
              </a:rPr>
              <a:t>lacks distinctive characters but it does include amoeboid species that contain a posterior flagella.</a:t>
            </a:r>
          </a:p>
          <a:p>
            <a:pPr marL="342900" indent="-342900" algn="just">
              <a:buFont typeface="Arial" pitchFamily="34" charset="0"/>
              <a:buAutoNum type="arabicPeriod"/>
            </a:pPr>
            <a:r>
              <a:rPr lang="en-US" b="1" dirty="0"/>
              <a:t>Biogeography – </a:t>
            </a:r>
            <a:r>
              <a:rPr lang="en-US" dirty="0"/>
              <a:t>The </a:t>
            </a:r>
            <a:r>
              <a:rPr lang="en-US" dirty="0" err="1"/>
              <a:t>Nucleariids</a:t>
            </a:r>
            <a:r>
              <a:rPr lang="en-US" dirty="0"/>
              <a:t> are known from </a:t>
            </a:r>
            <a:r>
              <a:rPr lang="en-US" dirty="0">
                <a:solidFill>
                  <a:srgbClr val="0070C0"/>
                </a:solidFill>
              </a:rPr>
              <a:t>soil and freshwater.  </a:t>
            </a:r>
          </a:p>
          <a:p>
            <a:pPr marL="342900" indent="-342900" algn="just">
              <a:buFont typeface="Arial" pitchFamily="34" charset="0"/>
              <a:buAutoNum type="arabicPeriod"/>
            </a:pPr>
            <a:r>
              <a:rPr lang="en-US" b="1" dirty="0"/>
              <a:t>Unique Characteristics –</a:t>
            </a:r>
            <a:r>
              <a:rPr lang="en-US" dirty="0"/>
              <a:t> They form temporary pseudopods </a:t>
            </a:r>
            <a:r>
              <a:rPr lang="en-US" dirty="0">
                <a:solidFill>
                  <a:srgbClr val="92D050"/>
                </a:solidFill>
              </a:rPr>
              <a:t>for feeding and locomotion.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158" y="4843462"/>
            <a:ext cx="40005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00400"/>
            <a:ext cx="3810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1007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457200"/>
            <a:ext cx="7897814" cy="1981200"/>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Opisthokonts</a:t>
            </a:r>
            <a:r>
              <a:rPr lang="en-US" sz="4800" dirty="0">
                <a:solidFill>
                  <a:srgbClr val="FFC000"/>
                </a:solidFill>
              </a:rPr>
              <a:t> </a:t>
            </a:r>
            <a:br>
              <a:rPr lang="en-US" sz="4800" dirty="0">
                <a:solidFill>
                  <a:srgbClr val="FFC000"/>
                </a:solidFill>
              </a:rPr>
            </a:br>
            <a:r>
              <a:rPr lang="en-US" sz="4800" dirty="0">
                <a:solidFill>
                  <a:srgbClr val="FFC000"/>
                </a:solidFill>
              </a:rPr>
              <a:t>Clade</a:t>
            </a:r>
            <a:r>
              <a:rPr lang="en-US" sz="4800" baseline="-25000" dirty="0">
                <a:solidFill>
                  <a:srgbClr val="FFC000"/>
                </a:solidFill>
              </a:rPr>
              <a:t>2</a:t>
            </a:r>
            <a:r>
              <a:rPr lang="en-US" sz="4800" dirty="0">
                <a:solidFill>
                  <a:srgbClr val="FFC000"/>
                </a:solidFill>
              </a:rPr>
              <a:t>: </a:t>
            </a:r>
            <a:r>
              <a:rPr lang="en-US" sz="4800" dirty="0" err="1">
                <a:solidFill>
                  <a:srgbClr val="FFC000"/>
                </a:solidFill>
              </a:rPr>
              <a:t>Choanoflagellates</a:t>
            </a:r>
            <a:r>
              <a:rPr lang="en-US" sz="4800" dirty="0">
                <a:solidFill>
                  <a:srgbClr val="FFC000"/>
                </a:solidFill>
              </a:rPr>
              <a:t> </a:t>
            </a:r>
          </a:p>
        </p:txBody>
      </p:sp>
      <p:sp>
        <p:nvSpPr>
          <p:cNvPr id="5" name="Text Placeholder 4"/>
          <p:cNvSpPr>
            <a:spLocks noGrp="1"/>
          </p:cNvSpPr>
          <p:nvPr>
            <p:ph type="body" sz="half" idx="2"/>
          </p:nvPr>
        </p:nvSpPr>
        <p:spPr>
          <a:xfrm>
            <a:off x="457200" y="2492829"/>
            <a:ext cx="4572000" cy="2924804"/>
          </a:xfrm>
        </p:spPr>
        <p:txBody>
          <a:bodyPr>
            <a:normAutofit/>
          </a:bodyPr>
          <a:lstStyle/>
          <a:p>
            <a:pPr marL="342900" indent="-342900" algn="just">
              <a:buFont typeface="Arial" pitchFamily="34" charset="0"/>
              <a:buAutoNum type="arabicPeriod"/>
            </a:pPr>
            <a:r>
              <a:rPr lang="en-US" b="1" dirty="0"/>
              <a:t>General Characteristics and structures </a:t>
            </a:r>
            <a:r>
              <a:rPr lang="en-US" dirty="0"/>
              <a:t>– This clade consists of organisms that are </a:t>
            </a:r>
            <a:r>
              <a:rPr lang="en-US" dirty="0">
                <a:solidFill>
                  <a:srgbClr val="FF0000"/>
                </a:solidFill>
              </a:rPr>
              <a:t>free-living unicellular and colonial flagellated eukaryotes. There make up is very similar to the collar cells (</a:t>
            </a:r>
            <a:r>
              <a:rPr lang="en-US" dirty="0" err="1">
                <a:solidFill>
                  <a:srgbClr val="FF0000"/>
                </a:solidFill>
              </a:rPr>
              <a:t>choanocytes</a:t>
            </a:r>
            <a:r>
              <a:rPr lang="en-US" dirty="0">
                <a:solidFill>
                  <a:srgbClr val="FF0000"/>
                </a:solidFill>
              </a:rPr>
              <a:t>) seen in sponges</a:t>
            </a:r>
            <a:r>
              <a:rPr lang="en-US" dirty="0"/>
              <a:t>.  </a:t>
            </a:r>
          </a:p>
          <a:p>
            <a:pPr marL="342900" indent="-342900" algn="just">
              <a:buFont typeface="Arial" pitchFamily="34" charset="0"/>
              <a:buAutoNum type="arabicPeriod"/>
            </a:pPr>
            <a:r>
              <a:rPr lang="en-US" b="1" dirty="0"/>
              <a:t>Biogeography – </a:t>
            </a:r>
            <a:r>
              <a:rPr lang="en-US" dirty="0"/>
              <a:t>There are over 125 extant species of </a:t>
            </a:r>
            <a:r>
              <a:rPr lang="en-US" dirty="0" err="1"/>
              <a:t>choanoflagellates</a:t>
            </a:r>
            <a:r>
              <a:rPr lang="en-US" dirty="0"/>
              <a:t> distributed globally </a:t>
            </a:r>
            <a:r>
              <a:rPr lang="en-US" dirty="0">
                <a:solidFill>
                  <a:srgbClr val="00B0F0"/>
                </a:solidFill>
              </a:rPr>
              <a:t>in marine, brackish and freshwater environments from the Arctic to the tropics, occupying both pelagic and benthic zones.</a:t>
            </a:r>
          </a:p>
          <a:p>
            <a:pPr marL="342900" indent="-342900" algn="just">
              <a:buFont typeface="Arial" pitchFamily="34" charset="0"/>
              <a:buAutoNum type="arabicPeriod"/>
            </a:pPr>
            <a:r>
              <a:rPr lang="en-US" b="1" dirty="0"/>
              <a:t>Unique Characteristics –</a:t>
            </a:r>
            <a:r>
              <a:rPr lang="en-US" dirty="0"/>
              <a:t> DNA evidence has confirmed that this clade is the sister group to the </a:t>
            </a:r>
            <a:r>
              <a:rPr lang="en-US" dirty="0">
                <a:solidFill>
                  <a:srgbClr val="00B050"/>
                </a:solidFill>
              </a:rPr>
              <a:t>animal kingdom</a:t>
            </a:r>
            <a:r>
              <a:rPr lang="en-US" dirty="0"/>
              <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47174"/>
            <a:ext cx="40005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514600"/>
            <a:ext cx="3402013"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406" y="4525004"/>
            <a:ext cx="2286000" cy="233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711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228600" y="228600"/>
            <a:ext cx="3565525" cy="1162050"/>
          </a:xfrm>
        </p:spPr>
        <p:txBody>
          <a:bodyPr>
            <a:normAutofit fontScale="90000"/>
          </a:bodyPr>
          <a:lstStyle/>
          <a:p>
            <a:r>
              <a:rPr lang="en-US" altLang="en-US" sz="4000">
                <a:solidFill>
                  <a:srgbClr val="FFC000"/>
                </a:solidFill>
              </a:rPr>
              <a:t>Fungi Classification</a:t>
            </a:r>
          </a:p>
        </p:txBody>
      </p:sp>
      <p:sp>
        <p:nvSpPr>
          <p:cNvPr id="5" name="Text Placeholder 4"/>
          <p:cNvSpPr>
            <a:spLocks noGrp="1"/>
          </p:cNvSpPr>
          <p:nvPr>
            <p:ph type="body" sz="half" idx="2"/>
          </p:nvPr>
        </p:nvSpPr>
        <p:spPr>
          <a:xfrm>
            <a:off x="457200" y="1435100"/>
            <a:ext cx="4267200" cy="5041900"/>
          </a:xfrm>
        </p:spPr>
        <p:txBody>
          <a:bodyPr>
            <a:normAutofit fontScale="92500" lnSpcReduction="10000"/>
          </a:bodyPr>
          <a:lstStyle/>
          <a:p>
            <a:pPr marL="342900" indent="-342900" algn="just">
              <a:buFontTx/>
              <a:buAutoNum type="arabicPeriod"/>
              <a:defRPr/>
            </a:pPr>
            <a:r>
              <a:rPr lang="en-US" b="1" dirty="0"/>
              <a:t>General Characteristics and structures </a:t>
            </a:r>
            <a:r>
              <a:rPr lang="en-US" dirty="0"/>
              <a:t>– These organisms are </a:t>
            </a:r>
            <a:r>
              <a:rPr lang="en-US" b="1" dirty="0">
                <a:solidFill>
                  <a:srgbClr val="FF0000"/>
                </a:solidFill>
              </a:rPr>
              <a:t>all  multicellular eukaryotes that are heterotrophs and acquire their nutrients by absorption</a:t>
            </a:r>
            <a:r>
              <a:rPr lang="en-US" dirty="0"/>
              <a:t>.  Foods are digested outside the organism by enzymes released by the fungi and then the nutrients are absorbed.  Lacking chlorophyll, these organisms are entirely dependent upon organic matter.  Most fungi derive their nutrients from dead organic compounds </a:t>
            </a:r>
            <a:r>
              <a:rPr lang="en-US" b="1" dirty="0">
                <a:solidFill>
                  <a:srgbClr val="FF0000"/>
                </a:solidFill>
              </a:rPr>
              <a:t>(saprobes or decomposers</a:t>
            </a:r>
            <a:r>
              <a:rPr lang="en-US" b="1" dirty="0"/>
              <a:t>)</a:t>
            </a:r>
            <a:r>
              <a:rPr lang="en-US" dirty="0"/>
              <a:t>, but some draw their nourishment from living plant or animal material </a:t>
            </a:r>
            <a:r>
              <a:rPr lang="en-US" b="1" dirty="0">
                <a:solidFill>
                  <a:srgbClr val="FF0000"/>
                </a:solidFill>
              </a:rPr>
              <a:t>(parasites)</a:t>
            </a:r>
            <a:r>
              <a:rPr lang="en-US" dirty="0">
                <a:solidFill>
                  <a:srgbClr val="FF0000"/>
                </a:solidFill>
              </a:rPr>
              <a:t>.</a:t>
            </a:r>
            <a:r>
              <a:rPr lang="en-US" b="1" dirty="0">
                <a:solidFill>
                  <a:srgbClr val="FF0000"/>
                </a:solidFill>
              </a:rPr>
              <a:t>   They are made of tiny filaments called hyphae which have cell walls consisting of Chitin.  </a:t>
            </a:r>
            <a:endParaRPr lang="en-US" dirty="0">
              <a:solidFill>
                <a:srgbClr val="FF0000"/>
              </a:solidFill>
            </a:endParaRPr>
          </a:p>
          <a:p>
            <a:pPr marL="342900" indent="-342900" algn="just">
              <a:buFontTx/>
              <a:buAutoNum type="arabicPeriod"/>
              <a:defRPr/>
            </a:pPr>
            <a:r>
              <a:rPr lang="en-US" b="1" dirty="0"/>
              <a:t>Natural History </a:t>
            </a:r>
            <a:r>
              <a:rPr lang="en-US" dirty="0"/>
              <a:t>– </a:t>
            </a:r>
            <a:r>
              <a:rPr lang="en-US" dirty="0">
                <a:solidFill>
                  <a:srgbClr val="0070C0"/>
                </a:solidFill>
              </a:rPr>
              <a:t>Fungi belong to the </a:t>
            </a:r>
            <a:r>
              <a:rPr lang="en-US" dirty="0" err="1">
                <a:solidFill>
                  <a:srgbClr val="0070C0"/>
                </a:solidFill>
              </a:rPr>
              <a:t>Supergroup</a:t>
            </a:r>
            <a:r>
              <a:rPr lang="en-US" dirty="0">
                <a:solidFill>
                  <a:srgbClr val="0070C0"/>
                </a:solidFill>
              </a:rPr>
              <a:t> </a:t>
            </a:r>
            <a:r>
              <a:rPr lang="en-US" dirty="0" err="1">
                <a:solidFill>
                  <a:srgbClr val="0070C0"/>
                </a:solidFill>
              </a:rPr>
              <a:t>Unikonta</a:t>
            </a:r>
            <a:r>
              <a:rPr lang="en-US" dirty="0">
                <a:solidFill>
                  <a:srgbClr val="0070C0"/>
                </a:solidFill>
              </a:rPr>
              <a:t> because of DNA comparisons and posterior flagella.  </a:t>
            </a:r>
            <a:r>
              <a:rPr lang="en-US" dirty="0"/>
              <a:t>The first fungi organism appears in the fossil record about </a:t>
            </a:r>
            <a:r>
              <a:rPr lang="en-US" dirty="0">
                <a:solidFill>
                  <a:srgbClr val="00B050"/>
                </a:solidFill>
              </a:rPr>
              <a:t>460 million years ago during the Ordovician.  </a:t>
            </a:r>
            <a:r>
              <a:rPr lang="en-US" dirty="0"/>
              <a:t>It is believed that the first fungi was probably a flagellated ancestor that diverged from animals about </a:t>
            </a:r>
            <a:r>
              <a:rPr lang="en-US" dirty="0">
                <a:solidFill>
                  <a:srgbClr val="00B050"/>
                </a:solidFill>
              </a:rPr>
              <a:t>1</a:t>
            </a:r>
            <a:r>
              <a:rPr lang="en-US" dirty="0"/>
              <a:t> </a:t>
            </a:r>
            <a:r>
              <a:rPr lang="en-US" dirty="0">
                <a:solidFill>
                  <a:srgbClr val="00B050"/>
                </a:solidFill>
              </a:rPr>
              <a:t>billion years ago according to molecular clock data.  It is believed the microscope ancestors of terrestrial fungi did not fossilize well.  </a:t>
            </a:r>
          </a:p>
          <a:p>
            <a:pPr marL="342900" indent="-342900" algn="just">
              <a:buFontTx/>
              <a:buAutoNum type="arabicPeriod"/>
              <a:defRPr/>
            </a:pPr>
            <a:r>
              <a:rPr lang="en-US" b="1" dirty="0"/>
              <a:t>Biogeography </a:t>
            </a:r>
            <a:r>
              <a:rPr lang="en-US" dirty="0"/>
              <a:t>– The distribution of fungi is </a:t>
            </a:r>
            <a:r>
              <a:rPr lang="en-US" dirty="0">
                <a:solidFill>
                  <a:schemeClr val="bg2">
                    <a:lumMod val="50000"/>
                  </a:schemeClr>
                </a:solidFill>
              </a:rPr>
              <a:t>worldwide; </a:t>
            </a:r>
            <a:r>
              <a:rPr lang="en-US" dirty="0"/>
              <a:t>as a group, are found in almost every terrestrial and aquatic habitat.  </a:t>
            </a:r>
            <a:r>
              <a:rPr lang="en-US" dirty="0">
                <a:solidFill>
                  <a:srgbClr val="FF6600"/>
                </a:solidFill>
              </a:rPr>
              <a:t>There are 100,000 described species and it is believe that there are as many as 1.5 million species of fungi</a:t>
            </a:r>
            <a:r>
              <a:rPr lang="en-US" dirty="0"/>
              <a:t>. </a:t>
            </a:r>
          </a:p>
        </p:txBody>
      </p:sp>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l="470" t="11118" r="56348" b="-11118"/>
          <a:stretch>
            <a:fillRect/>
          </a:stretch>
        </p:blipFill>
        <p:spPr bwMode="auto">
          <a:xfrm>
            <a:off x="5524500" y="1676400"/>
            <a:ext cx="1157288"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5140325" y="4038600"/>
            <a:ext cx="593725"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054"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638800" y="5180013"/>
            <a:ext cx="2954338" cy="1466850"/>
          </a:xfrm>
          <a:prstGeom prst="rect">
            <a:avLst/>
          </a:prstGeom>
          <a:blipFill dpi="0" rotWithShape="1">
            <a:blip r:embed="rId4">
              <a:grayscl/>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25" y="381000"/>
            <a:ext cx="5349875"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3738" y="2433638"/>
            <a:ext cx="18288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defRPr/>
            </a:pPr>
            <a:r>
              <a:rPr lang="en-US" dirty="0">
                <a:solidFill>
                  <a:srgbClr val="008000"/>
                </a:solidFill>
                <a:effectLst>
                  <a:outerShdw blurRad="38100" dist="38100" dir="2700000" algn="tl">
                    <a:srgbClr val="C0C0C0"/>
                  </a:outerShdw>
                </a:effectLst>
              </a:rPr>
              <a:t>Kingdom: Fungi</a:t>
            </a:r>
            <a:br>
              <a:rPr lang="en-US" dirty="0">
                <a:solidFill>
                  <a:srgbClr val="008000"/>
                </a:solidFill>
                <a:effectLst>
                  <a:outerShdw blurRad="38100" dist="38100" dir="2700000" algn="tl">
                    <a:srgbClr val="C0C0C0"/>
                  </a:outerShdw>
                </a:effectLst>
              </a:rPr>
            </a:br>
            <a:r>
              <a:rPr lang="en-US" dirty="0">
                <a:solidFill>
                  <a:srgbClr val="008000"/>
                </a:solidFill>
                <a:effectLst>
                  <a:outerShdw blurRad="38100" dist="38100" dir="2700000" algn="tl">
                    <a:srgbClr val="C0C0C0"/>
                  </a:outerShdw>
                </a:effectLst>
              </a:rPr>
              <a:t>Division: </a:t>
            </a:r>
            <a:r>
              <a:rPr lang="en-US" dirty="0" err="1">
                <a:solidFill>
                  <a:srgbClr val="008000"/>
                </a:solidFill>
                <a:effectLst>
                  <a:outerShdw blurRad="38100" dist="38100" dir="2700000" algn="tl">
                    <a:srgbClr val="C0C0C0"/>
                  </a:outerShdw>
                </a:effectLst>
              </a:rPr>
              <a:t>Chytridiomycota</a:t>
            </a:r>
            <a:endParaRPr lang="en-US" dirty="0">
              <a:solidFill>
                <a:srgbClr val="008000"/>
              </a:solidFill>
              <a:effectLst>
                <a:outerShdw blurRad="38100" dist="38100" dir="2700000" algn="tl">
                  <a:srgbClr val="C0C0C0"/>
                </a:outerShdw>
              </a:effectLst>
            </a:endParaRPr>
          </a:p>
        </p:txBody>
      </p:sp>
      <p:sp>
        <p:nvSpPr>
          <p:cNvPr id="3075" name="Rectangle 3"/>
          <p:cNvSpPr>
            <a:spLocks noGrp="1" noChangeArrowheads="1"/>
          </p:cNvSpPr>
          <p:nvPr>
            <p:ph sz="half" idx="1"/>
          </p:nvPr>
        </p:nvSpPr>
        <p:spPr>
          <a:xfrm>
            <a:off x="457200" y="1981200"/>
            <a:ext cx="4724400" cy="4525963"/>
          </a:xfrm>
        </p:spPr>
        <p:txBody>
          <a:bodyPr/>
          <a:lstStyle/>
          <a:p>
            <a:pPr eaLnBrk="1" hangingPunct="1">
              <a:lnSpc>
                <a:spcPct val="80000"/>
              </a:lnSpc>
              <a:buFont typeface="Arial" panose="020B0604020202020204" pitchFamily="34" charset="0"/>
              <a:buAutoNum type="arabicPeriod"/>
            </a:pPr>
            <a:r>
              <a:rPr lang="en-US" altLang="en-US" sz="1800" b="1"/>
              <a:t>General Characteristics and structures </a:t>
            </a:r>
            <a:r>
              <a:rPr lang="en-US" altLang="en-US" sz="1800"/>
              <a:t>– </a:t>
            </a:r>
            <a:r>
              <a:rPr lang="en-US" altLang="en-US" sz="1800">
                <a:solidFill>
                  <a:srgbClr val="FF0000"/>
                </a:solidFill>
              </a:rPr>
              <a:t>Coenocytic hyphae (no cross walls) or may be unicellular</a:t>
            </a:r>
            <a:endParaRPr lang="en-US" altLang="en-US" sz="1800"/>
          </a:p>
          <a:p>
            <a:pPr eaLnBrk="1" hangingPunct="1">
              <a:lnSpc>
                <a:spcPct val="80000"/>
              </a:lnSpc>
              <a:buFontTx/>
              <a:buNone/>
            </a:pPr>
            <a:r>
              <a:rPr lang="en-US" altLang="en-US" sz="1800"/>
              <a:t>	</a:t>
            </a:r>
          </a:p>
          <a:p>
            <a:pPr eaLnBrk="1" hangingPunct="1">
              <a:lnSpc>
                <a:spcPct val="80000"/>
              </a:lnSpc>
              <a:buFont typeface="Arial" panose="020B0604020202020204" pitchFamily="34" charset="0"/>
              <a:buAutoNum type="arabicPeriod" startAt="2"/>
            </a:pPr>
            <a:r>
              <a:rPr lang="en-US" altLang="en-US" sz="1800" b="1"/>
              <a:t>Biogeography </a:t>
            </a:r>
            <a:r>
              <a:rPr lang="en-US" altLang="en-US" sz="1800"/>
              <a:t>– </a:t>
            </a:r>
            <a:r>
              <a:rPr lang="en-US" altLang="en-US" sz="1800">
                <a:solidFill>
                  <a:srgbClr val="00B050"/>
                </a:solidFill>
              </a:rPr>
              <a:t>They are ubiquitous in lakes and soil.  </a:t>
            </a:r>
          </a:p>
          <a:p>
            <a:pPr eaLnBrk="1" hangingPunct="1">
              <a:lnSpc>
                <a:spcPct val="80000"/>
              </a:lnSpc>
              <a:buFont typeface="Arial" panose="020B0604020202020204" pitchFamily="34" charset="0"/>
              <a:buAutoNum type="arabicPeriod" startAt="2"/>
            </a:pPr>
            <a:endParaRPr lang="en-US" altLang="en-US" sz="1800">
              <a:solidFill>
                <a:srgbClr val="00B050"/>
              </a:solidFill>
            </a:endParaRPr>
          </a:p>
          <a:p>
            <a:pPr eaLnBrk="1" hangingPunct="1">
              <a:lnSpc>
                <a:spcPct val="80000"/>
              </a:lnSpc>
              <a:buFont typeface="Arial" panose="020B0604020202020204" pitchFamily="34" charset="0"/>
              <a:buAutoNum type="arabicPeriod" startAt="2"/>
            </a:pPr>
            <a:r>
              <a:rPr lang="en-US" altLang="en-US" sz="1800" b="1"/>
              <a:t>Unique Characteristics – These fungi have both protista and fungi characteristics.</a:t>
            </a:r>
          </a:p>
          <a:p>
            <a:pPr eaLnBrk="1" hangingPunct="1">
              <a:lnSpc>
                <a:spcPct val="80000"/>
              </a:lnSpc>
              <a:buFontTx/>
              <a:buNone/>
            </a:pPr>
            <a:r>
              <a:rPr lang="en-US" altLang="en-US" sz="1800" b="1">
                <a:solidFill>
                  <a:srgbClr val="CC3399"/>
                </a:solidFill>
              </a:rPr>
              <a:t>	</a:t>
            </a:r>
            <a:r>
              <a:rPr lang="en-US" altLang="en-US" sz="1800">
                <a:solidFill>
                  <a:srgbClr val="CC3399"/>
                </a:solidFill>
              </a:rPr>
              <a:t>	Uniflagellated cells  </a:t>
            </a:r>
          </a:p>
          <a:p>
            <a:pPr eaLnBrk="1" hangingPunct="1">
              <a:lnSpc>
                <a:spcPct val="80000"/>
              </a:lnSpc>
              <a:buFontTx/>
              <a:buNone/>
            </a:pPr>
            <a:r>
              <a:rPr lang="en-US" altLang="en-US" sz="1800">
                <a:solidFill>
                  <a:srgbClr val="CC3399"/>
                </a:solidFill>
              </a:rPr>
              <a:t>			(Protist characteristic)</a:t>
            </a:r>
          </a:p>
          <a:p>
            <a:pPr eaLnBrk="1" hangingPunct="1">
              <a:lnSpc>
                <a:spcPct val="80000"/>
              </a:lnSpc>
              <a:buFontTx/>
              <a:buNone/>
            </a:pPr>
            <a:r>
              <a:rPr lang="en-US" altLang="en-US" sz="1800">
                <a:solidFill>
                  <a:srgbClr val="66FF99"/>
                </a:solidFill>
              </a:rPr>
              <a:t>		</a:t>
            </a:r>
            <a:r>
              <a:rPr lang="en-US" altLang="en-US" sz="1800">
                <a:solidFill>
                  <a:srgbClr val="3366FF"/>
                </a:solidFill>
              </a:rPr>
              <a:t>Cell Wall made of Chitin</a:t>
            </a:r>
          </a:p>
          <a:p>
            <a:pPr eaLnBrk="1" hangingPunct="1">
              <a:lnSpc>
                <a:spcPct val="80000"/>
              </a:lnSpc>
              <a:buFontTx/>
              <a:buNone/>
            </a:pPr>
            <a:r>
              <a:rPr lang="en-US" altLang="en-US" sz="1800">
                <a:solidFill>
                  <a:srgbClr val="3366FF"/>
                </a:solidFill>
              </a:rPr>
              <a:t>		Absorptive mode of eating</a:t>
            </a:r>
          </a:p>
          <a:p>
            <a:pPr eaLnBrk="1" hangingPunct="1">
              <a:lnSpc>
                <a:spcPct val="80000"/>
              </a:lnSpc>
              <a:buFontTx/>
              <a:buNone/>
            </a:pPr>
            <a:r>
              <a:rPr lang="en-US" altLang="en-US" sz="1800">
                <a:solidFill>
                  <a:srgbClr val="3366FF"/>
                </a:solidFill>
              </a:rPr>
              <a:t>			(Fungi characteristic)</a:t>
            </a:r>
          </a:p>
          <a:p>
            <a:pPr eaLnBrk="1" hangingPunct="1">
              <a:lnSpc>
                <a:spcPct val="80000"/>
              </a:lnSpc>
              <a:buFont typeface="Arial" panose="020B0604020202020204" pitchFamily="34" charset="0"/>
              <a:buAutoNum type="arabicPeriod" startAt="2"/>
            </a:pPr>
            <a:endParaRPr lang="en-US" altLang="en-US" sz="1800" i="1"/>
          </a:p>
        </p:txBody>
      </p:sp>
      <p:pic>
        <p:nvPicPr>
          <p:cNvPr id="3076" name="Picture 12" descr="31-05a-Chytr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3563" y="2209800"/>
            <a:ext cx="325755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defRPr/>
            </a:pPr>
            <a:r>
              <a:rPr lang="en-US" dirty="0">
                <a:solidFill>
                  <a:srgbClr val="008000"/>
                </a:solidFill>
                <a:effectLst>
                  <a:outerShdw blurRad="38100" dist="38100" dir="2700000" algn="tl">
                    <a:srgbClr val="C0C0C0"/>
                  </a:outerShdw>
                </a:effectLst>
              </a:rPr>
              <a:t>Kingdom: Fungi</a:t>
            </a:r>
            <a:br>
              <a:rPr lang="en-US" dirty="0">
                <a:solidFill>
                  <a:srgbClr val="008000"/>
                </a:solidFill>
                <a:effectLst>
                  <a:outerShdw blurRad="38100" dist="38100" dir="2700000" algn="tl">
                    <a:srgbClr val="C0C0C0"/>
                  </a:outerShdw>
                </a:effectLst>
              </a:rPr>
            </a:br>
            <a:r>
              <a:rPr lang="en-US" dirty="0">
                <a:solidFill>
                  <a:srgbClr val="008000"/>
                </a:solidFill>
                <a:effectLst>
                  <a:outerShdw blurRad="38100" dist="38100" dir="2700000" algn="tl">
                    <a:srgbClr val="C0C0C0"/>
                  </a:outerShdw>
                </a:effectLst>
              </a:rPr>
              <a:t>Division: </a:t>
            </a:r>
            <a:r>
              <a:rPr lang="en-US" dirty="0" err="1">
                <a:solidFill>
                  <a:srgbClr val="008000"/>
                </a:solidFill>
                <a:effectLst>
                  <a:outerShdw blurRad="38100" dist="38100" dir="2700000" algn="tl">
                    <a:srgbClr val="C0C0C0"/>
                  </a:outerShdw>
                </a:effectLst>
              </a:rPr>
              <a:t>Zygomycota</a:t>
            </a:r>
            <a:endParaRPr lang="en-US" dirty="0">
              <a:solidFill>
                <a:srgbClr val="008000"/>
              </a:solidFill>
              <a:effectLst>
                <a:outerShdw blurRad="38100" dist="38100" dir="2700000" algn="tl">
                  <a:srgbClr val="C0C0C0"/>
                </a:outerShdw>
              </a:effectLst>
            </a:endParaRPr>
          </a:p>
        </p:txBody>
      </p:sp>
      <p:sp>
        <p:nvSpPr>
          <p:cNvPr id="4099" name="Rectangle 3"/>
          <p:cNvSpPr>
            <a:spLocks noGrp="1" noChangeArrowheads="1"/>
          </p:cNvSpPr>
          <p:nvPr>
            <p:ph sz="half" idx="1"/>
          </p:nvPr>
        </p:nvSpPr>
        <p:spPr>
          <a:xfrm>
            <a:off x="457200" y="1981200"/>
            <a:ext cx="4191000" cy="4525963"/>
          </a:xfrm>
        </p:spPr>
        <p:txBody>
          <a:bodyPr>
            <a:normAutofit fontScale="92500" lnSpcReduction="10000"/>
          </a:bodyPr>
          <a:lstStyle/>
          <a:p>
            <a:pPr marL="457200" indent="-457200" eaLnBrk="1" hangingPunct="1">
              <a:lnSpc>
                <a:spcPct val="80000"/>
              </a:lnSpc>
              <a:buFontTx/>
              <a:buAutoNum type="arabicPeriod"/>
            </a:pPr>
            <a:r>
              <a:rPr lang="en-US" altLang="en-US" sz="1800" b="1"/>
              <a:t>General Characteristics and structures </a:t>
            </a:r>
            <a:r>
              <a:rPr lang="en-US" altLang="en-US" sz="1800"/>
              <a:t>– </a:t>
            </a:r>
            <a:r>
              <a:rPr lang="en-US" altLang="en-US" sz="1800">
                <a:solidFill>
                  <a:srgbClr val="00B050"/>
                </a:solidFill>
              </a:rPr>
              <a:t>This group includes the molds that grow on food such as Black Bread Mold.  </a:t>
            </a:r>
            <a:r>
              <a:rPr lang="en-US" altLang="en-US" sz="1800">
                <a:solidFill>
                  <a:srgbClr val="FF0000"/>
                </a:solidFill>
              </a:rPr>
              <a:t>They have </a:t>
            </a:r>
            <a:r>
              <a:rPr lang="en-US" altLang="en-US" sz="1800"/>
              <a:t> </a:t>
            </a:r>
            <a:r>
              <a:rPr lang="en-US" altLang="en-US" sz="1800">
                <a:solidFill>
                  <a:srgbClr val="FF0000"/>
                </a:solidFill>
              </a:rPr>
              <a:t>Coenocytic hyphae (no cell walls).</a:t>
            </a:r>
            <a:endParaRPr lang="en-US" altLang="en-US" sz="1800"/>
          </a:p>
          <a:p>
            <a:pPr marL="457200" indent="-457200" eaLnBrk="1" hangingPunct="1">
              <a:lnSpc>
                <a:spcPct val="80000"/>
              </a:lnSpc>
              <a:buFontTx/>
              <a:buAutoNum type="arabicPeriod"/>
            </a:pPr>
            <a:r>
              <a:rPr lang="en-US" altLang="en-US" sz="1800" b="1"/>
              <a:t>Biogeography - </a:t>
            </a:r>
            <a:r>
              <a:rPr lang="en-US" altLang="en-US" sz="1800" b="1">
                <a:solidFill>
                  <a:srgbClr val="0070C0"/>
                </a:solidFill>
              </a:rPr>
              <a:t>They are typically fast growing molds found on bread, peaches, strawberries and sweet potatoes.</a:t>
            </a:r>
            <a:endParaRPr lang="en-US" altLang="en-US" sz="1800" b="1"/>
          </a:p>
          <a:p>
            <a:pPr marL="457200" indent="-457200" eaLnBrk="1" hangingPunct="1">
              <a:lnSpc>
                <a:spcPct val="80000"/>
              </a:lnSpc>
              <a:buFontTx/>
              <a:buAutoNum type="arabicPeriod"/>
            </a:pPr>
            <a:r>
              <a:rPr lang="en-US" altLang="en-US" sz="1800" b="1"/>
              <a:t>Unique Characteristics - </a:t>
            </a:r>
            <a:r>
              <a:rPr lang="en-US" altLang="en-US" sz="1800"/>
              <a:t>Observe the petri dish and slant of the living culture </a:t>
            </a:r>
            <a:r>
              <a:rPr lang="en-US" altLang="en-US" sz="1800" i="1">
                <a:solidFill>
                  <a:srgbClr val="3366FF"/>
                </a:solidFill>
              </a:rPr>
              <a:t>Rhizopus</a:t>
            </a:r>
            <a:r>
              <a:rPr lang="en-US" altLang="en-US" sz="1800"/>
              <a:t> growing on agar.  The white hairs are the haploid </a:t>
            </a:r>
            <a:r>
              <a:rPr lang="en-US" altLang="en-US" sz="1800">
                <a:solidFill>
                  <a:schemeClr val="folHlink"/>
                </a:solidFill>
              </a:rPr>
              <a:t>hyphae</a:t>
            </a:r>
            <a:r>
              <a:rPr lang="en-US" altLang="en-US" sz="1800"/>
              <a:t> that make up the mycelium.  The hyphae that travel horizontally are called </a:t>
            </a:r>
            <a:r>
              <a:rPr lang="en-US" altLang="en-US" sz="1800">
                <a:solidFill>
                  <a:srgbClr val="FF6600"/>
                </a:solidFill>
              </a:rPr>
              <a:t>stolons </a:t>
            </a:r>
            <a:r>
              <a:rPr lang="en-US" altLang="en-US" sz="1800"/>
              <a:t>and the hyphae that are vertical are called </a:t>
            </a:r>
            <a:r>
              <a:rPr lang="en-US" altLang="en-US" sz="1800">
                <a:solidFill>
                  <a:srgbClr val="7030A0"/>
                </a:solidFill>
              </a:rPr>
              <a:t>rhizoids</a:t>
            </a:r>
            <a:r>
              <a:rPr lang="en-US" altLang="en-US" sz="2000">
                <a:solidFill>
                  <a:srgbClr val="7030A0"/>
                </a:solidFill>
              </a:rPr>
              <a:t>.</a:t>
            </a:r>
            <a:endParaRPr lang="en-US" altLang="en-US" sz="2000" i="1"/>
          </a:p>
        </p:txBody>
      </p:sp>
      <p:sp>
        <p:nvSpPr>
          <p:cNvPr id="2" name="Content Placeholder 1"/>
          <p:cNvSpPr>
            <a:spLocks noGrp="1"/>
          </p:cNvSpPr>
          <p:nvPr>
            <p:ph sz="half" idx="2"/>
          </p:nvPr>
        </p:nvSpPr>
        <p:spPr>
          <a:xfrm>
            <a:off x="4648200" y="1600200"/>
            <a:ext cx="4267200" cy="4525963"/>
          </a:xfrm>
        </p:spPr>
        <p:txBody>
          <a:bodyPr>
            <a:normAutofit fontScale="92500" lnSpcReduction="10000"/>
          </a:bodyPr>
          <a:lstStyle/>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endParaRPr lang="en-US" dirty="0"/>
          </a:p>
          <a:p>
            <a:pPr eaLnBrk="1" hangingPunct="1">
              <a:lnSpc>
                <a:spcPct val="80000"/>
              </a:lnSpc>
              <a:buFontTx/>
              <a:buNone/>
              <a:defRPr/>
            </a:pPr>
            <a:r>
              <a:rPr lang="en-US" dirty="0"/>
              <a:t>Example: </a:t>
            </a:r>
          </a:p>
          <a:p>
            <a:pPr eaLnBrk="1" hangingPunct="1">
              <a:lnSpc>
                <a:spcPct val="80000"/>
              </a:lnSpc>
              <a:buFontTx/>
              <a:buNone/>
              <a:defRPr/>
            </a:pPr>
            <a:r>
              <a:rPr lang="en-US" dirty="0"/>
              <a:t>		</a:t>
            </a:r>
            <a:r>
              <a:rPr lang="en-US" i="1" dirty="0" err="1">
                <a:solidFill>
                  <a:srgbClr val="3366FF"/>
                </a:solidFill>
              </a:rPr>
              <a:t>Rhizopus</a:t>
            </a:r>
            <a:r>
              <a:rPr lang="en-US" i="1" dirty="0">
                <a:solidFill>
                  <a:srgbClr val="3366FF"/>
                </a:solidFill>
              </a:rPr>
              <a:t> </a:t>
            </a:r>
            <a:r>
              <a:rPr lang="en-US" i="1" dirty="0" err="1">
                <a:solidFill>
                  <a:srgbClr val="3366FF"/>
                </a:solidFill>
              </a:rPr>
              <a:t>nigercans</a:t>
            </a:r>
            <a:endParaRPr lang="en-US" i="1" dirty="0">
              <a:solidFill>
                <a:srgbClr val="3366FF"/>
              </a:solidFill>
            </a:endParaRPr>
          </a:p>
          <a:p>
            <a:pPr marL="0" indent="0">
              <a:buFontTx/>
              <a:buNone/>
              <a:defRPr/>
            </a:pPr>
            <a:endParaRPr lang="en-US" dirty="0"/>
          </a:p>
        </p:txBody>
      </p:sp>
      <p:pic>
        <p:nvPicPr>
          <p:cNvPr id="4101" name="Picture 7" descr="T0127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037013"/>
            <a:ext cx="2586038"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tigerbreadmol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381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5"/>
          <p:cNvGraphicFramePr>
            <a:graphicFrameLocks noChangeAspect="1"/>
          </p:cNvGraphicFramePr>
          <p:nvPr/>
        </p:nvGraphicFramePr>
        <p:xfrm>
          <a:off x="457200" y="263525"/>
          <a:ext cx="8229600" cy="6329363"/>
        </p:xfrm>
        <a:graphic>
          <a:graphicData uri="http://schemas.openxmlformats.org/presentationml/2006/ole">
            <mc:AlternateContent xmlns:mc="http://schemas.openxmlformats.org/markup-compatibility/2006">
              <mc:Choice xmlns:v="urn:schemas-microsoft-com:vml" Requires="v">
                <p:oleObj spid="_x0000_s1029" name="Photo Editor Photo" r:id="rId3" imgW="13361905" imgH="10278910" progId="MSPhotoEd.3">
                  <p:embed/>
                </p:oleObj>
              </mc:Choice>
              <mc:Fallback>
                <p:oleObj name="Photo Editor Photo" r:id="rId3" imgW="13361905" imgH="102789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3525"/>
                        <a:ext cx="8229600" cy="632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defRPr/>
            </a:pPr>
            <a:r>
              <a:rPr lang="en-US">
                <a:solidFill>
                  <a:srgbClr val="008000"/>
                </a:solidFill>
                <a:effectLst>
                  <a:outerShdw blurRad="38100" dist="38100" dir="2700000" algn="tl">
                    <a:srgbClr val="C0C0C0"/>
                  </a:outerShdw>
                </a:effectLst>
              </a:rPr>
              <a:t>Kingdom: Fungi</a:t>
            </a:r>
            <a:br>
              <a:rPr lang="en-US">
                <a:solidFill>
                  <a:srgbClr val="008000"/>
                </a:solidFill>
                <a:effectLst>
                  <a:outerShdw blurRad="38100" dist="38100" dir="2700000" algn="tl">
                    <a:srgbClr val="C0C0C0"/>
                  </a:outerShdw>
                </a:effectLst>
              </a:rPr>
            </a:br>
            <a:r>
              <a:rPr lang="en-US">
                <a:solidFill>
                  <a:srgbClr val="008000"/>
                </a:solidFill>
                <a:effectLst>
                  <a:outerShdw blurRad="38100" dist="38100" dir="2700000" algn="tl">
                    <a:srgbClr val="C0C0C0"/>
                  </a:outerShdw>
                </a:effectLst>
              </a:rPr>
              <a:t>Division: Zygomycota</a:t>
            </a:r>
          </a:p>
        </p:txBody>
      </p:sp>
      <p:sp>
        <p:nvSpPr>
          <p:cNvPr id="6147" name="Rectangle 3"/>
          <p:cNvSpPr>
            <a:spLocks noGrp="1" noChangeArrowheads="1"/>
          </p:cNvSpPr>
          <p:nvPr>
            <p:ph type="body" sz="half" idx="2"/>
          </p:nvPr>
        </p:nvSpPr>
        <p:spPr>
          <a:xfrm>
            <a:off x="3886200" y="2133600"/>
            <a:ext cx="5029200" cy="4525963"/>
          </a:xfrm>
        </p:spPr>
        <p:txBody>
          <a:bodyPr/>
          <a:lstStyle/>
          <a:p>
            <a:pPr eaLnBrk="1" hangingPunct="1">
              <a:lnSpc>
                <a:spcPct val="90000"/>
              </a:lnSpc>
              <a:buFontTx/>
              <a:buNone/>
            </a:pPr>
            <a:r>
              <a:rPr lang="en-US" altLang="en-US" sz="2400">
                <a:solidFill>
                  <a:srgbClr val="FF0000"/>
                </a:solidFill>
              </a:rPr>
              <a:t>Asexual Reproduction</a:t>
            </a:r>
          </a:p>
          <a:p>
            <a:pPr eaLnBrk="1" hangingPunct="1">
              <a:lnSpc>
                <a:spcPct val="90000"/>
              </a:lnSpc>
              <a:buFontTx/>
              <a:buNone/>
            </a:pPr>
            <a:r>
              <a:rPr lang="en-US" altLang="en-US" sz="2400"/>
              <a:t>	</a:t>
            </a:r>
          </a:p>
          <a:p>
            <a:pPr eaLnBrk="1" hangingPunct="1">
              <a:lnSpc>
                <a:spcPct val="90000"/>
              </a:lnSpc>
              <a:buFontTx/>
              <a:buNone/>
            </a:pPr>
            <a:r>
              <a:rPr lang="en-US" altLang="en-US" sz="2400"/>
              <a:t>	The long hairs under the scope are the </a:t>
            </a:r>
            <a:r>
              <a:rPr lang="en-US" altLang="en-US" sz="2400" b="1"/>
              <a:t>hyphae</a:t>
            </a:r>
            <a:r>
              <a:rPr lang="en-US" altLang="en-US" sz="2400"/>
              <a:t> that make up the </a:t>
            </a:r>
            <a:r>
              <a:rPr lang="en-US" altLang="en-US" sz="2400" b="1"/>
              <a:t>mycelium</a:t>
            </a:r>
            <a:r>
              <a:rPr lang="en-US" altLang="en-US" sz="2400"/>
              <a:t>.  The mycelium can form </a:t>
            </a:r>
            <a:r>
              <a:rPr lang="en-US" altLang="en-US" sz="2400">
                <a:solidFill>
                  <a:srgbClr val="3366FF"/>
                </a:solidFill>
              </a:rPr>
              <a:t>sporangium</a:t>
            </a:r>
            <a:r>
              <a:rPr lang="en-US" altLang="en-US" sz="2400"/>
              <a:t>, containing the asexually produced </a:t>
            </a:r>
            <a:r>
              <a:rPr lang="en-US" altLang="en-US" sz="2400" b="1"/>
              <a:t>spores</a:t>
            </a:r>
            <a:r>
              <a:rPr lang="en-US" altLang="en-US" sz="2400"/>
              <a:t>.  The special </a:t>
            </a:r>
            <a:r>
              <a:rPr lang="en-US" altLang="en-US" sz="2400" b="1"/>
              <a:t>hyphae</a:t>
            </a:r>
            <a:r>
              <a:rPr lang="en-US" altLang="en-US" sz="2400"/>
              <a:t> bearing the sporangia are called </a:t>
            </a:r>
            <a:r>
              <a:rPr lang="en-US" altLang="en-US" sz="2400" b="1"/>
              <a:t>sporangiophores</a:t>
            </a:r>
            <a:r>
              <a:rPr lang="en-US" altLang="en-US" sz="2400"/>
              <a:t>.</a:t>
            </a:r>
            <a:endParaRPr lang="en-US" altLang="en-US" sz="2400" i="1">
              <a:solidFill>
                <a:srgbClr val="3366FF"/>
              </a:solidFill>
            </a:endParaRPr>
          </a:p>
          <a:p>
            <a:pPr eaLnBrk="1" hangingPunct="1">
              <a:lnSpc>
                <a:spcPct val="90000"/>
              </a:lnSpc>
              <a:buFontTx/>
              <a:buNone/>
            </a:pPr>
            <a:endParaRPr lang="en-US" altLang="en-US" sz="2400"/>
          </a:p>
          <a:p>
            <a:pPr eaLnBrk="1" hangingPunct="1">
              <a:lnSpc>
                <a:spcPct val="90000"/>
              </a:lnSpc>
              <a:buFontTx/>
              <a:buNone/>
            </a:pPr>
            <a:r>
              <a:rPr lang="en-US" altLang="en-US" sz="2400"/>
              <a:t>	</a:t>
            </a:r>
            <a:endParaRPr lang="en-US" altLang="en-US" sz="2400" i="1"/>
          </a:p>
        </p:txBody>
      </p:sp>
      <p:pic>
        <p:nvPicPr>
          <p:cNvPr id="6148" name="Picture 10" descr="rhiz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defRPr/>
            </a:pPr>
            <a:r>
              <a:rPr lang="en-US">
                <a:solidFill>
                  <a:srgbClr val="008000"/>
                </a:solidFill>
                <a:effectLst>
                  <a:outerShdw blurRad="38100" dist="38100" dir="2700000" algn="tl">
                    <a:srgbClr val="C0C0C0"/>
                  </a:outerShdw>
                </a:effectLst>
              </a:rPr>
              <a:t>Kingdom: Fungi</a:t>
            </a:r>
            <a:br>
              <a:rPr lang="en-US">
                <a:solidFill>
                  <a:srgbClr val="008000"/>
                </a:solidFill>
                <a:effectLst>
                  <a:outerShdw blurRad="38100" dist="38100" dir="2700000" algn="tl">
                    <a:srgbClr val="C0C0C0"/>
                  </a:outerShdw>
                </a:effectLst>
              </a:rPr>
            </a:br>
            <a:r>
              <a:rPr lang="en-US">
                <a:solidFill>
                  <a:srgbClr val="008000"/>
                </a:solidFill>
                <a:effectLst>
                  <a:outerShdw blurRad="38100" dist="38100" dir="2700000" algn="tl">
                    <a:srgbClr val="C0C0C0"/>
                  </a:outerShdw>
                </a:effectLst>
              </a:rPr>
              <a:t>Division: Zygomycota</a:t>
            </a:r>
          </a:p>
        </p:txBody>
      </p:sp>
      <p:sp>
        <p:nvSpPr>
          <p:cNvPr id="7171" name="Rectangle 3"/>
          <p:cNvSpPr>
            <a:spLocks noGrp="1" noChangeArrowheads="1"/>
          </p:cNvSpPr>
          <p:nvPr>
            <p:ph type="body" sz="half" idx="2"/>
          </p:nvPr>
        </p:nvSpPr>
        <p:spPr>
          <a:xfrm>
            <a:off x="381000" y="3276600"/>
            <a:ext cx="8534400" cy="3382963"/>
          </a:xfrm>
        </p:spPr>
        <p:txBody>
          <a:bodyPr/>
          <a:lstStyle/>
          <a:p>
            <a:pPr eaLnBrk="1" hangingPunct="1">
              <a:lnSpc>
                <a:spcPct val="90000"/>
              </a:lnSpc>
              <a:buFontTx/>
              <a:buNone/>
            </a:pPr>
            <a:r>
              <a:rPr lang="en-US" altLang="en-US" sz="2000"/>
              <a:t>	</a:t>
            </a:r>
            <a:r>
              <a:rPr lang="en-US" altLang="en-US" sz="2000">
                <a:solidFill>
                  <a:srgbClr val="FF0000"/>
                </a:solidFill>
              </a:rPr>
              <a:t>Sexual Reproduction</a:t>
            </a:r>
            <a:r>
              <a:rPr lang="en-US" altLang="en-US" sz="2000"/>
              <a:t>	</a:t>
            </a:r>
          </a:p>
          <a:p>
            <a:pPr eaLnBrk="1" hangingPunct="1">
              <a:lnSpc>
                <a:spcPct val="90000"/>
              </a:lnSpc>
              <a:buFontTx/>
              <a:buNone/>
            </a:pPr>
            <a:r>
              <a:rPr lang="en-US" altLang="en-US" sz="2000"/>
              <a:t>		Genetic recombination is by the process of </a:t>
            </a:r>
            <a:r>
              <a:rPr lang="en-US" altLang="en-US" sz="2000">
                <a:solidFill>
                  <a:srgbClr val="FF0000"/>
                </a:solidFill>
              </a:rPr>
              <a:t>conjugation</a:t>
            </a:r>
            <a:r>
              <a:rPr lang="en-US" altLang="en-US" sz="2000"/>
              <a:t> which occurs when two strains grow close together.  Each mycelium grows projections, called  </a:t>
            </a:r>
            <a:r>
              <a:rPr lang="en-US" altLang="en-US" sz="2000">
                <a:solidFill>
                  <a:srgbClr val="3366FF"/>
                </a:solidFill>
              </a:rPr>
              <a:t>progametes.  </a:t>
            </a:r>
            <a:r>
              <a:rPr lang="en-US" altLang="en-US" sz="2000"/>
              <a:t>The cytoplasm of the two strains will fuse by a process called </a:t>
            </a:r>
            <a:r>
              <a:rPr lang="en-US" altLang="en-US" sz="2000">
                <a:solidFill>
                  <a:srgbClr val="CC3399"/>
                </a:solidFill>
              </a:rPr>
              <a:t>plasmogamy</a:t>
            </a:r>
            <a:r>
              <a:rPr lang="en-US" altLang="en-US" sz="2000"/>
              <a:t>.  At this point, the haploid nuclei pair off and the cell is said to be </a:t>
            </a:r>
            <a:r>
              <a:rPr lang="en-US" altLang="en-US" sz="2000">
                <a:solidFill>
                  <a:srgbClr val="66FF99"/>
                </a:solidFill>
              </a:rPr>
              <a:t>dikaryotic</a:t>
            </a:r>
            <a:r>
              <a:rPr lang="en-US" altLang="en-US" sz="2000"/>
              <a:t>.  The cell develops a rough, thick wall tha can protect the nucleus from harsh conditions.  This structure is called a </a:t>
            </a:r>
            <a:r>
              <a:rPr lang="en-US" altLang="en-US" sz="2000">
                <a:solidFill>
                  <a:srgbClr val="3366FF"/>
                </a:solidFill>
              </a:rPr>
              <a:t>zygospore </a:t>
            </a:r>
            <a:r>
              <a:rPr lang="en-US" altLang="en-US" sz="2000"/>
              <a:t>which than can go through </a:t>
            </a:r>
            <a:r>
              <a:rPr lang="en-US" altLang="en-US" sz="2000">
                <a:solidFill>
                  <a:schemeClr val="bg2"/>
                </a:solidFill>
              </a:rPr>
              <a:t>karyogamy</a:t>
            </a:r>
            <a:r>
              <a:rPr lang="en-US" altLang="en-US" sz="2000"/>
              <a:t> to form a diploid cell.</a:t>
            </a:r>
            <a:endParaRPr lang="en-US" altLang="en-US" sz="2000">
              <a:solidFill>
                <a:srgbClr val="3366FF"/>
              </a:solidFill>
            </a:endParaRPr>
          </a:p>
          <a:p>
            <a:pPr eaLnBrk="1" hangingPunct="1">
              <a:lnSpc>
                <a:spcPct val="90000"/>
              </a:lnSpc>
              <a:buFontTx/>
              <a:buNone/>
            </a:pPr>
            <a:endParaRPr lang="en-US" altLang="en-US" sz="2000"/>
          </a:p>
          <a:p>
            <a:pPr eaLnBrk="1" hangingPunct="1">
              <a:lnSpc>
                <a:spcPct val="90000"/>
              </a:lnSpc>
              <a:buFontTx/>
              <a:buNone/>
            </a:pPr>
            <a:r>
              <a:rPr lang="en-US" altLang="en-US" sz="2000"/>
              <a:t>	</a:t>
            </a:r>
            <a:endParaRPr lang="en-US" altLang="en-US" sz="2000" i="1"/>
          </a:p>
        </p:txBody>
      </p:sp>
      <p:graphicFrame>
        <p:nvGraphicFramePr>
          <p:cNvPr id="7172" name="Object 4"/>
          <p:cNvGraphicFramePr>
            <a:graphicFrameLocks noGrp="1" noChangeAspect="1"/>
          </p:cNvGraphicFramePr>
          <p:nvPr>
            <p:ph sz="half" idx="1"/>
          </p:nvPr>
        </p:nvGraphicFramePr>
        <p:xfrm>
          <a:off x="2514600" y="1752600"/>
          <a:ext cx="4038600" cy="1328738"/>
        </p:xfrm>
        <a:graphic>
          <a:graphicData uri="http://schemas.openxmlformats.org/presentationml/2006/ole">
            <mc:AlternateContent xmlns:mc="http://schemas.openxmlformats.org/markup-compatibility/2006">
              <mc:Choice xmlns:v="urn:schemas-microsoft-com:vml" Requires="v">
                <p:oleObj spid="_x0000_s2053" name="Photo Editor Photo" r:id="rId3" imgW="7238095" imgH="2381582" progId="MSPhotoEd.3">
                  <p:embed/>
                </p:oleObj>
              </mc:Choice>
              <mc:Fallback>
                <p:oleObj name="Photo Editor Photo" r:id="rId3" imgW="7238095" imgH="2381582"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752600"/>
                        <a:ext cx="40386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defRPr/>
            </a:pPr>
            <a:r>
              <a:rPr lang="en-US">
                <a:solidFill>
                  <a:srgbClr val="008000"/>
                </a:solidFill>
                <a:effectLst>
                  <a:outerShdw blurRad="38100" dist="38100" dir="2700000" algn="tl">
                    <a:srgbClr val="C0C0C0"/>
                  </a:outerShdw>
                </a:effectLst>
              </a:rPr>
              <a:t>Kingdom: Fungi</a:t>
            </a:r>
            <a:br>
              <a:rPr lang="en-US">
                <a:solidFill>
                  <a:srgbClr val="008000"/>
                </a:solidFill>
                <a:effectLst>
                  <a:outerShdw blurRad="38100" dist="38100" dir="2700000" algn="tl">
                    <a:srgbClr val="C0C0C0"/>
                  </a:outerShdw>
                </a:effectLst>
              </a:rPr>
            </a:br>
            <a:r>
              <a:rPr lang="en-US">
                <a:solidFill>
                  <a:srgbClr val="008000"/>
                </a:solidFill>
                <a:effectLst>
                  <a:outerShdw blurRad="38100" dist="38100" dir="2700000" algn="tl">
                    <a:srgbClr val="C0C0C0"/>
                  </a:outerShdw>
                </a:effectLst>
              </a:rPr>
              <a:t>Division: Glomeromycetes</a:t>
            </a:r>
          </a:p>
        </p:txBody>
      </p:sp>
      <p:pic>
        <p:nvPicPr>
          <p:cNvPr id="8195" name="Picture 4" descr="31_15Mycorrhiza_LP.jpg"/>
          <p:cNvPicPr>
            <a:picLocks noGrp="1" noChangeAspect="1" noChangeArrowheads="1"/>
          </p:cNvPicPr>
          <p:nvPr>
            <p:ph sz="half" idx="1"/>
          </p:nvPr>
        </p:nvPicPr>
        <p:blipFill>
          <a:blip r:embed="rId2">
            <a:grayscl/>
            <a:extLst>
              <a:ext uri="{28A0092B-C50C-407E-A947-70E740481C1C}">
                <a14:useLocalDpi xmlns:a14="http://schemas.microsoft.com/office/drawing/2010/main" val="0"/>
              </a:ext>
            </a:extLst>
          </a:blip>
          <a:srcRect/>
          <a:stretch>
            <a:fillRect/>
          </a:stretch>
        </p:blipFill>
        <p:spPr>
          <a:xfrm>
            <a:off x="5562600" y="2286000"/>
            <a:ext cx="3273425" cy="2408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Rectangle 3"/>
          <p:cNvSpPr>
            <a:spLocks noGrp="1" noChangeArrowheads="1"/>
          </p:cNvSpPr>
          <p:nvPr>
            <p:ph sz="half" idx="2"/>
          </p:nvPr>
        </p:nvSpPr>
        <p:spPr>
          <a:xfrm>
            <a:off x="304800" y="1752600"/>
            <a:ext cx="4876800" cy="5334000"/>
          </a:xfrm>
        </p:spPr>
        <p:txBody>
          <a:bodyPr/>
          <a:lstStyle/>
          <a:p>
            <a:pPr eaLnBrk="1" hangingPunct="1">
              <a:lnSpc>
                <a:spcPct val="80000"/>
              </a:lnSpc>
              <a:buFont typeface="Arial" panose="020B0604020202020204" pitchFamily="34" charset="0"/>
              <a:buAutoNum type="arabicPeriod"/>
            </a:pPr>
            <a:r>
              <a:rPr lang="en-US" altLang="en-US" sz="2000" b="1"/>
              <a:t>General Characteristics and Structures - </a:t>
            </a:r>
            <a:r>
              <a:rPr lang="en-US" altLang="en-US" sz="2000">
                <a:solidFill>
                  <a:srgbClr val="FF0000"/>
                </a:solidFill>
              </a:rPr>
              <a:t>Coenocytic hyphae with mutualistic relationships with plant roots.</a:t>
            </a:r>
          </a:p>
          <a:p>
            <a:pPr eaLnBrk="1" hangingPunct="1">
              <a:lnSpc>
                <a:spcPct val="80000"/>
              </a:lnSpc>
              <a:buFont typeface="Arial" panose="020B0604020202020204" pitchFamily="34" charset="0"/>
              <a:buAutoNum type="arabicPeriod"/>
            </a:pPr>
            <a:r>
              <a:rPr lang="en-US" altLang="en-US" sz="2000" b="1"/>
              <a:t>Biogeography - </a:t>
            </a:r>
            <a:r>
              <a:rPr lang="en-US" altLang="en-US" sz="2000"/>
              <a:t>These fungi are called arbuscular mycorrhizae. </a:t>
            </a:r>
            <a:r>
              <a:rPr lang="en-US" altLang="en-US" sz="2000">
                <a:solidFill>
                  <a:srgbClr val="66FF99"/>
                </a:solidFill>
              </a:rPr>
              <a:t>The tips of the hyphae enter the plant roots and branch into tiny treelike structures called arbuscules.</a:t>
            </a:r>
          </a:p>
          <a:p>
            <a:pPr eaLnBrk="1" hangingPunct="1">
              <a:lnSpc>
                <a:spcPct val="80000"/>
              </a:lnSpc>
              <a:buFont typeface="Arial" panose="020B0604020202020204" pitchFamily="34" charset="0"/>
              <a:buAutoNum type="arabicPeriod"/>
            </a:pPr>
            <a:r>
              <a:rPr lang="en-US" altLang="en-US" sz="2000" b="1"/>
              <a:t>Unique Characteristics - </a:t>
            </a:r>
            <a:r>
              <a:rPr lang="en-US" altLang="en-US" sz="2000">
                <a:solidFill>
                  <a:srgbClr val="66FF99"/>
                </a:solidFill>
              </a:rPr>
              <a:t> </a:t>
            </a:r>
            <a:r>
              <a:rPr lang="en-US" altLang="en-US" sz="2000"/>
              <a:t>This division was formerly included in the zygomycetes but genetic evidence supports these should belong to a separate clade.  Although there are only 160 species, they have </a:t>
            </a:r>
            <a:r>
              <a:rPr lang="en-US" altLang="en-US" sz="2000">
                <a:solidFill>
                  <a:srgbClr val="3366FF"/>
                </a:solidFill>
              </a:rPr>
              <a:t>a symbiotic association with 90% of all plant</a:t>
            </a:r>
            <a:r>
              <a:rPr lang="en-US" altLang="en-US" sz="2000" i="1"/>
              <a:t>. </a:t>
            </a:r>
            <a:r>
              <a:rPr lang="en-US" altLang="en-US" sz="2000"/>
              <a:t>	</a:t>
            </a:r>
          </a:p>
          <a:p>
            <a:pPr eaLnBrk="1" hangingPunct="1">
              <a:lnSpc>
                <a:spcPct val="80000"/>
              </a:lnSpc>
              <a:buFontTx/>
              <a:buNone/>
            </a:pPr>
            <a:r>
              <a:rPr lang="en-US" altLang="en-US" sz="2000"/>
              <a:t>		</a:t>
            </a:r>
          </a:p>
          <a:p>
            <a:pPr eaLnBrk="1" hangingPunct="1">
              <a:lnSpc>
                <a:spcPct val="80000"/>
              </a:lnSpc>
              <a:buFontTx/>
              <a:buNone/>
            </a:pPr>
            <a:endParaRPr lang="en-US" altLang="en-US" sz="2400"/>
          </a:p>
          <a:p>
            <a:pPr eaLnBrk="1" hangingPunct="1">
              <a:lnSpc>
                <a:spcPct val="80000"/>
              </a:lnSpc>
              <a:buFontTx/>
              <a:buNone/>
            </a:pPr>
            <a:r>
              <a:rPr lang="en-US" altLang="en-US" sz="1800"/>
              <a:t>	</a:t>
            </a:r>
            <a:endParaRPr lang="en-US" altLang="en-US" sz="1800" i="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defRPr/>
            </a:pPr>
            <a:r>
              <a:rPr lang="en-US">
                <a:solidFill>
                  <a:srgbClr val="008000"/>
                </a:solidFill>
                <a:effectLst>
                  <a:outerShdw blurRad="38100" dist="38100" dir="2700000" algn="tl">
                    <a:srgbClr val="C0C0C0"/>
                  </a:outerShdw>
                </a:effectLst>
              </a:rPr>
              <a:t>Kingdom: Fungi</a:t>
            </a:r>
            <a:br>
              <a:rPr lang="en-US">
                <a:solidFill>
                  <a:srgbClr val="008000"/>
                </a:solidFill>
                <a:effectLst>
                  <a:outerShdw blurRad="38100" dist="38100" dir="2700000" algn="tl">
                    <a:srgbClr val="C0C0C0"/>
                  </a:outerShdw>
                </a:effectLst>
              </a:rPr>
            </a:br>
            <a:r>
              <a:rPr lang="en-US">
                <a:solidFill>
                  <a:srgbClr val="008000"/>
                </a:solidFill>
                <a:effectLst>
                  <a:outerShdw blurRad="38100" dist="38100" dir="2700000" algn="tl">
                    <a:srgbClr val="C0C0C0"/>
                  </a:outerShdw>
                </a:effectLst>
              </a:rPr>
              <a:t>Division: Ascomycota</a:t>
            </a:r>
          </a:p>
        </p:txBody>
      </p:sp>
      <p:sp>
        <p:nvSpPr>
          <p:cNvPr id="9219" name="Rectangle 3"/>
          <p:cNvSpPr>
            <a:spLocks noGrp="1" noChangeArrowheads="1"/>
          </p:cNvSpPr>
          <p:nvPr>
            <p:ph type="body" sz="half" idx="2"/>
          </p:nvPr>
        </p:nvSpPr>
        <p:spPr>
          <a:xfrm>
            <a:off x="4724400" y="1600200"/>
            <a:ext cx="4191000" cy="5059363"/>
          </a:xfrm>
        </p:spPr>
        <p:txBody>
          <a:bodyPr/>
          <a:lstStyle/>
          <a:p>
            <a:pPr eaLnBrk="1" hangingPunct="1">
              <a:buFontTx/>
              <a:buNone/>
            </a:pPr>
            <a:r>
              <a:rPr lang="en-US" altLang="en-US" sz="2400"/>
              <a:t>	Example: </a:t>
            </a:r>
            <a:r>
              <a:rPr lang="en-US" altLang="en-US" sz="2400" i="1">
                <a:solidFill>
                  <a:srgbClr val="3366FF"/>
                </a:solidFill>
              </a:rPr>
              <a:t>Peziza</a:t>
            </a:r>
          </a:p>
          <a:p>
            <a:pPr eaLnBrk="1" hangingPunct="1">
              <a:buFontTx/>
              <a:buNone/>
            </a:pPr>
            <a:endParaRPr lang="en-US" altLang="en-US" sz="2400" i="1">
              <a:solidFill>
                <a:srgbClr val="3366FF"/>
              </a:solidFill>
            </a:endParaRPr>
          </a:p>
          <a:p>
            <a:pPr eaLnBrk="1" hangingPunct="1">
              <a:buFontTx/>
              <a:buNone/>
            </a:pPr>
            <a:endParaRPr lang="en-US" altLang="en-US" sz="2400" i="1"/>
          </a:p>
        </p:txBody>
      </p:sp>
      <p:sp>
        <p:nvSpPr>
          <p:cNvPr id="9220" name="Rectangle 5"/>
          <p:cNvSpPr>
            <a:spLocks noGrp="1" noChangeArrowheads="1"/>
          </p:cNvSpPr>
          <p:nvPr>
            <p:ph sz="half" idx="1"/>
          </p:nvPr>
        </p:nvSpPr>
        <p:spPr/>
        <p:txBody>
          <a:bodyPr/>
          <a:lstStyle/>
          <a:p>
            <a:pPr marL="457200" indent="-457200" eaLnBrk="1" hangingPunct="1">
              <a:buFontTx/>
              <a:buAutoNum type="arabicPeriod"/>
            </a:pPr>
            <a:r>
              <a:rPr lang="en-US" altLang="en-US" sz="2000" b="1"/>
              <a:t>General Characteristics and Structures – </a:t>
            </a:r>
            <a:r>
              <a:rPr lang="en-US" altLang="en-US" sz="2000"/>
              <a:t>These fungi are called </a:t>
            </a:r>
            <a:r>
              <a:rPr lang="en-US" altLang="en-US" sz="2000">
                <a:solidFill>
                  <a:srgbClr val="00B050"/>
                </a:solidFill>
              </a:rPr>
              <a:t>Sac Fungi and include yeast, truffles, Dutch Elm disease and some mold.  </a:t>
            </a:r>
            <a:r>
              <a:rPr lang="en-US" altLang="en-US" sz="2000">
                <a:solidFill>
                  <a:srgbClr val="FF0000"/>
                </a:solidFill>
              </a:rPr>
              <a:t>These fungi include Septate hypae (cross walls) and reproduce with Asci.  </a:t>
            </a:r>
            <a:endParaRPr lang="en-US" altLang="en-US" sz="2000">
              <a:solidFill>
                <a:srgbClr val="00B050"/>
              </a:solidFill>
            </a:endParaRPr>
          </a:p>
          <a:p>
            <a:pPr marL="457200" indent="-457200" eaLnBrk="1" hangingPunct="1">
              <a:buFontTx/>
              <a:buAutoNum type="arabicPeriod"/>
            </a:pPr>
            <a:r>
              <a:rPr lang="en-US" altLang="en-US" sz="2000" b="1"/>
              <a:t>Biogeography - </a:t>
            </a:r>
            <a:r>
              <a:rPr lang="en-US" altLang="en-US" sz="2000">
                <a:solidFill>
                  <a:srgbClr val="3366FF"/>
                </a:solidFill>
              </a:rPr>
              <a:t>They are found in marine, freshwater and terrestrial habitats.  </a:t>
            </a:r>
          </a:p>
          <a:p>
            <a:pPr marL="457200" indent="-457200" eaLnBrk="1" hangingPunct="1">
              <a:buFontTx/>
              <a:buAutoNum type="arabicPeriod"/>
            </a:pPr>
            <a:r>
              <a:rPr lang="en-US" altLang="en-US" sz="2000" b="1"/>
              <a:t>Unique Characteristics - </a:t>
            </a:r>
            <a:r>
              <a:rPr lang="en-US" altLang="en-US" sz="2000">
                <a:solidFill>
                  <a:srgbClr val="FF6600"/>
                </a:solidFill>
              </a:rPr>
              <a:t>The mushroom is this division is called an ascocarp.  </a:t>
            </a:r>
            <a:endParaRPr lang="en-US" altLang="en-US" sz="2000" b="1"/>
          </a:p>
        </p:txBody>
      </p:sp>
      <p:pic>
        <p:nvPicPr>
          <p:cNvPr id="9221" name="Picture 7" descr="200422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438400"/>
            <a:ext cx="404812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88575"/>
            <a:ext cx="41148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Archaeplastida</a:t>
            </a:r>
            <a:endParaRPr lang="en-US" sz="4800" dirty="0">
              <a:solidFill>
                <a:srgbClr val="FFC000"/>
              </a:solidFill>
            </a:endParaRPr>
          </a:p>
        </p:txBody>
      </p:sp>
      <p:sp>
        <p:nvSpPr>
          <p:cNvPr id="5" name="Text Placeholder 4"/>
          <p:cNvSpPr>
            <a:spLocks noGrp="1"/>
          </p:cNvSpPr>
          <p:nvPr>
            <p:ph type="body" sz="half" idx="2"/>
          </p:nvPr>
        </p:nvSpPr>
        <p:spPr>
          <a:xfrm>
            <a:off x="228600" y="1752600"/>
            <a:ext cx="3429000" cy="4691063"/>
          </a:xfrm>
        </p:spPr>
        <p:txBody>
          <a:bodyPr>
            <a:normAutofit/>
          </a:bodyPr>
          <a:lstStyle/>
          <a:p>
            <a:pPr marL="342900" indent="-342900" algn="just">
              <a:buAutoNum type="arabicPeriod"/>
            </a:pPr>
            <a:r>
              <a:rPr lang="en-US" b="1" dirty="0"/>
              <a:t>General Characteristics and structures </a:t>
            </a:r>
            <a:r>
              <a:rPr lang="en-US" dirty="0"/>
              <a:t>– The members of this </a:t>
            </a:r>
            <a:r>
              <a:rPr lang="en-US" dirty="0" err="1"/>
              <a:t>supergroup</a:t>
            </a:r>
            <a:r>
              <a:rPr lang="en-US" dirty="0"/>
              <a:t> have </a:t>
            </a:r>
            <a:r>
              <a:rPr lang="en-US" dirty="0">
                <a:solidFill>
                  <a:srgbClr val="FF0000"/>
                </a:solidFill>
              </a:rPr>
              <a:t>similar DNA sequences  and cell structure (The plastids are </a:t>
            </a:r>
            <a:r>
              <a:rPr lang="en-US" dirty="0" err="1">
                <a:solidFill>
                  <a:srgbClr val="FF0000"/>
                </a:solidFill>
              </a:rPr>
              <a:t>endosymbiotic</a:t>
            </a:r>
            <a:r>
              <a:rPr lang="en-US" dirty="0">
                <a:solidFill>
                  <a:srgbClr val="FF0000"/>
                </a:solidFill>
              </a:rPr>
              <a:t> cyanobacteria).</a:t>
            </a:r>
          </a:p>
          <a:p>
            <a:pPr marL="342900" indent="-342900" algn="just">
              <a:buFont typeface="Arial" pitchFamily="34" charset="0"/>
              <a:buAutoNum type="arabicPeriod"/>
            </a:pPr>
            <a:r>
              <a:rPr lang="en-US" b="1" dirty="0"/>
              <a:t>Natural History </a:t>
            </a:r>
            <a:r>
              <a:rPr lang="en-US" dirty="0"/>
              <a:t>–Evidence suggests this </a:t>
            </a:r>
            <a:r>
              <a:rPr lang="en-US" dirty="0" err="1"/>
              <a:t>supergroup</a:t>
            </a:r>
            <a:r>
              <a:rPr lang="en-US" dirty="0"/>
              <a:t> evolved </a:t>
            </a:r>
            <a:r>
              <a:rPr lang="en-US" dirty="0">
                <a:solidFill>
                  <a:srgbClr val="0070C0"/>
                </a:solidFill>
              </a:rPr>
              <a:t>over a billion years ago </a:t>
            </a:r>
            <a:r>
              <a:rPr lang="en-US" dirty="0"/>
              <a:t>with the incorporation of plastids from a cyanobacteria.</a:t>
            </a:r>
          </a:p>
          <a:p>
            <a:pPr marL="342900" indent="-342900" algn="just">
              <a:buAutoNum type="arabicPeriod"/>
            </a:pPr>
            <a:r>
              <a:rPr lang="en-US" b="1" dirty="0"/>
              <a:t>Biogeography – </a:t>
            </a:r>
            <a:r>
              <a:rPr lang="en-US" dirty="0"/>
              <a:t>The </a:t>
            </a:r>
            <a:r>
              <a:rPr lang="en-US" dirty="0" err="1"/>
              <a:t>Archaeplastida</a:t>
            </a:r>
            <a:r>
              <a:rPr lang="en-US" dirty="0"/>
              <a:t> contain the </a:t>
            </a:r>
            <a:r>
              <a:rPr lang="en-US" dirty="0">
                <a:solidFill>
                  <a:srgbClr val="00B050"/>
                </a:solidFill>
              </a:rPr>
              <a:t>red algae, green algae, and the higher plants</a:t>
            </a:r>
            <a:r>
              <a:rPr lang="en-US" dirty="0"/>
              <a: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5072449" y="221436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564384" y="583665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
            <a:ext cx="3402013"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0286" y="2650008"/>
            <a:ext cx="2320925" cy="207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120080"/>
            <a:ext cx="4495800" cy="116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5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
          <p:cNvGraphicFramePr>
            <a:graphicFrameLocks noChangeAspect="1"/>
          </p:cNvGraphicFramePr>
          <p:nvPr/>
        </p:nvGraphicFramePr>
        <p:xfrm>
          <a:off x="457200" y="112713"/>
          <a:ext cx="8229600" cy="6630987"/>
        </p:xfrm>
        <a:graphic>
          <a:graphicData uri="http://schemas.openxmlformats.org/presentationml/2006/ole">
            <mc:AlternateContent xmlns:mc="http://schemas.openxmlformats.org/markup-compatibility/2006">
              <mc:Choice xmlns:v="urn:schemas-microsoft-com:vml" Requires="v">
                <p:oleObj spid="_x0000_s3077" name="Photo Editor Photo" r:id="rId3" imgW="12755755" imgH="10278910" progId="MSPhotoEd.3">
                  <p:embed/>
                </p:oleObj>
              </mc:Choice>
              <mc:Fallback>
                <p:oleObj name="Photo Editor Photo" r:id="rId3" imgW="12755755" imgH="102789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713"/>
                        <a:ext cx="8229600" cy="66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defRPr/>
            </a:pPr>
            <a:r>
              <a:rPr lang="en-US">
                <a:solidFill>
                  <a:srgbClr val="008000"/>
                </a:solidFill>
                <a:effectLst>
                  <a:outerShdw blurRad="38100" dist="38100" dir="2700000" algn="tl">
                    <a:srgbClr val="C0C0C0"/>
                  </a:outerShdw>
                </a:effectLst>
              </a:rPr>
              <a:t>Kingdom: Fungi</a:t>
            </a:r>
            <a:br>
              <a:rPr lang="en-US">
                <a:solidFill>
                  <a:srgbClr val="008000"/>
                </a:solidFill>
                <a:effectLst>
                  <a:outerShdw blurRad="38100" dist="38100" dir="2700000" algn="tl">
                    <a:srgbClr val="C0C0C0"/>
                  </a:outerShdw>
                </a:effectLst>
              </a:rPr>
            </a:br>
            <a:r>
              <a:rPr lang="en-US">
                <a:solidFill>
                  <a:srgbClr val="008000"/>
                </a:solidFill>
                <a:effectLst>
                  <a:outerShdw blurRad="38100" dist="38100" dir="2700000" algn="tl">
                    <a:srgbClr val="C0C0C0"/>
                  </a:outerShdw>
                </a:effectLst>
              </a:rPr>
              <a:t>Division: Ascomycota</a:t>
            </a:r>
          </a:p>
        </p:txBody>
      </p:sp>
      <p:sp>
        <p:nvSpPr>
          <p:cNvPr id="11267" name="Rectangle 3"/>
          <p:cNvSpPr>
            <a:spLocks noGrp="1" noChangeArrowheads="1"/>
          </p:cNvSpPr>
          <p:nvPr>
            <p:ph type="body" sz="half" idx="2"/>
          </p:nvPr>
        </p:nvSpPr>
        <p:spPr>
          <a:xfrm>
            <a:off x="4038600" y="1600200"/>
            <a:ext cx="4876800" cy="5059363"/>
          </a:xfrm>
        </p:spPr>
        <p:txBody>
          <a:bodyPr/>
          <a:lstStyle/>
          <a:p>
            <a:pPr eaLnBrk="1" hangingPunct="1">
              <a:lnSpc>
                <a:spcPct val="90000"/>
              </a:lnSpc>
              <a:buFontTx/>
              <a:buNone/>
            </a:pPr>
            <a:r>
              <a:rPr lang="en-US" altLang="en-US" sz="2000">
                <a:solidFill>
                  <a:srgbClr val="FF0000"/>
                </a:solidFill>
              </a:rPr>
              <a:t>Sexual Reproduction:</a:t>
            </a:r>
          </a:p>
          <a:p>
            <a:pPr eaLnBrk="1" hangingPunct="1">
              <a:lnSpc>
                <a:spcPct val="90000"/>
              </a:lnSpc>
              <a:buFontTx/>
              <a:buNone/>
            </a:pPr>
            <a:r>
              <a:rPr lang="en-US" altLang="en-US" sz="2000"/>
              <a:t>	The fruiting structure called an </a:t>
            </a:r>
            <a:r>
              <a:rPr lang="en-US" altLang="en-US" sz="2000">
                <a:solidFill>
                  <a:srgbClr val="CC3399"/>
                </a:solidFill>
              </a:rPr>
              <a:t>ascocarp</a:t>
            </a:r>
            <a:r>
              <a:rPr lang="en-US" altLang="en-US" sz="2000"/>
              <a:t> is the result of sexual reproduction.  The tips of the hyphae produce elongated sacs called </a:t>
            </a:r>
            <a:r>
              <a:rPr lang="en-US" altLang="en-US" sz="2000">
                <a:solidFill>
                  <a:srgbClr val="FF6600"/>
                </a:solidFill>
              </a:rPr>
              <a:t>asci</a:t>
            </a:r>
            <a:r>
              <a:rPr lang="en-US" altLang="en-US" sz="2000"/>
              <a:t>.  Within the </a:t>
            </a:r>
            <a:r>
              <a:rPr lang="en-US" altLang="en-US" sz="2000">
                <a:solidFill>
                  <a:srgbClr val="FF6600"/>
                </a:solidFill>
              </a:rPr>
              <a:t>asci</a:t>
            </a:r>
            <a:r>
              <a:rPr lang="en-US" altLang="en-US" sz="2000"/>
              <a:t>, karyogamy occurs which produces a diploid nucleus.  This nucleus divides by meiosis to create 4 haploid nuclei.  The nuclei divide again by mitosis to form 8 haploid nuclei called </a:t>
            </a:r>
            <a:r>
              <a:rPr lang="en-US" altLang="en-US" sz="2000">
                <a:solidFill>
                  <a:srgbClr val="3366FF"/>
                </a:solidFill>
              </a:rPr>
              <a:t>ascospores</a:t>
            </a:r>
            <a:r>
              <a:rPr lang="en-US" altLang="en-US" sz="2000"/>
              <a:t>.  All the asci together are called the </a:t>
            </a:r>
            <a:r>
              <a:rPr lang="en-US" altLang="en-US" sz="2000">
                <a:solidFill>
                  <a:srgbClr val="FF6699"/>
                </a:solidFill>
              </a:rPr>
              <a:t>hymenial layer</a:t>
            </a:r>
            <a:r>
              <a:rPr lang="en-US" altLang="en-US" sz="2000"/>
              <a:t>.  Examine a prepared slide of </a:t>
            </a:r>
            <a:r>
              <a:rPr lang="en-US" altLang="en-US" sz="2000" i="1"/>
              <a:t>Peziza</a:t>
            </a:r>
            <a:r>
              <a:rPr lang="en-US" altLang="en-US" sz="2000"/>
              <a:t>, which shows a longitudinal cross section through the ascocarp.</a:t>
            </a:r>
            <a:endParaRPr lang="en-US" altLang="en-US" sz="2000" i="1"/>
          </a:p>
          <a:p>
            <a:pPr eaLnBrk="1" hangingPunct="1">
              <a:lnSpc>
                <a:spcPct val="90000"/>
              </a:lnSpc>
              <a:buFontTx/>
              <a:buNone/>
            </a:pPr>
            <a:endParaRPr lang="en-US" altLang="en-US" sz="2000" i="1"/>
          </a:p>
        </p:txBody>
      </p:sp>
      <p:pic>
        <p:nvPicPr>
          <p:cNvPr id="11268" name="Picture 7" descr="as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228600"/>
            <a:ext cx="7391400" cy="1143000"/>
          </a:xfrm>
        </p:spPr>
        <p:txBody>
          <a:bodyPr>
            <a:normAutofit fontScale="90000"/>
          </a:bodyPr>
          <a:lstStyle/>
          <a:p>
            <a:pPr eaLnBrk="1" hangingPunct="1">
              <a:defRPr/>
            </a:pPr>
            <a:r>
              <a:rPr lang="en-US" dirty="0">
                <a:solidFill>
                  <a:srgbClr val="008000"/>
                </a:solidFill>
                <a:effectLst>
                  <a:outerShdw blurRad="38100" dist="38100" dir="2700000" algn="tl">
                    <a:srgbClr val="C0C0C0"/>
                  </a:outerShdw>
                </a:effectLst>
              </a:rPr>
              <a:t>Kingdom: Fungi</a:t>
            </a:r>
            <a:br>
              <a:rPr lang="en-US" dirty="0">
                <a:solidFill>
                  <a:srgbClr val="008000"/>
                </a:solidFill>
                <a:effectLst>
                  <a:outerShdw blurRad="38100" dist="38100" dir="2700000" algn="tl">
                    <a:srgbClr val="C0C0C0"/>
                  </a:outerShdw>
                </a:effectLst>
              </a:rPr>
            </a:br>
            <a:r>
              <a:rPr lang="en-US" dirty="0">
                <a:solidFill>
                  <a:srgbClr val="008000"/>
                </a:solidFill>
                <a:effectLst>
                  <a:outerShdw blurRad="38100" dist="38100" dir="2700000" algn="tl">
                    <a:srgbClr val="C0C0C0"/>
                  </a:outerShdw>
                </a:effectLst>
              </a:rPr>
              <a:t>Division: </a:t>
            </a:r>
            <a:r>
              <a:rPr lang="en-US" dirty="0" err="1">
                <a:solidFill>
                  <a:srgbClr val="008000"/>
                </a:solidFill>
                <a:effectLst>
                  <a:outerShdw blurRad="38100" dist="38100" dir="2700000" algn="tl">
                    <a:srgbClr val="C0C0C0"/>
                  </a:outerShdw>
                </a:effectLst>
              </a:rPr>
              <a:t>Ascomycetes</a:t>
            </a:r>
            <a:endParaRPr lang="en-US" dirty="0">
              <a:solidFill>
                <a:srgbClr val="008000"/>
              </a:solidFill>
              <a:effectLst>
                <a:outerShdw blurRad="38100" dist="38100" dir="2700000" algn="tl">
                  <a:srgbClr val="C0C0C0"/>
                </a:outerShdw>
              </a:effectLst>
            </a:endParaRPr>
          </a:p>
        </p:txBody>
      </p:sp>
      <p:sp>
        <p:nvSpPr>
          <p:cNvPr id="12291" name="Rectangle 3"/>
          <p:cNvSpPr>
            <a:spLocks noGrp="1" noChangeArrowheads="1"/>
          </p:cNvSpPr>
          <p:nvPr>
            <p:ph type="body" sz="half" idx="2"/>
          </p:nvPr>
        </p:nvSpPr>
        <p:spPr>
          <a:xfrm>
            <a:off x="3962400" y="1984375"/>
            <a:ext cx="5029200" cy="4525963"/>
          </a:xfrm>
        </p:spPr>
        <p:txBody>
          <a:bodyPr/>
          <a:lstStyle/>
          <a:p>
            <a:pPr eaLnBrk="1" hangingPunct="1">
              <a:lnSpc>
                <a:spcPct val="80000"/>
              </a:lnSpc>
              <a:buFontTx/>
              <a:buNone/>
            </a:pPr>
            <a:r>
              <a:rPr lang="en-US" altLang="en-US" sz="2400"/>
              <a:t>    </a:t>
            </a:r>
            <a:r>
              <a:rPr lang="en-US" altLang="en-US" sz="2000"/>
              <a:t>Two examples of imperfect fungi are </a:t>
            </a:r>
            <a:r>
              <a:rPr lang="en-US" altLang="en-US" sz="2000" i="1">
                <a:solidFill>
                  <a:schemeClr val="accent2"/>
                </a:solidFill>
              </a:rPr>
              <a:t>Penicillum notatum</a:t>
            </a:r>
            <a:r>
              <a:rPr lang="en-US" altLang="en-US" sz="2000"/>
              <a:t>, which is used make the antibiotic penicillin, and </a:t>
            </a:r>
            <a:r>
              <a:rPr lang="en-US" altLang="en-US" sz="2000" b="1" i="1"/>
              <a:t>Aspergillus niger</a:t>
            </a:r>
            <a:r>
              <a:rPr lang="en-US" altLang="en-US" sz="2000"/>
              <a:t>, which is used to flavor foods.  Examine living cultures of </a:t>
            </a:r>
            <a:r>
              <a:rPr lang="en-US" altLang="en-US" sz="2000" i="1">
                <a:solidFill>
                  <a:schemeClr val="accent2"/>
                </a:solidFill>
              </a:rPr>
              <a:t>Penicillum notatum</a:t>
            </a:r>
            <a:r>
              <a:rPr lang="en-US" altLang="en-US" sz="2000"/>
              <a:t> and </a:t>
            </a:r>
            <a:r>
              <a:rPr lang="en-US" altLang="en-US" sz="2000" b="1" i="1"/>
              <a:t>Aspergillus niger</a:t>
            </a:r>
            <a:r>
              <a:rPr lang="en-US" altLang="en-US" sz="2000"/>
              <a:t>.  Note the coloring and texture of each culture.  </a:t>
            </a:r>
            <a:r>
              <a:rPr lang="en-US" altLang="en-US" sz="2000">
                <a:solidFill>
                  <a:srgbClr val="FFC000"/>
                </a:solidFill>
              </a:rPr>
              <a:t>They were once placed in the Division: Deuteromycota.  </a:t>
            </a:r>
            <a:r>
              <a:rPr lang="en-US" altLang="en-US" sz="2000">
                <a:solidFill>
                  <a:srgbClr val="008000"/>
                </a:solidFill>
              </a:rPr>
              <a:t>These species are called imperfect fungi because they don’t have (or we haven’t found) a sexual stage</a:t>
            </a:r>
            <a:r>
              <a:rPr lang="en-US" altLang="en-US" sz="2000"/>
              <a:t>.   They are now considered to be in the division </a:t>
            </a:r>
            <a:r>
              <a:rPr lang="en-US" altLang="en-US" sz="2000">
                <a:solidFill>
                  <a:srgbClr val="FF0000"/>
                </a:solidFill>
              </a:rPr>
              <a:t>Ascomycetes because they  reproduce asexually by means of conidia.  </a:t>
            </a:r>
            <a:endParaRPr lang="en-US" altLang="en-US" sz="2000" i="1">
              <a:solidFill>
                <a:srgbClr val="FF0000"/>
              </a:solidFill>
            </a:endParaRPr>
          </a:p>
        </p:txBody>
      </p:sp>
      <p:pic>
        <p:nvPicPr>
          <p:cNvPr id="12292" name="Picture 6" descr="Penicillium%20notat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28194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imag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343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eaLnBrk="1" hangingPunct="1">
              <a:defRPr/>
            </a:pPr>
            <a:r>
              <a:rPr lang="en-US" dirty="0">
                <a:solidFill>
                  <a:srgbClr val="008000"/>
                </a:solidFill>
                <a:effectLst>
                  <a:outerShdw blurRad="38100" dist="38100" dir="2700000" algn="tl">
                    <a:srgbClr val="C0C0C0"/>
                  </a:outerShdw>
                </a:effectLst>
              </a:rPr>
              <a:t>Kingdom: Fungi</a:t>
            </a:r>
            <a:br>
              <a:rPr lang="en-US" dirty="0">
                <a:solidFill>
                  <a:srgbClr val="008000"/>
                </a:solidFill>
                <a:effectLst>
                  <a:outerShdw blurRad="38100" dist="38100" dir="2700000" algn="tl">
                    <a:srgbClr val="C0C0C0"/>
                  </a:outerShdw>
                </a:effectLst>
              </a:rPr>
            </a:br>
            <a:r>
              <a:rPr lang="en-US" dirty="0">
                <a:solidFill>
                  <a:srgbClr val="008000"/>
                </a:solidFill>
                <a:effectLst>
                  <a:outerShdw blurRad="38100" dist="38100" dir="2700000" algn="tl">
                    <a:srgbClr val="C0C0C0"/>
                  </a:outerShdw>
                </a:effectLst>
              </a:rPr>
              <a:t>Division: </a:t>
            </a:r>
            <a:r>
              <a:rPr lang="en-US" dirty="0" err="1">
                <a:solidFill>
                  <a:srgbClr val="008000"/>
                </a:solidFill>
                <a:effectLst>
                  <a:outerShdw blurRad="38100" dist="38100" dir="2700000" algn="tl">
                    <a:srgbClr val="C0C0C0"/>
                  </a:outerShdw>
                </a:effectLst>
              </a:rPr>
              <a:t>Ascomycetes</a:t>
            </a:r>
            <a:endParaRPr lang="en-US" dirty="0">
              <a:solidFill>
                <a:srgbClr val="008000"/>
              </a:solidFill>
              <a:effectLst>
                <a:outerShdw blurRad="38100" dist="38100" dir="2700000" algn="tl">
                  <a:srgbClr val="C0C0C0"/>
                </a:outerShdw>
              </a:effectLst>
            </a:endParaRPr>
          </a:p>
        </p:txBody>
      </p:sp>
      <p:sp>
        <p:nvSpPr>
          <p:cNvPr id="13315" name="Rectangle 3"/>
          <p:cNvSpPr>
            <a:spLocks noGrp="1" noChangeArrowheads="1"/>
          </p:cNvSpPr>
          <p:nvPr>
            <p:ph type="body" sz="half" idx="2"/>
          </p:nvPr>
        </p:nvSpPr>
        <p:spPr>
          <a:xfrm>
            <a:off x="4572000" y="1676400"/>
            <a:ext cx="4267200" cy="4525963"/>
          </a:xfrm>
        </p:spPr>
        <p:txBody>
          <a:bodyPr>
            <a:normAutofit lnSpcReduction="10000"/>
          </a:bodyPr>
          <a:lstStyle/>
          <a:p>
            <a:pPr eaLnBrk="1" hangingPunct="1">
              <a:lnSpc>
                <a:spcPct val="80000"/>
              </a:lnSpc>
              <a:buFontTx/>
              <a:buNone/>
            </a:pPr>
            <a:r>
              <a:rPr lang="en-US" altLang="en-US" sz="2400"/>
              <a:t>	</a:t>
            </a:r>
            <a:r>
              <a:rPr lang="en-US" altLang="en-US" sz="2800">
                <a:solidFill>
                  <a:srgbClr val="0070C0"/>
                </a:solidFill>
              </a:rPr>
              <a:t>Ascomycetes reproduce asexually by conidia</a:t>
            </a:r>
            <a:r>
              <a:rPr lang="en-US" altLang="en-US" sz="2800"/>
              <a:t>.. Looking at prepared slides of the spore-bearing </a:t>
            </a:r>
            <a:r>
              <a:rPr lang="en-US" altLang="en-US" sz="2800">
                <a:solidFill>
                  <a:srgbClr val="FF6600"/>
                </a:solidFill>
              </a:rPr>
              <a:t>condidophores</a:t>
            </a:r>
            <a:r>
              <a:rPr lang="en-US" altLang="en-US" sz="2800"/>
              <a:t> which house </a:t>
            </a:r>
            <a:r>
              <a:rPr lang="en-US" altLang="en-US" sz="2800">
                <a:solidFill>
                  <a:srgbClr val="FF0000"/>
                </a:solidFill>
              </a:rPr>
              <a:t>conidia</a:t>
            </a:r>
            <a:r>
              <a:rPr lang="en-US" altLang="en-US" sz="2800"/>
              <a:t>.  Spores of </a:t>
            </a:r>
            <a:r>
              <a:rPr lang="en-US" altLang="en-US" sz="2800" i="1">
                <a:solidFill>
                  <a:schemeClr val="folHlink"/>
                </a:solidFill>
              </a:rPr>
              <a:t>Penicillum</a:t>
            </a:r>
            <a:r>
              <a:rPr lang="en-US" altLang="en-US" sz="2800"/>
              <a:t> appear blue-green and resemble a “kitchen fork”.  Spores of </a:t>
            </a:r>
            <a:r>
              <a:rPr lang="en-US" altLang="en-US" sz="2800" b="1" i="1"/>
              <a:t>Aspergillus</a:t>
            </a:r>
            <a:r>
              <a:rPr lang="en-US" altLang="en-US" sz="2800"/>
              <a:t> appear black and resemble an “afro” hair style.  </a:t>
            </a:r>
            <a:endParaRPr lang="en-US" altLang="en-US" sz="2800" i="1"/>
          </a:p>
        </p:txBody>
      </p:sp>
      <p:pic>
        <p:nvPicPr>
          <p:cNvPr id="13316" name="Picture 7" descr="Penicill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33813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IMG02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962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eaLnBrk="1" hangingPunct="1">
              <a:defRPr/>
            </a:pPr>
            <a:r>
              <a:rPr lang="en-US" dirty="0">
                <a:solidFill>
                  <a:srgbClr val="008000"/>
                </a:solidFill>
                <a:effectLst>
                  <a:outerShdw blurRad="38100" dist="38100" dir="2700000" algn="tl">
                    <a:srgbClr val="C0C0C0"/>
                  </a:outerShdw>
                </a:effectLst>
              </a:rPr>
              <a:t>Kingdom: Fungi</a:t>
            </a:r>
            <a:br>
              <a:rPr lang="en-US" dirty="0">
                <a:solidFill>
                  <a:srgbClr val="008000"/>
                </a:solidFill>
                <a:effectLst>
                  <a:outerShdw blurRad="38100" dist="38100" dir="2700000" algn="tl">
                    <a:srgbClr val="C0C0C0"/>
                  </a:outerShdw>
                </a:effectLst>
              </a:rPr>
            </a:br>
            <a:r>
              <a:rPr lang="en-US" dirty="0">
                <a:solidFill>
                  <a:srgbClr val="008000"/>
                </a:solidFill>
                <a:effectLst>
                  <a:outerShdw blurRad="38100" dist="38100" dir="2700000" algn="tl">
                    <a:srgbClr val="C0C0C0"/>
                  </a:outerShdw>
                </a:effectLst>
              </a:rPr>
              <a:t>Division: Basidiomycetes</a:t>
            </a:r>
          </a:p>
        </p:txBody>
      </p:sp>
      <p:sp>
        <p:nvSpPr>
          <p:cNvPr id="14339" name="Rectangle 3"/>
          <p:cNvSpPr>
            <a:spLocks noGrp="1" noChangeArrowheads="1"/>
          </p:cNvSpPr>
          <p:nvPr>
            <p:ph sz="half" idx="1"/>
          </p:nvPr>
        </p:nvSpPr>
        <p:spPr>
          <a:xfrm>
            <a:off x="457200" y="1828800"/>
            <a:ext cx="4800600" cy="4525963"/>
          </a:xfrm>
        </p:spPr>
        <p:txBody>
          <a:bodyPr/>
          <a:lstStyle/>
          <a:p>
            <a:pPr marL="457200" indent="-457200" eaLnBrk="1" hangingPunct="1">
              <a:lnSpc>
                <a:spcPct val="80000"/>
              </a:lnSpc>
              <a:buFontTx/>
              <a:buAutoNum type="arabicPeriod"/>
            </a:pPr>
            <a:r>
              <a:rPr lang="en-US" altLang="en-US" sz="2000" b="1"/>
              <a:t>General Characteristics and Structures – </a:t>
            </a:r>
            <a:r>
              <a:rPr lang="en-US" altLang="en-US" sz="2000">
                <a:solidFill>
                  <a:srgbClr val="00B0F0"/>
                </a:solidFill>
              </a:rPr>
              <a:t>The common name of these fungi are Club fungi and they include mushrooms, toadstools, puffballs, smuts and rusts.  </a:t>
            </a:r>
            <a:r>
              <a:rPr lang="en-US" altLang="en-US" sz="2000"/>
              <a:t>They have</a:t>
            </a:r>
            <a:r>
              <a:rPr lang="en-US" altLang="en-US" sz="2000">
                <a:solidFill>
                  <a:srgbClr val="00B0F0"/>
                </a:solidFill>
              </a:rPr>
              <a:t> </a:t>
            </a:r>
            <a:r>
              <a:rPr lang="en-US" altLang="en-US" sz="2000">
                <a:solidFill>
                  <a:srgbClr val="FF0000"/>
                </a:solidFill>
              </a:rPr>
              <a:t>Septate hyphae (cross walls) and Basidia</a:t>
            </a:r>
          </a:p>
          <a:p>
            <a:pPr marL="457200" indent="-457200" eaLnBrk="1" hangingPunct="1">
              <a:lnSpc>
                <a:spcPct val="80000"/>
              </a:lnSpc>
              <a:buFontTx/>
              <a:buAutoNum type="arabicPeriod"/>
            </a:pPr>
            <a:r>
              <a:rPr lang="en-US" altLang="en-US" sz="2000" b="1"/>
              <a:t>Biogeography – </a:t>
            </a:r>
            <a:r>
              <a:rPr lang="en-US" altLang="en-US" sz="2000"/>
              <a:t>These fungi are terrestrial and are important decomposers of wood and other plant material.</a:t>
            </a:r>
          </a:p>
          <a:p>
            <a:pPr marL="457200" indent="-457200" eaLnBrk="1" hangingPunct="1">
              <a:lnSpc>
                <a:spcPct val="80000"/>
              </a:lnSpc>
              <a:buFontTx/>
              <a:buAutoNum type="arabicPeriod"/>
            </a:pPr>
            <a:r>
              <a:rPr lang="en-US" altLang="en-US" sz="2000" b="1"/>
              <a:t>Unique Characteristics – </a:t>
            </a:r>
            <a:r>
              <a:rPr lang="en-US" altLang="en-US" sz="2000"/>
              <a:t>The mushroom of these fungi are called </a:t>
            </a:r>
            <a:r>
              <a:rPr lang="en-US" altLang="en-US" sz="2000">
                <a:solidFill>
                  <a:srgbClr val="CC3399"/>
                </a:solidFill>
              </a:rPr>
              <a:t>basidiocarps</a:t>
            </a:r>
            <a:r>
              <a:rPr lang="en-US" altLang="en-US" sz="2000"/>
              <a:t> made up of dikaryotic hyphae.  They basidiocarp have a </a:t>
            </a:r>
            <a:r>
              <a:rPr lang="en-US" altLang="en-US" sz="2000">
                <a:solidFill>
                  <a:srgbClr val="FF6600"/>
                </a:solidFill>
              </a:rPr>
              <a:t>cap, gills, stipe and annulus.   </a:t>
            </a:r>
            <a:endParaRPr lang="en-US" altLang="en-US" sz="2000" i="1">
              <a:solidFill>
                <a:srgbClr val="FF6600"/>
              </a:solidFill>
            </a:endParaRPr>
          </a:p>
        </p:txBody>
      </p:sp>
      <p:pic>
        <p:nvPicPr>
          <p:cNvPr id="14340" name="Picture 7" descr="3571-fun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318293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4"/>
          <p:cNvGraphicFramePr>
            <a:graphicFrameLocks noChangeAspect="1"/>
          </p:cNvGraphicFramePr>
          <p:nvPr/>
        </p:nvGraphicFramePr>
        <p:xfrm>
          <a:off x="609600" y="307975"/>
          <a:ext cx="8001000" cy="6550025"/>
        </p:xfrm>
        <a:graphic>
          <a:graphicData uri="http://schemas.openxmlformats.org/presentationml/2006/ole">
            <mc:AlternateContent xmlns:mc="http://schemas.openxmlformats.org/markup-compatibility/2006">
              <mc:Choice xmlns:v="urn:schemas-microsoft-com:vml" Requires="v">
                <p:oleObj spid="_x0000_s4101" name="Photo Editor Photo" r:id="rId3" imgW="12552381" imgH="10278910" progId="MSPhotoEd.3">
                  <p:embed/>
                </p:oleObj>
              </mc:Choice>
              <mc:Fallback>
                <p:oleObj name="Photo Editor Photo" r:id="rId3" imgW="12552381" imgH="102789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07975"/>
                        <a:ext cx="8001000" cy="655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hangingPunct="1">
              <a:defRPr/>
            </a:pPr>
            <a:r>
              <a:rPr lang="en-US" dirty="0">
                <a:solidFill>
                  <a:srgbClr val="008000"/>
                </a:solidFill>
                <a:effectLst>
                  <a:outerShdw blurRad="38100" dist="38100" dir="2700000" algn="tl">
                    <a:srgbClr val="C0C0C0"/>
                  </a:outerShdw>
                </a:effectLst>
              </a:rPr>
              <a:t>Kingdom: Fungi</a:t>
            </a:r>
            <a:br>
              <a:rPr lang="en-US" dirty="0">
                <a:solidFill>
                  <a:srgbClr val="008000"/>
                </a:solidFill>
                <a:effectLst>
                  <a:outerShdw blurRad="38100" dist="38100" dir="2700000" algn="tl">
                    <a:srgbClr val="C0C0C0"/>
                  </a:outerShdw>
                </a:effectLst>
              </a:rPr>
            </a:br>
            <a:r>
              <a:rPr lang="en-US" dirty="0">
                <a:solidFill>
                  <a:srgbClr val="008000"/>
                </a:solidFill>
                <a:effectLst>
                  <a:outerShdw blurRad="38100" dist="38100" dir="2700000" algn="tl">
                    <a:srgbClr val="C0C0C0"/>
                  </a:outerShdw>
                </a:effectLst>
              </a:rPr>
              <a:t>Division: Basidiomycetes</a:t>
            </a:r>
          </a:p>
        </p:txBody>
      </p:sp>
      <p:sp>
        <p:nvSpPr>
          <p:cNvPr id="16387" name="Rectangle 3"/>
          <p:cNvSpPr>
            <a:spLocks noGrp="1" noChangeArrowheads="1"/>
          </p:cNvSpPr>
          <p:nvPr>
            <p:ph type="body" sz="half" idx="2"/>
          </p:nvPr>
        </p:nvSpPr>
        <p:spPr>
          <a:xfrm>
            <a:off x="3810000" y="1676400"/>
            <a:ext cx="5029200" cy="4525963"/>
          </a:xfrm>
        </p:spPr>
        <p:txBody>
          <a:bodyPr>
            <a:normAutofit lnSpcReduction="10000"/>
          </a:bodyPr>
          <a:lstStyle/>
          <a:p>
            <a:pPr eaLnBrk="1" hangingPunct="1">
              <a:lnSpc>
                <a:spcPct val="80000"/>
              </a:lnSpc>
              <a:buFontTx/>
              <a:buNone/>
            </a:pPr>
            <a:r>
              <a:rPr lang="en-US" altLang="en-US" sz="2400">
                <a:solidFill>
                  <a:srgbClr val="FF0000"/>
                </a:solidFill>
              </a:rPr>
              <a:t>Sexual Reproduction: </a:t>
            </a:r>
          </a:p>
          <a:p>
            <a:pPr eaLnBrk="1" hangingPunct="1">
              <a:lnSpc>
                <a:spcPct val="80000"/>
              </a:lnSpc>
              <a:buFontTx/>
              <a:buNone/>
            </a:pPr>
            <a:r>
              <a:rPr lang="en-US" altLang="en-US" sz="2400"/>
              <a:t>	The fruiting structure called a </a:t>
            </a:r>
            <a:r>
              <a:rPr lang="en-US" altLang="en-US" sz="2400">
                <a:solidFill>
                  <a:srgbClr val="3366FF"/>
                </a:solidFill>
              </a:rPr>
              <a:t>basidiocarp</a:t>
            </a:r>
            <a:r>
              <a:rPr lang="en-US" altLang="en-US" sz="2400" i="1">
                <a:solidFill>
                  <a:srgbClr val="3366FF"/>
                </a:solidFill>
              </a:rPr>
              <a:t> </a:t>
            </a:r>
            <a:r>
              <a:rPr lang="en-US" altLang="en-US" sz="2400"/>
              <a:t>is the result of fusion of haploid hyphae.  The fusion of haploid hyphae produce dikaryotic hyphae which make up the </a:t>
            </a:r>
            <a:r>
              <a:rPr lang="en-US" altLang="en-US" sz="2400">
                <a:solidFill>
                  <a:srgbClr val="3366FF"/>
                </a:solidFill>
              </a:rPr>
              <a:t>basidiocarp</a:t>
            </a:r>
            <a:r>
              <a:rPr lang="en-US" altLang="en-US" sz="2400"/>
              <a:t>.  The tips of the hyphae produce club shaped </a:t>
            </a:r>
            <a:r>
              <a:rPr lang="en-US" altLang="en-US" sz="2400">
                <a:solidFill>
                  <a:srgbClr val="CC3399"/>
                </a:solidFill>
              </a:rPr>
              <a:t>basidia</a:t>
            </a:r>
            <a:r>
              <a:rPr lang="en-US" altLang="en-US" sz="2400"/>
              <a:t>.  Within the </a:t>
            </a:r>
            <a:r>
              <a:rPr lang="en-US" altLang="en-US" sz="2400">
                <a:solidFill>
                  <a:srgbClr val="CC3399"/>
                </a:solidFill>
              </a:rPr>
              <a:t>basidia</a:t>
            </a:r>
            <a:r>
              <a:rPr lang="en-US" altLang="en-US" sz="2400"/>
              <a:t>, karyogamy occurs which produces a diploid nucleus.  This nucleus divides by meiosis to create 4 haploid nuclei.  The 4 haploid nuclei move into appendages at the end of the hyphae called </a:t>
            </a:r>
            <a:r>
              <a:rPr lang="en-US" altLang="en-US" sz="2400">
                <a:solidFill>
                  <a:srgbClr val="008000"/>
                </a:solidFill>
              </a:rPr>
              <a:t>basidiospores.</a:t>
            </a:r>
            <a:r>
              <a:rPr lang="en-US" altLang="en-US" sz="2400"/>
              <a:t>  </a:t>
            </a:r>
            <a:endParaRPr lang="en-US" altLang="en-US" sz="2400" i="1"/>
          </a:p>
        </p:txBody>
      </p:sp>
      <p:pic>
        <p:nvPicPr>
          <p:cNvPr id="16388" name="Picture 6" descr="image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95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hangingPunct="1">
              <a:defRPr/>
            </a:pPr>
            <a:r>
              <a:rPr lang="en-US" dirty="0">
                <a:solidFill>
                  <a:srgbClr val="008000"/>
                </a:solidFill>
                <a:effectLst>
                  <a:outerShdw blurRad="38100" dist="38100" dir="2700000" algn="tl">
                    <a:srgbClr val="C0C0C0"/>
                  </a:outerShdw>
                </a:effectLst>
              </a:rPr>
              <a:t>Kingdom: Fungi</a:t>
            </a:r>
            <a:br>
              <a:rPr lang="en-US" dirty="0">
                <a:solidFill>
                  <a:srgbClr val="008000"/>
                </a:solidFill>
                <a:effectLst>
                  <a:outerShdw blurRad="38100" dist="38100" dir="2700000" algn="tl">
                    <a:srgbClr val="C0C0C0"/>
                  </a:outerShdw>
                </a:effectLst>
              </a:rPr>
            </a:br>
            <a:r>
              <a:rPr lang="en-US" dirty="0">
                <a:solidFill>
                  <a:srgbClr val="008000"/>
                </a:solidFill>
                <a:effectLst>
                  <a:outerShdw blurRad="38100" dist="38100" dir="2700000" algn="tl">
                    <a:srgbClr val="C0C0C0"/>
                  </a:outerShdw>
                </a:effectLst>
              </a:rPr>
              <a:t>Division: Basidiomycetes</a:t>
            </a:r>
          </a:p>
        </p:txBody>
      </p:sp>
      <p:sp>
        <p:nvSpPr>
          <p:cNvPr id="17411" name="Rectangle 3"/>
          <p:cNvSpPr>
            <a:spLocks noGrp="1" noChangeArrowheads="1"/>
          </p:cNvSpPr>
          <p:nvPr>
            <p:ph type="body" sz="half" idx="2"/>
          </p:nvPr>
        </p:nvSpPr>
        <p:spPr>
          <a:xfrm>
            <a:off x="3810000" y="1676400"/>
            <a:ext cx="5029200" cy="4525963"/>
          </a:xfrm>
        </p:spPr>
        <p:txBody>
          <a:bodyPr/>
          <a:lstStyle/>
          <a:p>
            <a:pPr eaLnBrk="1" hangingPunct="1">
              <a:lnSpc>
                <a:spcPct val="80000"/>
              </a:lnSpc>
              <a:buFontTx/>
              <a:buNone/>
            </a:pPr>
            <a:endParaRPr lang="en-US" altLang="en-US" sz="2400">
              <a:solidFill>
                <a:srgbClr val="FF0000"/>
              </a:solidFill>
            </a:endParaRPr>
          </a:p>
          <a:p>
            <a:pPr eaLnBrk="1" hangingPunct="1">
              <a:lnSpc>
                <a:spcPct val="80000"/>
              </a:lnSpc>
              <a:buFontTx/>
              <a:buNone/>
            </a:pPr>
            <a:r>
              <a:rPr lang="en-US" altLang="en-US" sz="2400">
                <a:solidFill>
                  <a:srgbClr val="FF0000"/>
                </a:solidFill>
              </a:rPr>
              <a:t>Bird Nest Fungus</a:t>
            </a:r>
          </a:p>
          <a:p>
            <a:pPr eaLnBrk="1" hangingPunct="1">
              <a:lnSpc>
                <a:spcPct val="80000"/>
              </a:lnSpc>
              <a:buFontTx/>
              <a:buNone/>
            </a:pPr>
            <a:r>
              <a:rPr lang="en-US" altLang="en-US" sz="2400"/>
              <a:t>	This fungus got its name because the fruiting bodies look like </a:t>
            </a:r>
            <a:r>
              <a:rPr lang="en-US" altLang="en-US" sz="2400">
                <a:solidFill>
                  <a:srgbClr val="3366FF"/>
                </a:solidFill>
              </a:rPr>
              <a:t>tiny egg filled nests. </a:t>
            </a:r>
            <a:r>
              <a:rPr lang="en-US" altLang="en-US" sz="2400" i="1">
                <a:solidFill>
                  <a:srgbClr val="3366FF"/>
                </a:solidFill>
              </a:rPr>
              <a:t> </a:t>
            </a:r>
            <a:r>
              <a:rPr lang="en-US" altLang="en-US" sz="2400"/>
              <a:t>This group of fungi are </a:t>
            </a:r>
            <a:r>
              <a:rPr lang="en-US" altLang="en-US" sz="2400">
                <a:solidFill>
                  <a:srgbClr val="00B050"/>
                </a:solidFill>
              </a:rPr>
              <a:t>saprobes</a:t>
            </a:r>
            <a:r>
              <a:rPr lang="en-US" altLang="en-US" sz="2400"/>
              <a:t> found in cities growing in </a:t>
            </a:r>
            <a:r>
              <a:rPr lang="en-US" altLang="en-US" sz="2400">
                <a:solidFill>
                  <a:srgbClr val="FF6600"/>
                </a:solidFill>
              </a:rPr>
              <a:t>soil covered in wood chips or bark mulch</a:t>
            </a:r>
            <a:r>
              <a:rPr lang="en-US" altLang="en-US" sz="2400"/>
              <a:t>.  The “nests” are used as </a:t>
            </a:r>
            <a:r>
              <a:rPr lang="en-US" altLang="en-US" sz="2400">
                <a:solidFill>
                  <a:srgbClr val="CC6600"/>
                </a:solidFill>
              </a:rPr>
              <a:t>splash cups </a:t>
            </a:r>
            <a:r>
              <a:rPr lang="en-US" altLang="en-US" sz="2400"/>
              <a:t>to allow spores to disperse when a rain drop hits the cup sending the spore up to </a:t>
            </a:r>
            <a:r>
              <a:rPr lang="en-US" altLang="en-US" sz="2400">
                <a:solidFill>
                  <a:srgbClr val="CC6600"/>
                </a:solidFill>
              </a:rPr>
              <a:t>one meter </a:t>
            </a:r>
            <a:r>
              <a:rPr lang="en-US" altLang="en-US" sz="2400"/>
              <a:t>away.</a:t>
            </a:r>
            <a:endParaRPr lang="en-US" altLang="en-US" sz="2400" i="1"/>
          </a:p>
        </p:txBody>
      </p:sp>
      <p:pic>
        <p:nvPicPr>
          <p:cNvPr id="174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514600"/>
            <a:ext cx="336391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a:solidFill>
                  <a:srgbClr val="008000"/>
                </a:solidFill>
                <a:effectLst>
                  <a:outerShdw blurRad="38100" dist="38100" dir="2700000" algn="tl">
                    <a:srgbClr val="C0C0C0"/>
                  </a:outerShdw>
                </a:effectLst>
              </a:rPr>
              <a:t>Lichens</a:t>
            </a:r>
          </a:p>
        </p:txBody>
      </p:sp>
      <p:sp>
        <p:nvSpPr>
          <p:cNvPr id="18435" name="Rectangle 3"/>
          <p:cNvSpPr>
            <a:spLocks noGrp="1" noChangeArrowheads="1"/>
          </p:cNvSpPr>
          <p:nvPr>
            <p:ph sz="half" idx="1"/>
          </p:nvPr>
        </p:nvSpPr>
        <p:spPr>
          <a:xfrm>
            <a:off x="381000" y="1676400"/>
            <a:ext cx="4038600" cy="4525963"/>
          </a:xfrm>
        </p:spPr>
        <p:txBody>
          <a:bodyPr/>
          <a:lstStyle/>
          <a:p>
            <a:pPr marL="457200" indent="-457200" eaLnBrk="1" hangingPunct="1">
              <a:lnSpc>
                <a:spcPct val="80000"/>
              </a:lnSpc>
              <a:buFontTx/>
              <a:buAutoNum type="arabicPeriod"/>
            </a:pPr>
            <a:r>
              <a:rPr lang="en-US" altLang="en-US" sz="2000" b="1"/>
              <a:t>General Characteristics and structures - </a:t>
            </a:r>
            <a:r>
              <a:rPr lang="en-US" altLang="en-US" sz="2000"/>
              <a:t>Lichens are actually a symbiotic relationship usually between </a:t>
            </a:r>
            <a:r>
              <a:rPr lang="en-US" altLang="en-US" sz="2000">
                <a:solidFill>
                  <a:schemeClr val="accent2"/>
                </a:solidFill>
              </a:rPr>
              <a:t>a fungi and an algae</a:t>
            </a:r>
            <a:r>
              <a:rPr lang="en-US" altLang="en-US" sz="2000"/>
              <a:t>. The fungal component is usually an ascomycota, but may be a basidiomycota.  </a:t>
            </a:r>
            <a:r>
              <a:rPr lang="en-US" altLang="en-US" sz="2000">
                <a:solidFill>
                  <a:srgbClr val="66FF99"/>
                </a:solidFill>
              </a:rPr>
              <a:t>The fungus supplies moisture and shelter from high light intensity for the algae</a:t>
            </a:r>
            <a:r>
              <a:rPr lang="en-US" altLang="en-US" sz="2000"/>
              <a:t>.  The algae components are generally single-celled forms of green algae or cyanobacteria.  </a:t>
            </a:r>
            <a:r>
              <a:rPr lang="en-US" altLang="en-US" sz="2000">
                <a:solidFill>
                  <a:srgbClr val="CC3399"/>
                </a:solidFill>
              </a:rPr>
              <a:t>The algae furnish food for the fungus</a:t>
            </a:r>
            <a:r>
              <a:rPr lang="en-US" altLang="en-US" sz="2000"/>
              <a:t>.  Lichens come in various colors and structures. </a:t>
            </a:r>
            <a:endParaRPr lang="en-US" altLang="en-US" sz="2000" i="1"/>
          </a:p>
        </p:txBody>
      </p:sp>
      <p:pic>
        <p:nvPicPr>
          <p:cNvPr id="18436" name="Picture 7" descr="800px-Lichens_Henge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71600"/>
            <a:ext cx="35814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alectoria-w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38600"/>
            <a:ext cx="30194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762000"/>
            <a:ext cx="7315201"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Archaeplastida</a:t>
            </a:r>
            <a:br>
              <a:rPr lang="en-US" sz="4800" dirty="0">
                <a:solidFill>
                  <a:srgbClr val="FFC000"/>
                </a:solidFill>
              </a:rPr>
            </a:br>
            <a:r>
              <a:rPr lang="en-US" sz="4800" dirty="0">
                <a:solidFill>
                  <a:srgbClr val="FFC000"/>
                </a:solidFill>
              </a:rPr>
              <a:t>Clade</a:t>
            </a:r>
            <a:r>
              <a:rPr lang="en-US" sz="4800" baseline="-25000" dirty="0">
                <a:solidFill>
                  <a:srgbClr val="FFC000"/>
                </a:solidFill>
              </a:rPr>
              <a:t>2</a:t>
            </a:r>
            <a:r>
              <a:rPr lang="en-US" sz="4800" dirty="0">
                <a:solidFill>
                  <a:srgbClr val="FFC000"/>
                </a:solidFill>
              </a:rPr>
              <a:t>: Red Algae </a:t>
            </a:r>
          </a:p>
        </p:txBody>
      </p:sp>
      <p:sp>
        <p:nvSpPr>
          <p:cNvPr id="5" name="Text Placeholder 4"/>
          <p:cNvSpPr>
            <a:spLocks noGrp="1"/>
          </p:cNvSpPr>
          <p:nvPr>
            <p:ph type="body" sz="half" idx="2"/>
          </p:nvPr>
        </p:nvSpPr>
        <p:spPr>
          <a:xfrm>
            <a:off x="304800" y="1600200"/>
            <a:ext cx="4343400" cy="4691063"/>
          </a:xfrm>
        </p:spPr>
        <p:txBody>
          <a:bodyPr>
            <a:normAutofit/>
          </a:bodyPr>
          <a:lstStyle/>
          <a:p>
            <a:pPr marL="342900" indent="-342900" algn="just">
              <a:buFont typeface="Arial" pitchFamily="34" charset="0"/>
              <a:buAutoNum type="arabicPeriod"/>
            </a:pPr>
            <a:r>
              <a:rPr lang="en-US" b="1" dirty="0"/>
              <a:t>General Characteristics and structures </a:t>
            </a:r>
            <a:r>
              <a:rPr lang="en-US" dirty="0"/>
              <a:t>– This clade includes 6000 known species that are </a:t>
            </a:r>
            <a:r>
              <a:rPr lang="en-US" dirty="0">
                <a:solidFill>
                  <a:srgbClr val="FF0000"/>
                </a:solidFill>
              </a:rPr>
              <a:t>reddish in color (pigment: </a:t>
            </a:r>
            <a:r>
              <a:rPr lang="en-US" dirty="0" err="1">
                <a:solidFill>
                  <a:srgbClr val="FF0000"/>
                </a:solidFill>
              </a:rPr>
              <a:t>phycoerythrin</a:t>
            </a:r>
            <a:r>
              <a:rPr lang="en-US" dirty="0">
                <a:solidFill>
                  <a:srgbClr val="FF0000"/>
                </a:solidFill>
              </a:rPr>
              <a:t>) </a:t>
            </a:r>
            <a:r>
              <a:rPr lang="en-US" dirty="0"/>
              <a:t>which hides the green chlorophyll color.  The red pigment allows them to absorb green and blue wavelengths of light that penetrate relatively far into the water.  </a:t>
            </a:r>
            <a:r>
              <a:rPr lang="en-US" dirty="0">
                <a:solidFill>
                  <a:srgbClr val="FF0000"/>
                </a:solidFill>
              </a:rPr>
              <a:t>Their life cycle lacks a flagellated stage.</a:t>
            </a:r>
          </a:p>
          <a:p>
            <a:pPr marL="342900" indent="-342900" algn="just">
              <a:buFont typeface="Arial" pitchFamily="34" charset="0"/>
              <a:buAutoNum type="arabicPeriod"/>
            </a:pPr>
            <a:r>
              <a:rPr lang="en-US" b="1" dirty="0"/>
              <a:t>Biogeography – </a:t>
            </a:r>
            <a:r>
              <a:rPr lang="en-US" dirty="0"/>
              <a:t>The red algae are the most abundant large algae in the </a:t>
            </a:r>
            <a:r>
              <a:rPr lang="en-US" dirty="0">
                <a:solidFill>
                  <a:schemeClr val="tx2"/>
                </a:solidFill>
              </a:rPr>
              <a:t>warm coastal waters of tropical oceans.  </a:t>
            </a:r>
          </a:p>
          <a:p>
            <a:pPr marL="342900" indent="-342900" algn="just">
              <a:buAutoNum type="arabicPeriod"/>
            </a:pPr>
            <a:r>
              <a:rPr lang="en-US" b="1" dirty="0"/>
              <a:t>Unique Characteristics –</a:t>
            </a:r>
            <a:r>
              <a:rPr lang="en-US" dirty="0"/>
              <a:t> </a:t>
            </a:r>
            <a:r>
              <a:rPr lang="en-US" dirty="0">
                <a:solidFill>
                  <a:srgbClr val="00B050"/>
                </a:solidFill>
              </a:rPr>
              <a:t>They are eaten as “</a:t>
            </a:r>
            <a:r>
              <a:rPr lang="en-US" dirty="0" err="1">
                <a:solidFill>
                  <a:srgbClr val="00B050"/>
                </a:solidFill>
              </a:rPr>
              <a:t>nori</a:t>
            </a:r>
            <a:r>
              <a:rPr lang="en-US" dirty="0">
                <a:solidFill>
                  <a:srgbClr val="00B050"/>
                </a:solidFill>
              </a:rPr>
              <a:t>”,  the wrap around sushi</a:t>
            </a:r>
            <a:r>
              <a:rPr lang="en-US" dirty="0"/>
              <a:t>.  In the red algae life cycle, the structure most people identify as “algae” is </a:t>
            </a:r>
            <a:r>
              <a:rPr lang="en-US" dirty="0">
                <a:solidFill>
                  <a:srgbClr val="FFC000"/>
                </a:solidFill>
              </a:rPr>
              <a:t>either a structure that is haploid (n) or </a:t>
            </a:r>
            <a:r>
              <a:rPr lang="en-US" dirty="0" err="1">
                <a:solidFill>
                  <a:srgbClr val="FFC000"/>
                </a:solidFill>
              </a:rPr>
              <a:t>tetraploid</a:t>
            </a:r>
            <a:r>
              <a:rPr lang="en-US" dirty="0">
                <a:solidFill>
                  <a:srgbClr val="FFC000"/>
                </a:solidFill>
              </a:rPr>
              <a:t> (4n).  </a:t>
            </a:r>
          </a:p>
          <a:p>
            <a:pPr marL="342900" indent="-342900" algn="just">
              <a:buAutoNum type="arabicPeriod"/>
            </a:pP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16" y="5334000"/>
            <a:ext cx="449262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120" y="1491028"/>
            <a:ext cx="22479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584" y="1371600"/>
            <a:ext cx="27241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4777" y="1127918"/>
            <a:ext cx="930563"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229" y="3810000"/>
            <a:ext cx="3007658" cy="281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026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6962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Archaeplastida</a:t>
            </a:r>
            <a:br>
              <a:rPr lang="en-US" sz="4800" dirty="0">
                <a:solidFill>
                  <a:srgbClr val="FFC000"/>
                </a:solidFill>
              </a:rPr>
            </a:br>
            <a:r>
              <a:rPr lang="en-US" sz="4800" dirty="0">
                <a:solidFill>
                  <a:srgbClr val="FFC000"/>
                </a:solidFill>
              </a:rPr>
              <a:t>Clade</a:t>
            </a:r>
            <a:r>
              <a:rPr lang="en-US" sz="4800" baseline="-25000" dirty="0">
                <a:solidFill>
                  <a:srgbClr val="FFC000"/>
                </a:solidFill>
              </a:rPr>
              <a:t>2</a:t>
            </a:r>
            <a:r>
              <a:rPr lang="en-US" sz="4800" dirty="0">
                <a:solidFill>
                  <a:srgbClr val="FFC000"/>
                </a:solidFill>
              </a:rPr>
              <a:t>: </a:t>
            </a:r>
            <a:r>
              <a:rPr lang="en-US" sz="4800" dirty="0" err="1">
                <a:solidFill>
                  <a:srgbClr val="FFC000"/>
                </a:solidFill>
              </a:rPr>
              <a:t>Chlorophytes</a:t>
            </a:r>
            <a:r>
              <a:rPr lang="en-US" sz="4800" dirty="0">
                <a:solidFill>
                  <a:srgbClr val="FFC000"/>
                </a:solidFill>
              </a:rPr>
              <a:t> </a:t>
            </a:r>
          </a:p>
        </p:txBody>
      </p:sp>
      <p:sp>
        <p:nvSpPr>
          <p:cNvPr id="5" name="Text Placeholder 4"/>
          <p:cNvSpPr>
            <a:spLocks noGrp="1"/>
          </p:cNvSpPr>
          <p:nvPr>
            <p:ph type="body" sz="half" idx="2"/>
          </p:nvPr>
        </p:nvSpPr>
        <p:spPr>
          <a:xfrm>
            <a:off x="304800" y="1600200"/>
            <a:ext cx="3581400" cy="4691063"/>
          </a:xfrm>
        </p:spPr>
        <p:txBody>
          <a:bodyPr>
            <a:normAutofit/>
          </a:bodyPr>
          <a:lstStyle/>
          <a:p>
            <a:pPr marL="342900" indent="-342900" algn="just">
              <a:buFont typeface="Arial" pitchFamily="34" charset="0"/>
              <a:buAutoNum type="arabicPeriod"/>
            </a:pPr>
            <a:r>
              <a:rPr lang="en-US" b="1" dirty="0"/>
              <a:t>General Characteristics and structures </a:t>
            </a:r>
            <a:r>
              <a:rPr lang="en-US" dirty="0"/>
              <a:t>– This clade includes species that </a:t>
            </a:r>
            <a:r>
              <a:rPr lang="en-US" dirty="0">
                <a:solidFill>
                  <a:srgbClr val="FF0000"/>
                </a:solidFill>
              </a:rPr>
              <a:t>are similar to higher plants in color (pigment: Chlorophyll A and B and carotenoids).  </a:t>
            </a:r>
            <a:r>
              <a:rPr lang="en-US" dirty="0"/>
              <a:t>They are so similar to plants that some want to include them in a kingdom with plants called </a:t>
            </a:r>
            <a:r>
              <a:rPr lang="en-US" dirty="0" err="1">
                <a:solidFill>
                  <a:srgbClr val="00B0F0"/>
                </a:solidFill>
              </a:rPr>
              <a:t>Virdiplantae</a:t>
            </a:r>
            <a:r>
              <a:rPr lang="en-US" dirty="0">
                <a:solidFill>
                  <a:srgbClr val="00B0F0"/>
                </a:solidFill>
              </a:rPr>
              <a:t>.</a:t>
            </a:r>
          </a:p>
          <a:p>
            <a:pPr marL="342900" indent="-342900" algn="just">
              <a:buFont typeface="Arial" pitchFamily="34" charset="0"/>
              <a:buAutoNum type="arabicPeriod"/>
            </a:pPr>
            <a:r>
              <a:rPr lang="en-US" b="1" dirty="0"/>
              <a:t>Biogeography – </a:t>
            </a:r>
            <a:r>
              <a:rPr lang="en-US" dirty="0"/>
              <a:t>The </a:t>
            </a:r>
            <a:r>
              <a:rPr lang="en-US" dirty="0" err="1"/>
              <a:t>Chlorophytes</a:t>
            </a:r>
            <a:r>
              <a:rPr lang="en-US" dirty="0"/>
              <a:t> are found in </a:t>
            </a:r>
            <a:r>
              <a:rPr lang="en-US" dirty="0">
                <a:solidFill>
                  <a:srgbClr val="00B050"/>
                </a:solidFill>
              </a:rPr>
              <a:t>marine, freshwater and terrestrial ecosystems and are even found in snow.  </a:t>
            </a:r>
          </a:p>
          <a:p>
            <a:pPr marL="342900" indent="-342900" algn="just">
              <a:buAutoNum type="arabicPeriod"/>
            </a:pPr>
            <a:r>
              <a:rPr lang="en-US" b="1" dirty="0"/>
              <a:t>Unique Characteristics –</a:t>
            </a:r>
            <a:r>
              <a:rPr lang="en-US" dirty="0"/>
              <a:t> </a:t>
            </a:r>
            <a:r>
              <a:rPr lang="en-US" dirty="0">
                <a:solidFill>
                  <a:srgbClr val="FFC000"/>
                </a:solidFill>
              </a:rPr>
              <a:t>They are one of  two groups (along with the </a:t>
            </a:r>
            <a:r>
              <a:rPr lang="en-US" dirty="0" err="1">
                <a:solidFill>
                  <a:srgbClr val="FFC000"/>
                </a:solidFill>
              </a:rPr>
              <a:t>Charophytes</a:t>
            </a:r>
            <a:r>
              <a:rPr lang="en-US" dirty="0">
                <a:solidFill>
                  <a:srgbClr val="FFC000"/>
                </a:solidFill>
              </a:rPr>
              <a:t>) </a:t>
            </a:r>
            <a:r>
              <a:rPr lang="en-US" dirty="0"/>
              <a:t>that are commonly called green algae.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16" y="5334000"/>
            <a:ext cx="449262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09800"/>
            <a:ext cx="437414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32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7331"/>
            <a:ext cx="63246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Chlorophytes</a:t>
            </a:r>
            <a:r>
              <a:rPr lang="en-US" sz="4000" dirty="0">
                <a:solidFill>
                  <a:srgbClr val="FFC000"/>
                </a:solidFill>
              </a:rPr>
              <a:t> </a:t>
            </a:r>
            <a:br>
              <a:rPr lang="en-US" sz="4000" dirty="0">
                <a:solidFill>
                  <a:srgbClr val="FFC000"/>
                </a:solidFill>
              </a:rPr>
            </a:br>
            <a:r>
              <a:rPr lang="en-US" sz="4000" dirty="0">
                <a:solidFill>
                  <a:srgbClr val="FFC000"/>
                </a:solidFill>
              </a:rPr>
              <a:t>Ex. </a:t>
            </a:r>
            <a:r>
              <a:rPr lang="en-US" sz="4000" i="1" dirty="0">
                <a:solidFill>
                  <a:srgbClr val="FFC000"/>
                </a:solidFill>
              </a:rPr>
              <a:t>Desmids</a:t>
            </a:r>
            <a:r>
              <a:rPr lang="en-US" sz="4000" dirty="0">
                <a:solidFill>
                  <a:srgbClr val="FFC000"/>
                </a:solidFill>
              </a:rPr>
              <a:t> </a:t>
            </a:r>
            <a:br>
              <a:rPr lang="en-US" sz="4000" dirty="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838200" y="1981200"/>
            <a:ext cx="3429000" cy="2401031"/>
          </a:xfrm>
        </p:spPr>
        <p:txBody>
          <a:bodyPr>
            <a:normAutofit/>
          </a:bodyPr>
          <a:lstStyle/>
          <a:p>
            <a:pPr marL="342900" indent="-342900">
              <a:buFont typeface="Arial" pitchFamily="34" charset="0"/>
              <a:buAutoNum type="arabicPeriod"/>
            </a:pPr>
            <a:r>
              <a:rPr lang="en-US" b="1" dirty="0"/>
              <a:t>General Characteristics </a:t>
            </a:r>
            <a:r>
              <a:rPr lang="en-US" dirty="0"/>
              <a:t>- A group of </a:t>
            </a:r>
            <a:r>
              <a:rPr lang="en-US" dirty="0" err="1"/>
              <a:t>chlorophytes</a:t>
            </a:r>
            <a:r>
              <a:rPr lang="en-US" dirty="0"/>
              <a:t>, that are usually </a:t>
            </a:r>
            <a:r>
              <a:rPr lang="en-US" dirty="0">
                <a:solidFill>
                  <a:schemeClr val="accent2"/>
                </a:solidFill>
              </a:rPr>
              <a:t>unicellular</a:t>
            </a:r>
            <a:r>
              <a:rPr lang="en-US" dirty="0"/>
              <a:t> with an </a:t>
            </a:r>
            <a:r>
              <a:rPr lang="en-US" dirty="0">
                <a:solidFill>
                  <a:schemeClr val="accent2">
                    <a:lumMod val="75000"/>
                  </a:schemeClr>
                </a:solidFill>
              </a:rPr>
              <a:t>isthmus</a:t>
            </a:r>
            <a:r>
              <a:rPr lang="en-US" dirty="0">
                <a:solidFill>
                  <a:schemeClr val="bg2"/>
                </a:solidFill>
              </a:rPr>
              <a:t> </a:t>
            </a:r>
            <a:r>
              <a:rPr lang="en-US" dirty="0"/>
              <a:t>between its two halves. </a:t>
            </a:r>
          </a:p>
          <a:p>
            <a:pPr marL="342900" indent="-342900">
              <a:buFont typeface="Arial" pitchFamily="34" charset="0"/>
              <a:buAutoNum type="arabicPeriod"/>
            </a:pPr>
            <a:r>
              <a:rPr lang="en-US" b="1" dirty="0"/>
              <a:t>Unique Characteristics – </a:t>
            </a:r>
            <a:r>
              <a:rPr lang="en-US" dirty="0"/>
              <a:t>Within the isthmus, you will find the </a:t>
            </a:r>
            <a:r>
              <a:rPr lang="en-US" dirty="0">
                <a:solidFill>
                  <a:srgbClr val="FFCC00"/>
                </a:solidFill>
              </a:rPr>
              <a:t>nucleus</a:t>
            </a:r>
            <a:r>
              <a:rPr lang="en-US" dirty="0"/>
              <a:t>.  In the two halves, you will find the </a:t>
            </a:r>
            <a:r>
              <a:rPr lang="en-US" dirty="0">
                <a:solidFill>
                  <a:srgbClr val="CC0099"/>
                </a:solidFill>
              </a:rPr>
              <a:t>chloroplasts</a:t>
            </a:r>
            <a:r>
              <a:rPr lang="en-US" dirty="0"/>
              <a:t>.</a:t>
            </a:r>
            <a:endParaRPr lang="en-US" b="1" dirty="0"/>
          </a:p>
          <a:p>
            <a:pPr marL="342900" indent="-342900">
              <a:buFont typeface="Arial" pitchFamily="34" charset="0"/>
              <a:buAutoNum type="arabicPeriod"/>
            </a:pPr>
            <a:r>
              <a:rPr lang="en-US" b="1" dirty="0"/>
              <a:t>Habitat</a:t>
            </a:r>
            <a:r>
              <a:rPr lang="en-US" dirty="0"/>
              <a:t> - They are a very common alga found </a:t>
            </a:r>
            <a:r>
              <a:rPr lang="en-US" dirty="0">
                <a:solidFill>
                  <a:srgbClr val="008000"/>
                </a:solidFill>
              </a:rPr>
              <a:t>floating in fresh water</a:t>
            </a:r>
            <a:r>
              <a:rPr lang="en-US" dirty="0"/>
              <a:t>.</a:t>
            </a:r>
          </a:p>
          <a:p>
            <a:endParaRPr 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4028" y="990600"/>
            <a:ext cx="3082925" cy="23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490" y="3733800"/>
            <a:ext cx="38100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724400"/>
            <a:ext cx="2971800" cy="182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46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59436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a:t>
            </a:r>
            <a:r>
              <a:rPr lang="en-US" sz="4000" b="0" dirty="0" err="1">
                <a:solidFill>
                  <a:srgbClr val="FFC000"/>
                </a:solidFill>
              </a:rPr>
              <a:t>yt</a:t>
            </a:r>
            <a:r>
              <a:rPr lang="en-US" sz="4000" dirty="0" err="1">
                <a:solidFill>
                  <a:srgbClr val="FFC000"/>
                </a:solidFill>
              </a:rPr>
              <a:t>es</a:t>
            </a:r>
            <a:r>
              <a:rPr lang="en-US" sz="4000" dirty="0">
                <a:solidFill>
                  <a:srgbClr val="FFC000"/>
                </a:solidFill>
              </a:rPr>
              <a:t> </a:t>
            </a:r>
            <a:br>
              <a:rPr lang="en-US" sz="4000" dirty="0">
                <a:solidFill>
                  <a:srgbClr val="FFC000"/>
                </a:solidFill>
              </a:rPr>
            </a:br>
            <a:r>
              <a:rPr lang="en-US" sz="4000" dirty="0">
                <a:solidFill>
                  <a:srgbClr val="FFC000"/>
                </a:solidFill>
              </a:rPr>
              <a:t>Ex. </a:t>
            </a:r>
            <a:r>
              <a:rPr lang="en-US" sz="4000" i="1" dirty="0" err="1">
                <a:solidFill>
                  <a:srgbClr val="FFC000"/>
                </a:solidFill>
              </a:rPr>
              <a:t>Volvox</a:t>
            </a:r>
            <a:r>
              <a:rPr lang="en-US" sz="4000" dirty="0">
                <a:solidFill>
                  <a:srgbClr val="FFC000"/>
                </a:solidFill>
              </a:rPr>
              <a:t> </a:t>
            </a:r>
            <a:br>
              <a:rPr lang="en-US" sz="4000" dirty="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533400" y="2647584"/>
            <a:ext cx="4038600" cy="3748452"/>
          </a:xfrm>
        </p:spPr>
        <p:txBody>
          <a:bodyPr>
            <a:normAutofit/>
          </a:bodyPr>
          <a:lstStyle/>
          <a:p>
            <a:pPr marL="342900" indent="-342900">
              <a:buFont typeface="Arial" pitchFamily="34" charset="0"/>
              <a:buAutoNum type="arabicPeriod"/>
            </a:pPr>
            <a:r>
              <a:rPr lang="en-US" sz="1600" b="1" dirty="0"/>
              <a:t>General Characteristics </a:t>
            </a:r>
            <a:r>
              <a:rPr lang="en-US" sz="1600" dirty="0"/>
              <a:t>- A group of </a:t>
            </a:r>
            <a:r>
              <a:rPr lang="en-US" sz="1600" dirty="0" err="1"/>
              <a:t>chlorophytes</a:t>
            </a:r>
            <a:r>
              <a:rPr lang="en-US" sz="1600" dirty="0"/>
              <a:t> that are a </a:t>
            </a:r>
            <a:r>
              <a:rPr lang="en-US" sz="1600" dirty="0">
                <a:solidFill>
                  <a:srgbClr val="008000"/>
                </a:solidFill>
              </a:rPr>
              <a:t>colonial species</a:t>
            </a:r>
            <a:r>
              <a:rPr lang="en-US" sz="1600" dirty="0"/>
              <a:t> which consists of hundreds to thousands of </a:t>
            </a:r>
            <a:r>
              <a:rPr lang="en-US" sz="1600" dirty="0">
                <a:solidFill>
                  <a:srgbClr val="FFFF00"/>
                </a:solidFill>
              </a:rPr>
              <a:t>vegetative cells</a:t>
            </a:r>
            <a:r>
              <a:rPr lang="en-US" sz="1600" dirty="0"/>
              <a:t> arranged in a single, spherical layer held together by a gelatinous secretion and joined together by </a:t>
            </a:r>
            <a:r>
              <a:rPr lang="en-US" sz="1600" dirty="0">
                <a:solidFill>
                  <a:srgbClr val="FFCC00"/>
                </a:solidFill>
              </a:rPr>
              <a:t>protoplasmic strands</a:t>
            </a:r>
            <a:r>
              <a:rPr lang="en-US" sz="1600" dirty="0"/>
              <a:t>.</a:t>
            </a:r>
          </a:p>
          <a:p>
            <a:pPr marL="342900" indent="-342900">
              <a:buFont typeface="Arial" pitchFamily="34" charset="0"/>
              <a:buAutoNum type="arabicPeriod"/>
            </a:pPr>
            <a:r>
              <a:rPr lang="en-US" sz="1600" b="1" dirty="0"/>
              <a:t>Unique Characteristics –</a:t>
            </a:r>
            <a:r>
              <a:rPr lang="en-US" sz="1600" dirty="0"/>
              <a:t>. Reproduction may occur by binary fission where </a:t>
            </a:r>
            <a:r>
              <a:rPr lang="en-US" sz="1600" dirty="0">
                <a:solidFill>
                  <a:srgbClr val="CC6600"/>
                </a:solidFill>
              </a:rPr>
              <a:t>daughter colonies</a:t>
            </a:r>
            <a:r>
              <a:rPr lang="en-US" sz="1600" dirty="0"/>
              <a:t> are formed.  </a:t>
            </a:r>
            <a:endParaRPr lang="en-US" sz="1600" b="1" dirty="0"/>
          </a:p>
          <a:p>
            <a:pPr marL="342900" indent="-342900">
              <a:buFont typeface="Arial" pitchFamily="34" charset="0"/>
              <a:buAutoNum type="arabicPeriod"/>
            </a:pPr>
            <a:r>
              <a:rPr lang="en-US" sz="1600" b="1" dirty="0"/>
              <a:t>Habitat</a:t>
            </a:r>
            <a:r>
              <a:rPr lang="en-US" sz="1600" dirty="0"/>
              <a:t> -</a:t>
            </a:r>
            <a:r>
              <a:rPr lang="en-US" sz="1600" i="1" dirty="0" err="1"/>
              <a:t>Volvox</a:t>
            </a:r>
            <a:r>
              <a:rPr lang="en-US" sz="1600" dirty="0"/>
              <a:t> is a </a:t>
            </a:r>
            <a:r>
              <a:rPr lang="en-US" sz="1600" dirty="0">
                <a:solidFill>
                  <a:srgbClr val="FFC000"/>
                </a:solidFill>
              </a:rPr>
              <a:t>freshwater alga and is found in ponds and ditches, even in shallow puddles</a:t>
            </a:r>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899" y="1295400"/>
            <a:ext cx="3038475" cy="259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180" y="4267200"/>
            <a:ext cx="3295914" cy="212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91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66294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Chlorophytes</a:t>
            </a:r>
            <a:r>
              <a:rPr lang="en-US" sz="4000" dirty="0">
                <a:solidFill>
                  <a:srgbClr val="FFC000"/>
                </a:solidFill>
              </a:rPr>
              <a:t> </a:t>
            </a:r>
            <a:br>
              <a:rPr lang="en-US" sz="4000" i="1" dirty="0">
                <a:solidFill>
                  <a:srgbClr val="FFC000"/>
                </a:solidFill>
              </a:rPr>
            </a:br>
            <a:r>
              <a:rPr lang="en-US" sz="4000" dirty="0">
                <a:solidFill>
                  <a:srgbClr val="FFC000"/>
                </a:solidFill>
              </a:rPr>
              <a:t>Ex. </a:t>
            </a:r>
            <a:r>
              <a:rPr lang="en-US" sz="4000" i="1" dirty="0" err="1">
                <a:solidFill>
                  <a:srgbClr val="FFC000"/>
                </a:solidFill>
              </a:rPr>
              <a:t>Protococcus</a:t>
            </a:r>
            <a:r>
              <a:rPr lang="en-US" sz="4000" dirty="0">
                <a:solidFill>
                  <a:srgbClr val="FFC000"/>
                </a:solidFill>
              </a:rPr>
              <a:t> </a:t>
            </a:r>
            <a:br>
              <a:rPr lang="en-US" sz="4000" dirty="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685800" y="2590800"/>
            <a:ext cx="3429000" cy="2782031"/>
          </a:xfrm>
        </p:spPr>
        <p:txBody>
          <a:bodyPr>
            <a:normAutofit/>
          </a:bodyPr>
          <a:lstStyle/>
          <a:p>
            <a:pPr marL="342900" indent="-342900">
              <a:buFont typeface="Arial" pitchFamily="34" charset="0"/>
              <a:buAutoNum type="arabicPeriod"/>
            </a:pPr>
            <a:r>
              <a:rPr lang="en-US" b="1" dirty="0"/>
              <a:t>General Characteristics </a:t>
            </a:r>
            <a:r>
              <a:rPr lang="en-US" dirty="0"/>
              <a:t>- A group of </a:t>
            </a:r>
            <a:r>
              <a:rPr lang="en-US" dirty="0" err="1"/>
              <a:t>chlorophytes</a:t>
            </a:r>
            <a:r>
              <a:rPr lang="en-US" dirty="0"/>
              <a:t> that are either </a:t>
            </a:r>
            <a:r>
              <a:rPr lang="en-US" dirty="0">
                <a:solidFill>
                  <a:srgbClr val="FF0000"/>
                </a:solidFill>
              </a:rPr>
              <a:t>unicellular are found in small colonies. </a:t>
            </a:r>
          </a:p>
          <a:p>
            <a:pPr marL="342900" indent="-342900">
              <a:buFont typeface="Arial" pitchFamily="34" charset="0"/>
              <a:buAutoNum type="arabicPeriod"/>
            </a:pPr>
            <a:r>
              <a:rPr lang="en-US" b="1" dirty="0"/>
              <a:t>Unique Characteristics –</a:t>
            </a:r>
            <a:r>
              <a:rPr lang="en-US" dirty="0"/>
              <a:t>. One of the terrestrial alga that is </a:t>
            </a:r>
            <a:r>
              <a:rPr lang="en-US" dirty="0">
                <a:solidFill>
                  <a:srgbClr val="00B050"/>
                </a:solidFill>
              </a:rPr>
              <a:t>often confused with mosses.</a:t>
            </a:r>
            <a:endParaRPr lang="en-US" b="1" dirty="0">
              <a:solidFill>
                <a:srgbClr val="00B050"/>
              </a:solidFill>
            </a:endParaRPr>
          </a:p>
          <a:p>
            <a:pPr marL="342900" indent="-342900">
              <a:buFont typeface="Arial" pitchFamily="34" charset="0"/>
              <a:buAutoNum type="arabicPeriod"/>
            </a:pPr>
            <a:r>
              <a:rPr lang="en-US" b="1" dirty="0"/>
              <a:t>Habitat</a:t>
            </a:r>
            <a:r>
              <a:rPr lang="en-US" dirty="0"/>
              <a:t> -It is found as a </a:t>
            </a:r>
            <a:r>
              <a:rPr lang="en-US" dirty="0">
                <a:solidFill>
                  <a:srgbClr val="0070C0"/>
                </a:solidFill>
              </a:rPr>
              <a:t>thin, green covering on the moist, shaded side of trees, rocks, and soil.</a:t>
            </a:r>
          </a:p>
          <a:p>
            <a:pPr marL="342900" indent="-342900">
              <a:buFont typeface="Arial" pitchFamily="34" charset="0"/>
              <a:buAutoNum type="arabicPeriod"/>
            </a:pP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75" y="1295400"/>
            <a:ext cx="267017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50" y="4038600"/>
            <a:ext cx="24384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301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12174"/>
            <a:ext cx="60198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Chlorophytes</a:t>
            </a:r>
            <a:r>
              <a:rPr lang="en-US" sz="4000" dirty="0">
                <a:solidFill>
                  <a:srgbClr val="FFC000"/>
                </a:solidFill>
              </a:rPr>
              <a:t> </a:t>
            </a:r>
            <a:br>
              <a:rPr lang="en-US" sz="4000" i="1" dirty="0">
                <a:solidFill>
                  <a:srgbClr val="FFC000"/>
                </a:solidFill>
              </a:rPr>
            </a:br>
            <a:r>
              <a:rPr lang="en-US" sz="4000" i="1" dirty="0">
                <a:solidFill>
                  <a:srgbClr val="FFC000"/>
                </a:solidFill>
              </a:rPr>
              <a:t>Ex. Spirogyra</a:t>
            </a:r>
            <a:r>
              <a:rPr lang="en-US" sz="4000" dirty="0">
                <a:solidFill>
                  <a:srgbClr val="FFC000"/>
                </a:solidFill>
              </a:rPr>
              <a:t> </a:t>
            </a:r>
            <a:br>
              <a:rPr lang="en-US" sz="4000" dirty="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609600" y="2057400"/>
            <a:ext cx="3429000" cy="4691063"/>
          </a:xfrm>
        </p:spPr>
        <p:txBody>
          <a:bodyPr>
            <a:normAutofit fontScale="92500"/>
          </a:bodyPr>
          <a:lstStyle/>
          <a:p>
            <a:pPr marL="342900" indent="-342900">
              <a:buFont typeface="Arial" pitchFamily="34" charset="0"/>
              <a:buAutoNum type="arabicPeriod"/>
            </a:pPr>
            <a:r>
              <a:rPr lang="en-US" b="1" dirty="0"/>
              <a:t>General Characteristics </a:t>
            </a:r>
            <a:r>
              <a:rPr lang="en-US" dirty="0"/>
              <a:t>- A group of </a:t>
            </a:r>
            <a:r>
              <a:rPr lang="en-US" dirty="0" err="1"/>
              <a:t>chlorophytes</a:t>
            </a:r>
            <a:r>
              <a:rPr lang="en-US" dirty="0"/>
              <a:t> that occur in </a:t>
            </a:r>
            <a:r>
              <a:rPr lang="en-US" dirty="0">
                <a:solidFill>
                  <a:srgbClr val="FF0000"/>
                </a:solidFill>
              </a:rPr>
              <a:t>multicellular filaments</a:t>
            </a:r>
            <a:r>
              <a:rPr lang="en-US" dirty="0"/>
              <a:t>. </a:t>
            </a:r>
            <a:r>
              <a:rPr lang="en-US" dirty="0">
                <a:solidFill>
                  <a:srgbClr val="FF0000"/>
                </a:solidFill>
              </a:rPr>
              <a:t>The Chloroplasts are found in ribbon-like strands, which spiral through the cells. The nucleus is usually found near the center of the cell</a:t>
            </a:r>
            <a:r>
              <a:rPr lang="en-US" dirty="0"/>
              <a:t>.</a:t>
            </a:r>
          </a:p>
          <a:p>
            <a:pPr marL="342900" indent="-342900">
              <a:buFont typeface="Arial" pitchFamily="34" charset="0"/>
              <a:buAutoNum type="arabicPeriod"/>
            </a:pPr>
            <a:r>
              <a:rPr lang="en-US" b="1" dirty="0"/>
              <a:t>Unique Characteristics –</a:t>
            </a:r>
            <a:r>
              <a:rPr lang="en-US" dirty="0"/>
              <a:t> </a:t>
            </a:r>
            <a:r>
              <a:rPr lang="en-US" i="1" dirty="0"/>
              <a:t>Spirogyra</a:t>
            </a:r>
            <a:r>
              <a:rPr lang="en-US" dirty="0"/>
              <a:t> can reproduce asexually or sexually.  Asexually, they reproduce by </a:t>
            </a:r>
            <a:r>
              <a:rPr lang="en-US" dirty="0">
                <a:solidFill>
                  <a:srgbClr val="FFCC00"/>
                </a:solidFill>
              </a:rPr>
              <a:t>fragmentation </a:t>
            </a:r>
            <a:r>
              <a:rPr lang="en-US" dirty="0"/>
              <a:t>usually due to high winds.  Sexually, they can reproduce through the process of </a:t>
            </a:r>
            <a:r>
              <a:rPr lang="en-US" dirty="0">
                <a:solidFill>
                  <a:srgbClr val="CC6600"/>
                </a:solidFill>
              </a:rPr>
              <a:t>conjugation. </a:t>
            </a:r>
            <a:r>
              <a:rPr lang="en-US" dirty="0"/>
              <a:t>Two haploid filaments under certain conditions will form.  The </a:t>
            </a:r>
            <a:r>
              <a:rPr lang="en-US" dirty="0">
                <a:solidFill>
                  <a:srgbClr val="00B0F0"/>
                </a:solidFill>
              </a:rPr>
              <a:t>male and female gametes are identical in size and are called isogametes.</a:t>
            </a:r>
            <a:r>
              <a:rPr lang="en-US" dirty="0">
                <a:solidFill>
                  <a:srgbClr val="FF0000"/>
                </a:solidFill>
              </a:rPr>
              <a:t>  </a:t>
            </a:r>
            <a:r>
              <a:rPr lang="en-US" dirty="0">
                <a:solidFill>
                  <a:srgbClr val="92D050"/>
                </a:solidFill>
              </a:rPr>
              <a:t>The male gamete can be recognized because it travels across the conjugation tube to combine with the female gamete and form a diploid </a:t>
            </a:r>
            <a:r>
              <a:rPr lang="en-US" dirty="0" err="1">
                <a:solidFill>
                  <a:srgbClr val="92D050"/>
                </a:solidFill>
              </a:rPr>
              <a:t>zygospore</a:t>
            </a:r>
            <a:r>
              <a:rPr lang="en-US" dirty="0">
                <a:solidFill>
                  <a:srgbClr val="92D050"/>
                </a:solidFill>
              </a:rPr>
              <a:t>.  </a:t>
            </a:r>
            <a:r>
              <a:rPr lang="en-US" dirty="0"/>
              <a:t>New filaments are made when the </a:t>
            </a:r>
            <a:r>
              <a:rPr lang="en-US" dirty="0" err="1"/>
              <a:t>zygospore</a:t>
            </a:r>
            <a:r>
              <a:rPr lang="en-US" dirty="0"/>
              <a:t> goes through meiosis and produces new filaments.</a:t>
            </a:r>
            <a:endParaRPr lang="en-US" b="1" dirty="0"/>
          </a:p>
          <a:p>
            <a:pPr marL="342900" indent="-342900">
              <a:buFont typeface="Arial" pitchFamily="34" charset="0"/>
              <a:buAutoNum type="arabicPeriod"/>
            </a:pPr>
            <a:r>
              <a:rPr lang="en-US" b="1" dirty="0"/>
              <a:t>Habitat</a:t>
            </a:r>
            <a:r>
              <a:rPr lang="en-US" dirty="0"/>
              <a:t> -It is found in </a:t>
            </a:r>
            <a:r>
              <a:rPr lang="en-US" dirty="0">
                <a:solidFill>
                  <a:schemeClr val="accent2">
                    <a:lumMod val="60000"/>
                    <a:lumOff val="40000"/>
                  </a:schemeClr>
                </a:solidFill>
              </a:rPr>
              <a:t>freshwater ponds</a:t>
            </a:r>
            <a:r>
              <a:rPr lang="en-US" dirty="0"/>
              <a:t>.</a:t>
            </a:r>
          </a:p>
          <a:p>
            <a:pPr marL="342900" indent="-342900">
              <a:buFont typeface="Arial" pitchFamily="34" charset="0"/>
              <a:buAutoNum type="arabicPeriod"/>
            </a:pP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899" y="1752600"/>
            <a:ext cx="2880846" cy="191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78331" y="3694269"/>
            <a:ext cx="2070157" cy="291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594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4891</TotalTime>
  <Words>2660</Words>
  <Application>Microsoft Office PowerPoint</Application>
  <PresentationFormat>On-screen Show (4:3)</PresentationFormat>
  <Paragraphs>174</Paragraphs>
  <Slides>38</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2" baseType="lpstr">
      <vt:lpstr>Arial</vt:lpstr>
      <vt:lpstr>Calibri</vt:lpstr>
      <vt:lpstr>Office Theme</vt:lpstr>
      <vt:lpstr>Photo Editor Photo</vt:lpstr>
      <vt:lpstr>Protista Classification</vt:lpstr>
      <vt:lpstr>Protista Classification</vt:lpstr>
      <vt:lpstr>Supergroup: Archaeplastida</vt:lpstr>
      <vt:lpstr>Supergroup: Archaeplastida Clade2: Red Algae </vt:lpstr>
      <vt:lpstr>Supergroup: Archaeplastida Clade2: Chlorophytes </vt:lpstr>
      <vt:lpstr>Supergroup: Archaeplastida Clade2: Chlorophytes  Ex. Desmids  </vt:lpstr>
      <vt:lpstr>Supergroup: Archaeplastida Clade2: Chlorophytes  Ex. Volvox  </vt:lpstr>
      <vt:lpstr>Supergroup: Archaeplastida Clade2: Chlorophytes  Ex. Protococcus  </vt:lpstr>
      <vt:lpstr>Supergroup: Archaeplastida Clade2: Chlorophytes  Ex. Spirogyra  </vt:lpstr>
      <vt:lpstr>Supergroup: Archaeplastida Clade2: Chlorophytes  Ex. Ulothrix  </vt:lpstr>
      <vt:lpstr>Supergroup: Archeplastida Clade2: Charophytes </vt:lpstr>
      <vt:lpstr>Supergroup: Unikonta </vt:lpstr>
      <vt:lpstr>Supergroup: Unikonta  Clade1: Amoebozoans </vt:lpstr>
      <vt:lpstr>Supergroup: Unikonta  Clade1: Amoebozoans Clade2: Slime Molds</vt:lpstr>
      <vt:lpstr>Supergroup: Unikonta  Clade1: Amoebozoans  Clade2: Slime Molds Clade3: Plasmodial Slime Molds</vt:lpstr>
      <vt:lpstr> Supergroup: Unikonta  Clade1: Amoebozoans  Clade2: Slime Molds Clade3: Cellular Slime Molds</vt:lpstr>
      <vt:lpstr>Supergroup: Unikonta  Clade1: Amoebozoans Clade2: Gymnamoebas</vt:lpstr>
      <vt:lpstr>Supergroup: Unikonta  Clade1: Amoebozoans Clade2: Entamoebas</vt:lpstr>
      <vt:lpstr>Supergroup: Unikonta Clade1: Opisthokonts </vt:lpstr>
      <vt:lpstr>Supergroup: Unikonta Clade1: Opisthokonts Clade2: Nucleariids </vt:lpstr>
      <vt:lpstr>Supergroup: Unikonta Clade1: Opisthokonts  Clade2: Choanoflagellates </vt:lpstr>
      <vt:lpstr>Fungi Classification</vt:lpstr>
      <vt:lpstr>Kingdom: Fungi Division: Chytridiomycota</vt:lpstr>
      <vt:lpstr>Kingdom: Fungi Division: Zygomycota</vt:lpstr>
      <vt:lpstr>PowerPoint Presentation</vt:lpstr>
      <vt:lpstr>Kingdom: Fungi Division: Zygomycota</vt:lpstr>
      <vt:lpstr>Kingdom: Fungi Division: Zygomycota</vt:lpstr>
      <vt:lpstr>Kingdom: Fungi Division: Glomeromycetes</vt:lpstr>
      <vt:lpstr>Kingdom: Fungi Division: Ascomycota</vt:lpstr>
      <vt:lpstr>PowerPoint Presentation</vt:lpstr>
      <vt:lpstr>Kingdom: Fungi Division: Ascomycota</vt:lpstr>
      <vt:lpstr>Kingdom: Fungi Division: Ascomycetes</vt:lpstr>
      <vt:lpstr>Kingdom: Fungi Division: Ascomycetes</vt:lpstr>
      <vt:lpstr>Kingdom: Fungi Division: Basidiomycetes</vt:lpstr>
      <vt:lpstr>PowerPoint Presentation</vt:lpstr>
      <vt:lpstr>Kingdom: Fungi Division: Basidiomycetes</vt:lpstr>
      <vt:lpstr>Kingdom: Fungi Division: Basidiomycetes</vt:lpstr>
      <vt:lpstr>Lichens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Tetrapods</dc:title>
  <dc:creator>Cooper, Mark</dc:creator>
  <cp:lastModifiedBy>Admin</cp:lastModifiedBy>
  <cp:revision>156</cp:revision>
  <dcterms:created xsi:type="dcterms:W3CDTF">2013-02-03T04:59:35Z</dcterms:created>
  <dcterms:modified xsi:type="dcterms:W3CDTF">2016-03-07T17:51:03Z</dcterms:modified>
</cp:coreProperties>
</file>