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1" r:id="rId2"/>
    <p:sldId id="261" r:id="rId3"/>
    <p:sldId id="257" r:id="rId4"/>
    <p:sldId id="258" r:id="rId5"/>
    <p:sldId id="259" r:id="rId6"/>
    <p:sldId id="294" r:id="rId7"/>
    <p:sldId id="262" r:id="rId8"/>
    <p:sldId id="269" r:id="rId9"/>
    <p:sldId id="311" r:id="rId10"/>
    <p:sldId id="319" r:id="rId11"/>
    <p:sldId id="300" r:id="rId12"/>
    <p:sldId id="323" r:id="rId13"/>
    <p:sldId id="321" r:id="rId14"/>
    <p:sldId id="304" r:id="rId15"/>
    <p:sldId id="320" r:id="rId16"/>
    <p:sldId id="322" r:id="rId17"/>
    <p:sldId id="293" r:id="rId18"/>
    <p:sldId id="312" r:id="rId19"/>
    <p:sldId id="313" r:id="rId20"/>
    <p:sldId id="318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734" autoAdjust="0"/>
  </p:normalViewPr>
  <p:slideViewPr>
    <p:cSldViewPr snapToGrid="0">
      <p:cViewPr varScale="1">
        <p:scale>
          <a:sx n="92" d="100"/>
          <a:sy n="92" d="100"/>
        </p:scale>
        <p:origin x="1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0536F-8637-4D59-827D-DE1B404E514B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9282F-4A15-47CD-8027-3E08349F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6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Adult humans are comprised of at least 60 trillion cells, all of which came from one cell: the single fertilized egg.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Seven billion bacteria in your mouth right now.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35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9282F-4A15-47CD-8027-3E08349F72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9282F-4A15-47CD-8027-3E08349F72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8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0EA1F71-C3B5-4343-A11E-B1283C105575}" type="slidenum">
              <a:rPr lang="en-US">
                <a:latin typeface="Times New Roman" panose="02020603050405020304" pitchFamily="18" charset="0"/>
              </a:rPr>
              <a:pPr/>
              <a:t>21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/>
              <a:t>Planktonic: organisms that drift with current</a:t>
            </a:r>
          </a:p>
        </p:txBody>
      </p:sp>
    </p:spTree>
    <p:extLst>
      <p:ext uri="{BB962C8B-B14F-4D97-AF65-F5344CB8AC3E}">
        <p14:creationId xmlns:p14="http://schemas.microsoft.com/office/powerpoint/2010/main" val="384887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5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Volume increases faster than surface area</a:t>
            </a:r>
          </a:p>
          <a:p>
            <a:endParaRPr lang="en-US" dirty="0"/>
          </a:p>
          <a:p>
            <a:r>
              <a:rPr lang="en-US" dirty="0"/>
              <a:t>Large size means more volume to surface area and lower efficiency.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9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50" indent="-172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00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0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Nucleus</a:t>
            </a:r>
            <a:r>
              <a:rPr lang="en-US" sz="1400" dirty="0"/>
              <a:t>: large membrane bound organelle containing DNA  and RNA and responsible for growth and reproduction</a:t>
            </a:r>
          </a:p>
          <a:p>
            <a:endParaRPr lang="en-US" sz="1400" b="1" dirty="0"/>
          </a:p>
          <a:p>
            <a:r>
              <a:rPr lang="en-US" sz="1400" b="1" dirty="0"/>
              <a:t>Organelles:</a:t>
            </a:r>
            <a:r>
              <a:rPr lang="en-US" sz="1400" dirty="0"/>
              <a:t> membrane bound compartment with specific function</a:t>
            </a:r>
          </a:p>
          <a:p>
            <a:endParaRPr lang="en-US" sz="1400" b="1" dirty="0"/>
          </a:p>
          <a:p>
            <a:r>
              <a:rPr lang="en-US" sz="1400" b="1" dirty="0"/>
              <a:t>Cytosol</a:t>
            </a:r>
            <a:r>
              <a:rPr lang="en-US" sz="1400" dirty="0"/>
              <a:t>: fluid in which the organelles are immersed</a:t>
            </a:r>
          </a:p>
          <a:p>
            <a:endParaRPr lang="en-US" sz="1400" dirty="0"/>
          </a:p>
          <a:p>
            <a:r>
              <a:rPr lang="en-US" sz="1400" b="1" dirty="0"/>
              <a:t>Cytoplasm</a:t>
            </a:r>
            <a:r>
              <a:rPr lang="en-US" sz="1400" dirty="0"/>
              <a:t>: everything inside the plasma membrane excluding the nucleus</a:t>
            </a:r>
          </a:p>
          <a:p>
            <a:endParaRPr lang="en-US" sz="1400" b="1" dirty="0"/>
          </a:p>
          <a:p>
            <a:r>
              <a:rPr lang="en-US" sz="1400" b="1" dirty="0"/>
              <a:t>Cytoskeleton</a:t>
            </a:r>
            <a:r>
              <a:rPr lang="en-US" sz="1400" dirty="0"/>
              <a:t>: internal supports made of protein fibers</a:t>
            </a:r>
          </a:p>
          <a:p>
            <a:endParaRPr lang="en-US" sz="1400" b="1" dirty="0"/>
          </a:p>
          <a:p>
            <a:r>
              <a:rPr lang="en-US" sz="1400" b="1" dirty="0"/>
              <a:t>Plasma membrane</a:t>
            </a:r>
            <a:r>
              <a:rPr lang="en-US" sz="1400" dirty="0"/>
              <a:t>: outer lining of cell that regulates passage of ion and molecules into and out of cell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7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Compartmentalization allows for larger size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sz="1600" dirty="0"/>
              <a:t> Increased efficiency and separation of chemical reactions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92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77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photosynthetic (autotrophs) and heterotrophic on the board.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9282F-4A15-47CD-8027-3E08349F72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4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0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8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A56ED-7E3C-458D-A952-AAE00EA3A76D}" type="slidenum">
              <a:rPr lang="en-US">
                <a:solidFill>
                  <a:srgbClr val="4F27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36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D7F71-23EE-48EC-8F0A-ED057F372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153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E7DEC9"/>
                </a:solidFill>
              </a:rPr>
              <a:pPr/>
              <a:t>2/24/2019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E7DE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D90DC4E8-6FED-4ACF-8035-0483ED4B1D68}" type="slidenum">
              <a:rPr lang="en-US" smtClean="0">
                <a:solidFill>
                  <a:srgbClr val="E7DEC9"/>
                </a:solidFill>
              </a:rPr>
              <a:pPr/>
              <a:t>‹#›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64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08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27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3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9478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E7DEC9"/>
                </a:solidFill>
              </a:rPr>
              <a:pPr/>
              <a:t>2/24/2019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E7DEC9"/>
                </a:solidFill>
              </a:rPr>
              <a:pPr/>
              <a:t>‹#›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48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2/24/2019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9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6AD889-B186-4130-ADAC-89C0F62CC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Cell, Plankton, and Microscopes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5E6D95-D5E3-47F8-976D-0CC65371F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Lab 1</a:t>
            </a:r>
          </a:p>
        </p:txBody>
      </p:sp>
    </p:spTree>
    <p:extLst>
      <p:ext uri="{BB962C8B-B14F-4D97-AF65-F5344CB8AC3E}">
        <p14:creationId xmlns:p14="http://schemas.microsoft.com/office/powerpoint/2010/main" val="1813127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F498-EFEC-4FE7-9699-A261B2DC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and Animal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A438F-0947-4EA1-B583-022FD50FE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1" y="2207123"/>
            <a:ext cx="5915227" cy="353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8D162-7A70-46E8-A729-4718D103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25" y="2207123"/>
            <a:ext cx="5402444" cy="3533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ED5C14-288F-4D83-A3C6-A56AB1E9FBE6}"/>
              </a:ext>
            </a:extLst>
          </p:cNvPr>
          <p:cNvSpPr txBox="1"/>
          <p:nvPr/>
        </p:nvSpPr>
        <p:spPr>
          <a:xfrm>
            <a:off x="2140687" y="1656654"/>
            <a:ext cx="297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Human cheek cell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1E07D2-51FA-4441-8FC1-30C414491AC5}"/>
              </a:ext>
            </a:extLst>
          </p:cNvPr>
          <p:cNvSpPr txBox="1"/>
          <p:nvPr/>
        </p:nvSpPr>
        <p:spPr>
          <a:xfrm>
            <a:off x="8392634" y="1656654"/>
            <a:ext cx="297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Plant cell (Elodea)</a:t>
            </a:r>
          </a:p>
        </p:txBody>
      </p:sp>
    </p:spTree>
    <p:extLst>
      <p:ext uri="{BB962C8B-B14F-4D97-AF65-F5344CB8AC3E}">
        <p14:creationId xmlns:p14="http://schemas.microsoft.com/office/powerpoint/2010/main" val="172195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F085-C865-4D51-BC48-202A1A87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Plankton versus Nekton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E1E5-E84C-4642-BD95-3437EDCFD5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6252" y="1278284"/>
            <a:ext cx="5660065" cy="4708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Plankton</a:t>
            </a:r>
            <a:r>
              <a:rPr lang="en-US" sz="2800" dirty="0"/>
              <a:t>: aquatic organisms that are unable to swim against the current</a:t>
            </a:r>
          </a:p>
          <a:p>
            <a:r>
              <a:rPr lang="en-US" sz="2400" b="1" dirty="0"/>
              <a:t>Phytoplankton</a:t>
            </a:r>
            <a:r>
              <a:rPr lang="en-US" sz="2400" dirty="0"/>
              <a:t>: photosynthetic planktonic organisms</a:t>
            </a:r>
          </a:p>
          <a:p>
            <a:r>
              <a:rPr lang="en-US" sz="2400" b="1" dirty="0"/>
              <a:t>Zooplankton</a:t>
            </a:r>
            <a:r>
              <a:rPr lang="en-US" sz="2400" dirty="0"/>
              <a:t>: heterotrophic planktonic organisms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Nekton</a:t>
            </a:r>
            <a:r>
              <a:rPr lang="en-US" sz="2800" dirty="0"/>
              <a:t>: actively swimming organisms that can swim against the current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949B3-EE22-463C-AE7D-00874DFC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746" y="1278284"/>
            <a:ext cx="3880482" cy="2187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A5907-6167-407C-9AEF-A2026E6A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786" y="3626083"/>
            <a:ext cx="1794839" cy="266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CCCFC-006F-418F-A94C-D08E90177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637" y="5150843"/>
            <a:ext cx="2029405" cy="1140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8A012-A21D-49B7-8FFA-3EA362FA9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637" y="3600896"/>
            <a:ext cx="2010455" cy="1440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B3EC2-A5FD-4772-91E9-01A8349CF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791954" y="4192402"/>
            <a:ext cx="2662142" cy="15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1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FB9D-412D-4485-86CB-03C1A5D0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Trophic Levels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89D0B-8002-4313-BD0C-A8E7B756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94" y="1217572"/>
            <a:ext cx="5056266" cy="5056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02AF0-120B-418B-8692-5F426051C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40" y="1217572"/>
            <a:ext cx="5117823" cy="51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Trophic Levels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95" y="1320150"/>
            <a:ext cx="4535648" cy="495192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42549" cy="5052872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Tertiary consumers</a:t>
            </a:r>
            <a:r>
              <a:rPr lang="en-US" sz="2400" dirty="0"/>
              <a:t>: carnivores that eat other carnivores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Secondary consumers</a:t>
            </a:r>
            <a:r>
              <a:rPr lang="en-US" sz="2400" dirty="0"/>
              <a:t>: carnivores are animals that eat herbivores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Primary consumers</a:t>
            </a:r>
            <a:r>
              <a:rPr lang="en-US" sz="2400" dirty="0"/>
              <a:t>: herbivores are animals that eat plants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Primary producers</a:t>
            </a:r>
            <a:r>
              <a:rPr lang="en-US" sz="2400" dirty="0"/>
              <a:t>: autotrophs (algae) that convert solar energy to chemical energy</a:t>
            </a:r>
          </a:p>
          <a:p>
            <a:pPr marL="173038" indent="-173038">
              <a:spcAft>
                <a:spcPts val="1200"/>
              </a:spcAft>
            </a:pPr>
            <a:r>
              <a:rPr lang="en-US" sz="2400" dirty="0"/>
              <a:t>Only about </a:t>
            </a:r>
            <a:r>
              <a:rPr lang="en-US" sz="2400" u="sng" dirty="0"/>
              <a:t>10</a:t>
            </a:r>
            <a:r>
              <a:rPr lang="en-US" sz="2400" dirty="0"/>
              <a:t>% of the biomass from one trophic level is converted to biomass in the next trophic level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75765" y="1462458"/>
            <a:ext cx="235526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2F2F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TERTIARY CONSUMERS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749844" y="2325102"/>
            <a:ext cx="2615844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2F2F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SECONDARY CONSUMERS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87644" y="3384529"/>
            <a:ext cx="226825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2F2F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PRIMARY CONSUMERS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406176" y="4720519"/>
            <a:ext cx="2228687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2F2F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PRIMARY PRODUCERS</a:t>
            </a:r>
          </a:p>
        </p:txBody>
      </p:sp>
    </p:spTree>
    <p:extLst>
      <p:ext uri="{BB962C8B-B14F-4D97-AF65-F5344CB8AC3E}">
        <p14:creationId xmlns:p14="http://schemas.microsoft.com/office/powerpoint/2010/main" val="189790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Trophic Levels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25116" y="1201457"/>
            <a:ext cx="11157284" cy="990601"/>
          </a:xfrm>
        </p:spPr>
        <p:txBody>
          <a:bodyPr>
            <a:normAutofit/>
          </a:bodyPr>
          <a:lstStyle/>
          <a:p>
            <a:pPr marL="173038" indent="-173038">
              <a:spcAft>
                <a:spcPts val="1200"/>
              </a:spcAft>
            </a:pPr>
            <a:r>
              <a:rPr lang="en-US" sz="2800" dirty="0"/>
              <a:t>Only about 10% of the biomass from one trophic level is converted to biomass in the next trophic level, which results in fewer top predators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AC657-A2E6-48B5-B79A-0FB8AA65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69" y="2361425"/>
            <a:ext cx="3969168" cy="3858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E3658-A899-4BAF-BD7E-4A5FB2FD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163" y="2305970"/>
            <a:ext cx="3603047" cy="3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95D5-D78A-40A7-9802-72EB270E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Marine Trophic Levels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641C6CA-F776-4996-81EF-27DD38EEC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167" y="1143000"/>
            <a:ext cx="7953154" cy="511603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8287917B-5D36-4992-A74E-7D493F15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803" y="1915090"/>
            <a:ext cx="426188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ahoma" panose="020B0604030504040204" pitchFamily="34" charset="0"/>
              </a:rPr>
              <a:t>Quaternary </a:t>
            </a:r>
          </a:p>
          <a:p>
            <a:pPr algn="ctr" eaLnBrk="1" hangingPunct="1"/>
            <a:r>
              <a:rPr lang="en-US" altLang="en-US" sz="1600" b="1" dirty="0">
                <a:latin typeface="Tahoma" panose="020B0604030504040204" pitchFamily="34" charset="0"/>
              </a:rPr>
              <a:t>Consumers</a:t>
            </a:r>
          </a:p>
          <a:p>
            <a:pPr algn="ctr" eaLnBrk="1" hangingPunct="1"/>
            <a:r>
              <a:rPr lang="en-US" altLang="en-US" sz="1600" dirty="0">
                <a:latin typeface="Tahoma" panose="020B0604030504040204" pitchFamily="34" charset="0"/>
              </a:rPr>
              <a:t>Top predators</a:t>
            </a:r>
          </a:p>
          <a:p>
            <a:pPr algn="ctr" eaLnBrk="1" hangingPunct="1"/>
            <a:r>
              <a:rPr lang="en-US" altLang="en-US" sz="1600" dirty="0">
                <a:latin typeface="Tahoma" panose="020B0604030504040204" pitchFamily="34" charset="0"/>
              </a:rPr>
              <a:t>Tuna, Sharks</a:t>
            </a:r>
          </a:p>
          <a:p>
            <a:pPr algn="ctr" eaLnBrk="1" hangingPunct="1"/>
            <a:endParaRPr lang="en-US" altLang="en-US" sz="2000" dirty="0">
              <a:latin typeface="Tahoma" panose="020B0604030504040204" pitchFamily="34" charset="0"/>
            </a:endParaRPr>
          </a:p>
          <a:p>
            <a:pPr algn="ctr" eaLnBrk="1" hangingPunct="1"/>
            <a:r>
              <a:rPr lang="en-US" altLang="en-US" sz="1600" b="1" dirty="0">
                <a:latin typeface="Tahoma" panose="020B0604030504040204" pitchFamily="34" charset="0"/>
              </a:rPr>
              <a:t>Tertiary Consumers</a:t>
            </a:r>
          </a:p>
          <a:p>
            <a:pPr algn="ctr" eaLnBrk="1" hangingPunct="1"/>
            <a:r>
              <a:rPr lang="en-US" altLang="en-US" sz="1600" dirty="0">
                <a:latin typeface="Tahoma" panose="020B0604030504040204" pitchFamily="34" charset="0"/>
              </a:rPr>
              <a:t>Larger carnivores: Large fish, Sea birds</a:t>
            </a:r>
          </a:p>
          <a:p>
            <a:pPr algn="ctr" eaLnBrk="1" hangingPunct="1"/>
            <a:endParaRPr lang="en-US" altLang="en-US" sz="2000" dirty="0">
              <a:latin typeface="Tahoma" panose="020B0604030504040204" pitchFamily="34" charset="0"/>
            </a:endParaRPr>
          </a:p>
          <a:p>
            <a:pPr algn="ctr" eaLnBrk="1" hangingPunct="1"/>
            <a:r>
              <a:rPr lang="en-US" altLang="en-US" sz="1600" b="1" dirty="0">
                <a:latin typeface="Tahoma" panose="020B0604030504040204" pitchFamily="34" charset="0"/>
              </a:rPr>
              <a:t>Secondary Consumers</a:t>
            </a:r>
          </a:p>
          <a:p>
            <a:pPr algn="ctr" eaLnBrk="1" hangingPunct="1"/>
            <a:r>
              <a:rPr lang="en-US" altLang="en-US" sz="1600" dirty="0">
                <a:latin typeface="Tahoma" panose="020B0604030504040204" pitchFamily="34" charset="0"/>
              </a:rPr>
              <a:t>Carnivores: Small fish, Crabs, whales </a:t>
            </a:r>
          </a:p>
          <a:p>
            <a:pPr algn="ctr" eaLnBrk="1" hangingPunct="1"/>
            <a:endParaRPr lang="en-US" altLang="en-US" sz="2000" dirty="0">
              <a:latin typeface="Tahoma" panose="020B0604030504040204" pitchFamily="34" charset="0"/>
            </a:endParaRPr>
          </a:p>
          <a:p>
            <a:pPr algn="ctr" eaLnBrk="1" hangingPunct="1"/>
            <a:r>
              <a:rPr lang="en-US" altLang="en-US" sz="1600" b="1" dirty="0">
                <a:latin typeface="Tahoma" panose="020B0604030504040204" pitchFamily="34" charset="0"/>
              </a:rPr>
              <a:t>Primary Consumers</a:t>
            </a:r>
          </a:p>
          <a:p>
            <a:pPr algn="ctr" eaLnBrk="1" hangingPunct="1"/>
            <a:r>
              <a:rPr lang="en-US" altLang="en-US" sz="1600" dirty="0">
                <a:latin typeface="Tahoma" panose="020B0604030504040204" pitchFamily="34" charset="0"/>
              </a:rPr>
              <a:t>Herbivorous zooplankton: Copepods, Krill</a:t>
            </a:r>
          </a:p>
          <a:p>
            <a:pPr algn="ctr" eaLnBrk="1" hangingPunct="1"/>
            <a:endParaRPr lang="en-US" altLang="en-US" sz="2000" dirty="0">
              <a:latin typeface="Tahoma" panose="020B0604030504040204" pitchFamily="34" charset="0"/>
            </a:endParaRPr>
          </a:p>
          <a:p>
            <a:pPr algn="ctr" eaLnBrk="1" hangingPunct="1"/>
            <a:r>
              <a:rPr lang="en-US" altLang="en-US" sz="1600" b="1" dirty="0">
                <a:latin typeface="Tahoma" panose="020B0604030504040204" pitchFamily="34" charset="0"/>
              </a:rPr>
              <a:t>Primary producers</a:t>
            </a:r>
          </a:p>
          <a:p>
            <a:pPr algn="ctr" eaLnBrk="1" hangingPunct="1"/>
            <a:r>
              <a:rPr lang="en-US" altLang="en-US" sz="1600" dirty="0">
                <a:latin typeface="Tahoma" panose="020B0604030504040204" pitchFamily="34" charset="0"/>
              </a:rPr>
              <a:t>Phytoplankton: Diatoms, Cyanobacteria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F6274-29DD-496D-9D5E-5BA160ACAB3B}"/>
              </a:ext>
            </a:extLst>
          </p:cNvPr>
          <p:cNvCxnSpPr/>
          <p:nvPr/>
        </p:nvCxnSpPr>
        <p:spPr>
          <a:xfrm>
            <a:off x="4444415" y="3030279"/>
            <a:ext cx="29558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F1A1EE-4E4C-44F0-A7F2-E39D1D0BA48E}"/>
              </a:ext>
            </a:extLst>
          </p:cNvPr>
          <p:cNvCxnSpPr>
            <a:cxnSpLocks/>
          </p:cNvCxnSpPr>
          <p:nvPr/>
        </p:nvCxnSpPr>
        <p:spPr>
          <a:xfrm>
            <a:off x="3803803" y="3905693"/>
            <a:ext cx="42618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C93C59-A90C-455E-AB83-DEFE62760C61}"/>
              </a:ext>
            </a:extLst>
          </p:cNvPr>
          <p:cNvCxnSpPr>
            <a:cxnSpLocks/>
          </p:cNvCxnSpPr>
          <p:nvPr/>
        </p:nvCxnSpPr>
        <p:spPr>
          <a:xfrm>
            <a:off x="3190657" y="4674782"/>
            <a:ext cx="54855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A965B3-2CD8-43E1-B2DE-41C980A2843C}"/>
              </a:ext>
            </a:extLst>
          </p:cNvPr>
          <p:cNvCxnSpPr>
            <a:cxnSpLocks/>
          </p:cNvCxnSpPr>
          <p:nvPr/>
        </p:nvCxnSpPr>
        <p:spPr>
          <a:xfrm>
            <a:off x="2548271" y="5497033"/>
            <a:ext cx="67665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n 19">
            <a:extLst>
              <a:ext uri="{FF2B5EF4-FFF2-40B4-BE49-F238E27FC236}">
                <a16:creationId xmlns:a16="http://schemas.microsoft.com/office/drawing/2014/main" id="{C379BD4E-4B1F-4E93-8672-3F3DE6208F5D}"/>
              </a:ext>
            </a:extLst>
          </p:cNvPr>
          <p:cNvSpPr/>
          <p:nvPr/>
        </p:nvSpPr>
        <p:spPr>
          <a:xfrm>
            <a:off x="90819" y="3848988"/>
            <a:ext cx="1580708" cy="1566523"/>
          </a:xfrm>
          <a:prstGeom prst="sun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3BE3F09-470D-4EC5-A11F-657DF15BB130}"/>
              </a:ext>
            </a:extLst>
          </p:cNvPr>
          <p:cNvCxnSpPr>
            <a:cxnSpLocks/>
          </p:cNvCxnSpPr>
          <p:nvPr/>
        </p:nvCxnSpPr>
        <p:spPr>
          <a:xfrm>
            <a:off x="1605516" y="4976037"/>
            <a:ext cx="675163" cy="637954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2B6997A-5335-4670-B73B-7204FED40AF9}"/>
              </a:ext>
            </a:extLst>
          </p:cNvPr>
          <p:cNvCxnSpPr>
            <a:cxnSpLocks/>
          </p:cNvCxnSpPr>
          <p:nvPr/>
        </p:nvCxnSpPr>
        <p:spPr>
          <a:xfrm>
            <a:off x="1131047" y="5397795"/>
            <a:ext cx="675163" cy="637954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F7EF33E-6F25-4AB8-AFC9-7DF480E24629}"/>
              </a:ext>
            </a:extLst>
          </p:cNvPr>
          <p:cNvCxnSpPr>
            <a:cxnSpLocks/>
          </p:cNvCxnSpPr>
          <p:nvPr/>
        </p:nvCxnSpPr>
        <p:spPr>
          <a:xfrm>
            <a:off x="1348140" y="5280837"/>
            <a:ext cx="675163" cy="637954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653D987-5765-4E98-A846-20FE027175A6}"/>
              </a:ext>
            </a:extLst>
          </p:cNvPr>
          <p:cNvCxnSpPr>
            <a:cxnSpLocks/>
          </p:cNvCxnSpPr>
          <p:nvPr/>
        </p:nvCxnSpPr>
        <p:spPr>
          <a:xfrm>
            <a:off x="1476828" y="5139066"/>
            <a:ext cx="675163" cy="637954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58EC632-A789-467E-A636-BFEDB250DD4B}"/>
              </a:ext>
            </a:extLst>
          </p:cNvPr>
          <p:cNvSpPr txBox="1"/>
          <p:nvPr/>
        </p:nvSpPr>
        <p:spPr>
          <a:xfrm>
            <a:off x="190601" y="5524740"/>
            <a:ext cx="130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1-2% Efficiency</a:t>
            </a:r>
          </a:p>
        </p:txBody>
      </p:sp>
      <p:sp>
        <p:nvSpPr>
          <p:cNvPr id="30" name="Arrow: Curved Right 29">
            <a:extLst>
              <a:ext uri="{FF2B5EF4-FFF2-40B4-BE49-F238E27FC236}">
                <a16:creationId xmlns:a16="http://schemas.microsoft.com/office/drawing/2014/main" id="{651DFA2D-C113-40A5-9F77-C7BF16BAE6B8}"/>
              </a:ext>
            </a:extLst>
          </p:cNvPr>
          <p:cNvSpPr/>
          <p:nvPr/>
        </p:nvSpPr>
        <p:spPr>
          <a:xfrm rot="8507332">
            <a:off x="9349471" y="4869631"/>
            <a:ext cx="451835" cy="1013006"/>
          </a:xfrm>
          <a:prstGeom prst="curvedRightArrow">
            <a:avLst>
              <a:gd name="adj1" fmla="val 2377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84D748-5F4D-4C1F-A9D9-18AFB270FDF0}"/>
              </a:ext>
            </a:extLst>
          </p:cNvPr>
          <p:cNvSpPr txBox="1"/>
          <p:nvPr/>
        </p:nvSpPr>
        <p:spPr>
          <a:xfrm>
            <a:off x="9227192" y="4123789"/>
            <a:ext cx="2433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 energy transferred</a:t>
            </a:r>
          </a:p>
          <a:p>
            <a:pPr algn="ctr"/>
            <a:r>
              <a:rPr lang="en-US" dirty="0"/>
              <a:t>100,000 Calories</a:t>
            </a:r>
          </a:p>
        </p:txBody>
      </p: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D5C72E4A-DBDA-470E-B4EA-DDB10B5B2D1F}"/>
              </a:ext>
            </a:extLst>
          </p:cNvPr>
          <p:cNvSpPr/>
          <p:nvPr/>
        </p:nvSpPr>
        <p:spPr>
          <a:xfrm rot="8507332">
            <a:off x="8718612" y="3940452"/>
            <a:ext cx="451835" cy="1013006"/>
          </a:xfrm>
          <a:prstGeom prst="curvedRightArrow">
            <a:avLst>
              <a:gd name="adj1" fmla="val 2377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9CFD163F-E937-4097-8C06-0E3C67F7D35E}"/>
              </a:ext>
            </a:extLst>
          </p:cNvPr>
          <p:cNvSpPr/>
          <p:nvPr/>
        </p:nvSpPr>
        <p:spPr>
          <a:xfrm rot="8507332">
            <a:off x="8084476" y="3061497"/>
            <a:ext cx="451835" cy="1013006"/>
          </a:xfrm>
          <a:prstGeom prst="curvedRightArrow">
            <a:avLst>
              <a:gd name="adj1" fmla="val 2377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Curved Right 33">
            <a:extLst>
              <a:ext uri="{FF2B5EF4-FFF2-40B4-BE49-F238E27FC236}">
                <a16:creationId xmlns:a16="http://schemas.microsoft.com/office/drawing/2014/main" id="{24AC520E-DD10-4A35-9DCF-6D422099B3F7}"/>
              </a:ext>
            </a:extLst>
          </p:cNvPr>
          <p:cNvSpPr/>
          <p:nvPr/>
        </p:nvSpPr>
        <p:spPr>
          <a:xfrm rot="8507332">
            <a:off x="7450340" y="2182541"/>
            <a:ext cx="451835" cy="1013006"/>
          </a:xfrm>
          <a:prstGeom prst="curvedRightArrow">
            <a:avLst>
              <a:gd name="adj1" fmla="val 2377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DC4F43-E845-4471-B585-D7B9E6E6FDA8}"/>
              </a:ext>
            </a:extLst>
          </p:cNvPr>
          <p:cNvSpPr txBox="1"/>
          <p:nvPr/>
        </p:nvSpPr>
        <p:spPr>
          <a:xfrm>
            <a:off x="8572576" y="3220965"/>
            <a:ext cx="268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 energy transferred</a:t>
            </a:r>
          </a:p>
          <a:p>
            <a:pPr algn="ctr"/>
            <a:r>
              <a:rPr lang="en-US" dirty="0"/>
              <a:t>10,000 Calories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8640C4-74F1-47B3-98F8-0DD1A5B91E63}"/>
              </a:ext>
            </a:extLst>
          </p:cNvPr>
          <p:cNvSpPr txBox="1"/>
          <p:nvPr/>
        </p:nvSpPr>
        <p:spPr>
          <a:xfrm>
            <a:off x="9758722" y="5052968"/>
            <a:ext cx="2433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 energy transferred</a:t>
            </a:r>
          </a:p>
          <a:p>
            <a:pPr algn="ctr"/>
            <a:r>
              <a:rPr lang="en-US" dirty="0"/>
              <a:t>1,000,000 Calories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F84BE6-708C-4510-9733-0F3427C143D2}"/>
              </a:ext>
            </a:extLst>
          </p:cNvPr>
          <p:cNvSpPr txBox="1"/>
          <p:nvPr/>
        </p:nvSpPr>
        <p:spPr>
          <a:xfrm>
            <a:off x="7931412" y="2344374"/>
            <a:ext cx="259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 energy transferred</a:t>
            </a:r>
          </a:p>
          <a:p>
            <a:pPr algn="ctr"/>
            <a:r>
              <a:rPr lang="en-US" dirty="0"/>
              <a:t>1,000 Calories</a:t>
            </a:r>
          </a:p>
        </p:txBody>
      </p:sp>
    </p:spTree>
    <p:extLst>
      <p:ext uri="{BB962C8B-B14F-4D97-AF65-F5344CB8AC3E}">
        <p14:creationId xmlns:p14="http://schemas.microsoft.com/office/powerpoint/2010/main" val="26649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60AA-A3E3-452A-8C0F-34759B7B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Energy Transfer Between Trophic 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C3939-59A7-46D2-8094-25091CDC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495" y="1500187"/>
            <a:ext cx="6798505" cy="40287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562FE-55E9-4087-8162-6A3ACE524B2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2009" y="1307805"/>
            <a:ext cx="4685414" cy="489168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Most energy consumed is lost as waste or is used in cellular respiration and is lost as heat. </a:t>
            </a:r>
          </a:p>
          <a:p>
            <a:pPr>
              <a:spcAft>
                <a:spcPts val="1200"/>
              </a:spcAft>
            </a:pPr>
            <a:r>
              <a:rPr lang="en-US" dirty="0"/>
              <a:t>Only about 10% of consumed energy goes toward growth (stored energy), which can then be passed on to the next trophic level </a:t>
            </a:r>
          </a:p>
          <a:p>
            <a:pPr>
              <a:spcAft>
                <a:spcPts val="1200"/>
              </a:spcAft>
            </a:pPr>
            <a:r>
              <a:rPr lang="en-US" u="sng" dirty="0"/>
              <a:t>Less energy</a:t>
            </a:r>
            <a:r>
              <a:rPr lang="en-US" dirty="0"/>
              <a:t> available at higher trophic levels</a:t>
            </a:r>
          </a:p>
        </p:txBody>
      </p:sp>
    </p:spTree>
    <p:extLst>
      <p:ext uri="{BB962C8B-B14F-4D97-AF65-F5344CB8AC3E}">
        <p14:creationId xmlns:p14="http://schemas.microsoft.com/office/powerpoint/2010/main" val="29402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A281-2DEC-41DE-985D-2301D98F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Phytoplankton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460B-4BE9-424B-9543-7D4866CDA6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428874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Diatoms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Planktonic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Unicellular, but often form chains</a:t>
            </a:r>
          </a:p>
          <a:p>
            <a:pPr>
              <a:spcBef>
                <a:spcPts val="0"/>
              </a:spcBef>
            </a:pPr>
            <a:r>
              <a:rPr lang="en-US" dirty="0"/>
              <a:t>Cell walls made of silica (glass-like material) called frustule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Diatomaceous earth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Carotenoids (yellow and brown pigments)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Important primary producers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829AF-BA20-4A59-8548-CB0B4CE83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949" y="4383305"/>
            <a:ext cx="6035749" cy="1922047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F4E47676-F2CC-4F4A-9ADD-950B7D7B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97" y="1325526"/>
            <a:ext cx="3196872" cy="27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1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1F64B-5F1D-433B-96AE-B65CCD3305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75347"/>
            <a:ext cx="6256421" cy="49931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Dinoflagellates</a:t>
            </a:r>
          </a:p>
          <a:p>
            <a:r>
              <a:rPr lang="en-US" dirty="0"/>
              <a:t>Planktonic</a:t>
            </a:r>
          </a:p>
          <a:p>
            <a:r>
              <a:rPr lang="en-US" dirty="0"/>
              <a:t>Unicellular</a:t>
            </a:r>
          </a:p>
          <a:p>
            <a:r>
              <a:rPr lang="en-US" dirty="0"/>
              <a:t>Many are mixotrophic</a:t>
            </a:r>
          </a:p>
          <a:p>
            <a:pPr lvl="1"/>
            <a:r>
              <a:rPr lang="en-US" sz="2400" b="1" dirty="0"/>
              <a:t>Mixotroph</a:t>
            </a:r>
            <a:r>
              <a:rPr lang="en-US" sz="2400" dirty="0"/>
              <a:t>: organisms that perform photosynthesis but are also heterotrophic</a:t>
            </a:r>
          </a:p>
          <a:p>
            <a:r>
              <a:rPr lang="en-US" dirty="0"/>
              <a:t>Cell wall made of cellulose plates </a:t>
            </a:r>
          </a:p>
          <a:p>
            <a:r>
              <a:rPr lang="en-US" dirty="0"/>
              <a:t>Two flagella</a:t>
            </a:r>
          </a:p>
          <a:p>
            <a:r>
              <a:rPr lang="en-US" dirty="0"/>
              <a:t>Some are bioluminescent</a:t>
            </a:r>
          </a:p>
          <a:p>
            <a:r>
              <a:rPr lang="en-US" dirty="0"/>
              <a:t>Algal blooms (red tides) </a:t>
            </a:r>
          </a:p>
          <a:p>
            <a:r>
              <a:rPr lang="en-US" dirty="0"/>
              <a:t>Demonic acid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C6CDC3-8ED0-4D62-A851-5B316DF2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Phytoplankton (and Zooplankton)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BC75-F9B5-4954-A66E-2A03BCB4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40" y="1275347"/>
            <a:ext cx="4809460" cy="32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1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623C-22B3-4EA5-B62F-2B332797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Zooplankton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20762-BB86-47EC-8E80-33AFCE5DFF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17621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Foraminiferans</a:t>
            </a:r>
          </a:p>
          <a:p>
            <a:r>
              <a:rPr lang="en-US" dirty="0"/>
              <a:t>Porous, </a:t>
            </a:r>
            <a:r>
              <a:rPr lang="en-US" u="sng" dirty="0"/>
              <a:t>calcium carbonate</a:t>
            </a:r>
            <a:r>
              <a:rPr lang="en-US" dirty="0"/>
              <a:t> tests (shells)</a:t>
            </a:r>
          </a:p>
          <a:p>
            <a:pPr lvl="1"/>
            <a:r>
              <a:rPr lang="en-US" sz="2600" i="1" dirty="0"/>
              <a:t>Foramen</a:t>
            </a:r>
            <a:r>
              <a:rPr lang="en-US" sz="2600" dirty="0"/>
              <a:t> (little hole), </a:t>
            </a:r>
            <a:r>
              <a:rPr lang="en-US" sz="2600" i="1" dirty="0" err="1"/>
              <a:t>ferre</a:t>
            </a:r>
            <a:r>
              <a:rPr lang="en-US" sz="2600" dirty="0"/>
              <a:t> (to bear)</a:t>
            </a:r>
          </a:p>
          <a:p>
            <a:r>
              <a:rPr lang="en-US" dirty="0"/>
              <a:t>Thin pseudopodia (false feet) capture food</a:t>
            </a:r>
          </a:p>
          <a:p>
            <a:r>
              <a:rPr lang="en-US" dirty="0"/>
              <a:t>Marine and freshwater</a:t>
            </a:r>
          </a:p>
          <a:p>
            <a:pPr lvl="1"/>
            <a:r>
              <a:rPr lang="en-US" dirty="0"/>
              <a:t>Most are </a:t>
            </a:r>
            <a:r>
              <a:rPr lang="en-US" u="sng" dirty="0"/>
              <a:t>benthic</a:t>
            </a:r>
            <a:r>
              <a:rPr lang="en-US" dirty="0"/>
              <a:t> (live on the bottom)</a:t>
            </a:r>
          </a:p>
          <a:p>
            <a:r>
              <a:rPr lang="en-US" dirty="0"/>
              <a:t>Fossilized </a:t>
            </a:r>
            <a:r>
              <a:rPr lang="en-US" dirty="0" err="1"/>
              <a:t>forams</a:t>
            </a:r>
            <a:r>
              <a:rPr lang="en-US" dirty="0"/>
              <a:t> = limestone rock</a:t>
            </a:r>
          </a:p>
          <a:p>
            <a:pPr lvl="1"/>
            <a:r>
              <a:rPr lang="en-US" dirty="0"/>
              <a:t>Pyramids made of fossilized </a:t>
            </a:r>
            <a:r>
              <a:rPr lang="en-US" dirty="0" err="1"/>
              <a:t>forams</a:t>
            </a:r>
            <a:endParaRPr lang="en-US" dirty="0"/>
          </a:p>
          <a:p>
            <a:r>
              <a:rPr lang="en-US" dirty="0"/>
              <a:t>Chemical markers in tests used                        to determine previous climates</a:t>
            </a:r>
          </a:p>
          <a:p>
            <a:endParaRPr lang="en-US" dirty="0"/>
          </a:p>
          <a:p>
            <a:endParaRPr lang="en-US" sz="2800" dirty="0"/>
          </a:p>
          <a:p>
            <a:endParaRPr lang="en-US" sz="2400" dirty="0"/>
          </a:p>
        </p:txBody>
      </p:sp>
      <p:pic>
        <p:nvPicPr>
          <p:cNvPr id="4" name="Picture 8" descr="28-28-Foraminiferan">
            <a:extLst>
              <a:ext uri="{FF2B5EF4-FFF2-40B4-BE49-F238E27FC236}">
                <a16:creationId xmlns:a16="http://schemas.microsoft.com/office/drawing/2014/main" id="{CE2C85D2-4BF8-4DF9-B819-78010705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7517" y="1473828"/>
            <a:ext cx="3485147" cy="239603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55683-E1F2-4A42-9DAF-73F1C64DD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517" y="3999757"/>
            <a:ext cx="3495080" cy="2265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1E50-20A9-46FF-A4D5-FD2A1A055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389" y="4616921"/>
            <a:ext cx="2181727" cy="16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Cell</a:t>
            </a:r>
            <a:r>
              <a:rPr lang="en-US" sz="4400" dirty="0"/>
              <a:t>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23130" cy="493776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2800" dirty="0"/>
              <a:t>All living organisms are composed of cells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/>
              <a:t>Unicellular or multicellular</a:t>
            </a:r>
          </a:p>
          <a:p>
            <a:pPr lvl="0">
              <a:spcBef>
                <a:spcPts val="0"/>
              </a:spcBef>
              <a:defRPr/>
            </a:pPr>
            <a:endParaRPr lang="en-US" sz="2800" dirty="0"/>
          </a:p>
          <a:p>
            <a:pPr lvl="0">
              <a:spcBef>
                <a:spcPts val="0"/>
              </a:spcBef>
              <a:defRPr/>
            </a:pPr>
            <a:r>
              <a:rPr lang="en-US" sz="2800" dirty="0"/>
              <a:t>Cells come from </a:t>
            </a:r>
            <a:r>
              <a:rPr lang="en-US" sz="2800" u="sng" dirty="0"/>
              <a:t>existing</a:t>
            </a:r>
            <a:r>
              <a:rPr lang="en-US" sz="2800" dirty="0"/>
              <a:t> cells</a:t>
            </a:r>
            <a:endParaRPr lang="en-US" sz="1100" dirty="0"/>
          </a:p>
          <a:p>
            <a:pPr lvl="0">
              <a:spcBef>
                <a:spcPts val="0"/>
              </a:spcBef>
              <a:buNone/>
              <a:defRPr/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586039" y="1766888"/>
            <a:ext cx="7769225" cy="41132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endParaRPr lang="en-US" sz="2600" dirty="0"/>
          </a:p>
        </p:txBody>
      </p:sp>
      <p:sp>
        <p:nvSpPr>
          <p:cNvPr id="5" name="AutoShape 2" descr="Image result for levels of organization in the human bo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2761B-4493-47CC-848C-71C2B6E5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52" y="3490596"/>
            <a:ext cx="5609588" cy="2804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40" y="1376917"/>
            <a:ext cx="5984239" cy="36774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247D-84F1-48E5-8B42-43FBFEB2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Zooplankton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0A06E-327A-4B74-8709-DE823B28B6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007768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Radiolarians</a:t>
            </a:r>
          </a:p>
          <a:p>
            <a:r>
              <a:rPr lang="en-US" dirty="0"/>
              <a:t>Porous, silica (glass) tests</a:t>
            </a:r>
          </a:p>
          <a:p>
            <a:r>
              <a:rPr lang="en-US" dirty="0"/>
              <a:t>Thin pseudopodia capture food</a:t>
            </a:r>
          </a:p>
          <a:p>
            <a:r>
              <a:rPr lang="en-US" dirty="0"/>
              <a:t>Planktonic</a:t>
            </a:r>
          </a:p>
          <a:p>
            <a:r>
              <a:rPr lang="en-US" dirty="0"/>
              <a:t>Radiolarian ooze: skeletal remains of radiolarians that settles on the bottom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3402-EC0C-4948-A331-142E63C7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023" y="4211053"/>
            <a:ext cx="2967017" cy="202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92CEC-14D8-44B7-8E73-A26AB2C68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713" y="1553276"/>
            <a:ext cx="3871687" cy="427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1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/>
              <a:t>Zooplankton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419601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Copepods</a:t>
            </a:r>
          </a:p>
          <a:p>
            <a:r>
              <a:rPr lang="en-US" dirty="0"/>
              <a:t>Most </a:t>
            </a:r>
            <a:r>
              <a:rPr lang="en-US" u="sng" dirty="0"/>
              <a:t>planktonic</a:t>
            </a:r>
          </a:p>
          <a:p>
            <a:r>
              <a:rPr lang="en-US" dirty="0"/>
              <a:t>Marine, freshwater and wet terrestrial habitats</a:t>
            </a:r>
          </a:p>
          <a:p>
            <a:r>
              <a:rPr lang="en-US" dirty="0"/>
              <a:t>Arthropods</a:t>
            </a:r>
          </a:p>
          <a:p>
            <a:r>
              <a:rPr lang="en-US" dirty="0"/>
              <a:t>Tear-drop shaped body with large antennae</a:t>
            </a:r>
          </a:p>
          <a:p>
            <a:r>
              <a:rPr lang="en-US" dirty="0"/>
              <a:t>Food source for many fish species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12902-689E-4329-A305-ACA1CCEA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231" y="1219200"/>
            <a:ext cx="6309972" cy="3233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225" y="4297606"/>
            <a:ext cx="2207571" cy="2014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550" y="4301867"/>
            <a:ext cx="2207571" cy="20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Cells are Specialized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Over </a:t>
            </a:r>
            <a:r>
              <a:rPr lang="en-US" sz="2800" u="sng" dirty="0"/>
              <a:t>200</a:t>
            </a:r>
            <a:r>
              <a:rPr lang="en-US" sz="2800" dirty="0"/>
              <a:t> different cells in the human body</a:t>
            </a:r>
          </a:p>
          <a:p>
            <a:r>
              <a:rPr lang="en-US" sz="2800" dirty="0"/>
              <a:t>You are made of trillions of cells!!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951" y="1377772"/>
            <a:ext cx="2317200" cy="2147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513" y="3683556"/>
            <a:ext cx="2392638" cy="2072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8" y="3662788"/>
            <a:ext cx="2414478" cy="192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351" y="3683556"/>
            <a:ext cx="2640944" cy="2153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024" y="3662788"/>
            <a:ext cx="2832576" cy="2150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7503" y="5756132"/>
            <a:ext cx="224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blood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9246" y="5824129"/>
            <a:ext cx="224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Cardiac muscle cells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0229" y="5860629"/>
            <a:ext cx="224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Bone cells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6274" y="5870264"/>
            <a:ext cx="224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Nerve cell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200" y="2246659"/>
            <a:ext cx="224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Reproductive cells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-05-SurfaceVolumeRatio-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1447800"/>
            <a:ext cx="6305176" cy="49000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so small?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7239000" cy="4861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u="sng" dirty="0"/>
              <a:t>Surface area to volume ratio</a:t>
            </a:r>
            <a:r>
              <a:rPr lang="en-US" sz="3200" dirty="0"/>
              <a:t>!</a:t>
            </a:r>
          </a:p>
          <a:p>
            <a:r>
              <a:rPr lang="en-US" sz="2800" dirty="0"/>
              <a:t>Greater surface area means greater </a:t>
            </a:r>
            <a:r>
              <a:rPr lang="en-US" sz="2800" u="sng" dirty="0"/>
              <a:t>efficiency</a:t>
            </a:r>
          </a:p>
          <a:p>
            <a:pPr lvl="1"/>
            <a:r>
              <a:rPr lang="en-US" sz="2400" dirty="0"/>
              <a:t>Transporting stuff into and out of the cell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ienceprofonline.com/images/Prokaryotic-Cell-Unlabeled-MRui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438400"/>
            <a:ext cx="3565512" cy="29014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Two Main Groups of Cells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22714" y="1600199"/>
            <a:ext cx="3658394" cy="1143001"/>
          </a:xfrm>
        </p:spPr>
        <p:txBody>
          <a:bodyPr/>
          <a:lstStyle/>
          <a:p>
            <a:r>
              <a:rPr lang="en-US" sz="3200" dirty="0"/>
              <a:t>     Prokaryotic</a:t>
            </a:r>
          </a:p>
          <a:p>
            <a:pPr algn="ctr"/>
            <a:r>
              <a:rPr lang="en-US" b="0" dirty="0"/>
              <a:t>(Bacteria and Archaea)</a:t>
            </a:r>
            <a:r>
              <a:rPr lang="en-US" sz="3200" dirty="0"/>
              <a:t>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6248400" y="1849538"/>
            <a:ext cx="5486400" cy="457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Eukaryotic</a:t>
            </a:r>
          </a:p>
          <a:p>
            <a:pPr algn="ctr"/>
            <a:r>
              <a:rPr lang="en-US" b="0" dirty="0"/>
              <a:t>(Protists, Plants, Animals and Fungi)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533989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*Not to scale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0944E-C9AA-4867-A7D5-0C4F43BE2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438400"/>
            <a:ext cx="4495800" cy="38578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and Eukaryotic Cells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2" y="1219200"/>
            <a:ext cx="5302538" cy="4774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473807"/>
            <a:ext cx="4680651" cy="4266593"/>
          </a:xfrm>
          <a:prstGeom prst="rect">
            <a:avLst/>
          </a:prstGeom>
        </p:spPr>
      </p:pic>
      <p:sp>
        <p:nvSpPr>
          <p:cNvPr id="3" name="Left Bracket 2"/>
          <p:cNvSpPr/>
          <p:nvPr/>
        </p:nvSpPr>
        <p:spPr>
          <a:xfrm>
            <a:off x="7239000" y="1905000"/>
            <a:ext cx="533400" cy="350520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5400" y="2057400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Eukaryotic cell</a:t>
            </a:r>
          </a:p>
        </p:txBody>
      </p:sp>
      <p:cxnSp>
        <p:nvCxnSpPr>
          <p:cNvPr id="9" name="Straight Connector 8"/>
          <p:cNvCxnSpPr>
            <a:cxnSpLocks/>
            <a:stCxn id="7" idx="2"/>
            <a:endCxn id="3" idx="1"/>
          </p:cNvCxnSpPr>
          <p:nvPr/>
        </p:nvCxnSpPr>
        <p:spPr>
          <a:xfrm>
            <a:off x="6106160" y="2519065"/>
            <a:ext cx="1132840" cy="11385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20200" y="5871122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Prokaryotic cell</a:t>
            </a:r>
          </a:p>
        </p:txBody>
      </p:sp>
      <p:cxnSp>
        <p:nvCxnSpPr>
          <p:cNvPr id="16" name="Straight Arrow Connector 15"/>
          <p:cNvCxnSpPr>
            <a:cxnSpLocks/>
            <a:stCxn id="11" idx="0"/>
          </p:cNvCxnSpPr>
          <p:nvPr/>
        </p:nvCxnSpPr>
        <p:spPr>
          <a:xfrm flipH="1" flipV="1">
            <a:off x="10287000" y="5410200"/>
            <a:ext cx="38100" cy="4609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42473E-AC02-43FB-9348-F9C493FD2307}"/>
              </a:ext>
            </a:extLst>
          </p:cNvPr>
          <p:cNvSpPr txBox="1"/>
          <p:nvPr/>
        </p:nvSpPr>
        <p:spPr>
          <a:xfrm>
            <a:off x="2787830" y="5270957"/>
            <a:ext cx="23175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Eukaryotic cell</a:t>
            </a:r>
          </a:p>
          <a:p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5F21E-6890-4DF0-9741-2E5DEEC48663}"/>
              </a:ext>
            </a:extLst>
          </p:cNvPr>
          <p:cNvSpPr txBox="1"/>
          <p:nvPr/>
        </p:nvSpPr>
        <p:spPr>
          <a:xfrm>
            <a:off x="340616" y="5270957"/>
            <a:ext cx="24472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Prokaryotic cell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795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201400" cy="9144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Major Components of Eukaryotic Cells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11746" y="1329070"/>
            <a:ext cx="6833333" cy="499730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b="1" dirty="0"/>
              <a:t>Nucleus: </a:t>
            </a:r>
            <a:r>
              <a:rPr lang="en-US" sz="2800" dirty="0"/>
              <a:t>membrane bound region that contains the cell’s DNA. The </a:t>
            </a:r>
            <a:r>
              <a:rPr lang="en-US" sz="2800" b="1" dirty="0"/>
              <a:t>nucleolus</a:t>
            </a:r>
            <a:r>
              <a:rPr lang="en-US" sz="2800" dirty="0"/>
              <a:t> is where protein making organelles (Ribosomes) are made</a:t>
            </a:r>
            <a:endParaRPr lang="en-US" sz="2800" u="sng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b="1" dirty="0"/>
              <a:t>Organelles: </a:t>
            </a:r>
            <a:r>
              <a:rPr lang="en-US" sz="2800" dirty="0"/>
              <a:t>highly organized structure in the cell that performs a specific cellular function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b="1" dirty="0"/>
              <a:t>Plasma membrane:</a:t>
            </a:r>
            <a:r>
              <a:rPr lang="en-US" sz="2800" dirty="0"/>
              <a:t> a complex,            two-layered membrane that encloses the cytoplasm and regulate passage of ions and molecules into and out of the cell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b="1" dirty="0"/>
              <a:t>Cytoplasm: </a:t>
            </a:r>
            <a:r>
              <a:rPr lang="en-US" sz="2800" dirty="0"/>
              <a:t>protein rich, jelly-like fluid between the nucleus and the plasma membrane in which the organelles are immersed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24DC8-063C-4E44-8C91-4332B008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53" y="1785962"/>
            <a:ext cx="3678865" cy="31554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08F85C-B8AA-4DFF-A5AA-A2F4A16E552F}"/>
              </a:ext>
            </a:extLst>
          </p:cNvPr>
          <p:cNvCxnSpPr>
            <a:cxnSpLocks/>
          </p:cNvCxnSpPr>
          <p:nvPr/>
        </p:nvCxnSpPr>
        <p:spPr>
          <a:xfrm>
            <a:off x="7975746" y="1948403"/>
            <a:ext cx="718585" cy="3364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FF2D352-8C13-43AD-86BA-A6F33A701BF3}"/>
              </a:ext>
            </a:extLst>
          </p:cNvPr>
          <p:cNvSpPr txBox="1"/>
          <p:nvPr/>
        </p:nvSpPr>
        <p:spPr>
          <a:xfrm>
            <a:off x="7067549" y="1700076"/>
            <a:ext cx="14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9EC538-4C5D-4146-B68E-72217BCFEA7A}"/>
              </a:ext>
            </a:extLst>
          </p:cNvPr>
          <p:cNvSpPr txBox="1"/>
          <p:nvPr/>
        </p:nvSpPr>
        <p:spPr>
          <a:xfrm>
            <a:off x="10792931" y="4219673"/>
            <a:ext cx="14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Organelles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B4753-C2BF-40A5-818A-B27C8E8F8190}"/>
              </a:ext>
            </a:extLst>
          </p:cNvPr>
          <p:cNvSpPr txBox="1"/>
          <p:nvPr/>
        </p:nvSpPr>
        <p:spPr>
          <a:xfrm>
            <a:off x="7145079" y="4404339"/>
            <a:ext cx="16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membrane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E32558-C90C-4914-9983-08666217C1D0}"/>
              </a:ext>
            </a:extLst>
          </p:cNvPr>
          <p:cNvCxnSpPr>
            <a:cxnSpLocks/>
          </p:cNvCxnSpPr>
          <p:nvPr/>
        </p:nvCxnSpPr>
        <p:spPr>
          <a:xfrm flipV="1">
            <a:off x="7982836" y="4404339"/>
            <a:ext cx="480680" cy="323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0FE1C0-C6F1-4F83-9611-1EEDA57AE414}"/>
              </a:ext>
            </a:extLst>
          </p:cNvPr>
          <p:cNvCxnSpPr>
            <a:cxnSpLocks/>
          </p:cNvCxnSpPr>
          <p:nvPr/>
        </p:nvCxnSpPr>
        <p:spPr>
          <a:xfrm>
            <a:off x="9747841" y="3989303"/>
            <a:ext cx="1045090" cy="4150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7B8DCC-73B1-443A-B39F-29E23755CBD3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9830759" y="3494907"/>
            <a:ext cx="962172" cy="90943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D19413-94A9-4A0B-9C13-74D404033E7A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0502124" y="3361434"/>
            <a:ext cx="290807" cy="10429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EE5C5B-A46C-4295-945A-2478B59B1FCD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0792931" y="3153916"/>
            <a:ext cx="0" cy="12504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D7C9A9-B3E2-42E4-8A0E-EFC0AF19779E}"/>
              </a:ext>
            </a:extLst>
          </p:cNvPr>
          <p:cNvCxnSpPr>
            <a:cxnSpLocks/>
          </p:cNvCxnSpPr>
          <p:nvPr/>
        </p:nvCxnSpPr>
        <p:spPr>
          <a:xfrm flipV="1">
            <a:off x="10454277" y="2216165"/>
            <a:ext cx="422830" cy="50863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7D78B52-C12E-443C-9118-D6567DBA3620}"/>
              </a:ext>
            </a:extLst>
          </p:cNvPr>
          <p:cNvSpPr txBox="1"/>
          <p:nvPr/>
        </p:nvSpPr>
        <p:spPr>
          <a:xfrm>
            <a:off x="10647526" y="1836910"/>
            <a:ext cx="14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Cytoplasm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2F497D-4D0F-470E-9923-F21BB152CA00}"/>
              </a:ext>
            </a:extLst>
          </p:cNvPr>
          <p:cNvSpPr txBox="1"/>
          <p:nvPr/>
        </p:nvSpPr>
        <p:spPr>
          <a:xfrm>
            <a:off x="7931887" y="1329070"/>
            <a:ext cx="14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Nucleolus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EE0693-7964-4B3F-8107-2FC8D7F80E73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8664648" y="1698402"/>
            <a:ext cx="594887" cy="71916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7" y="1373262"/>
            <a:ext cx="5389563" cy="4883161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294635"/>
            <a:ext cx="538886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Eukaryotic cells contain organelles which allow for larger cell size through compartmentalization. </a:t>
            </a:r>
          </a:p>
          <a:p>
            <a:r>
              <a:rPr lang="en-US" sz="2800" dirty="0"/>
              <a:t>Increased efficiency</a:t>
            </a:r>
            <a:endParaRPr lang="en-US" sz="2500" dirty="0"/>
          </a:p>
          <a:p>
            <a:r>
              <a:rPr lang="en-US" sz="2800" dirty="0"/>
              <a:t>Separation of chemical reactions</a:t>
            </a:r>
          </a:p>
          <a:p>
            <a:pPr marL="0" indent="0">
              <a:buNone/>
            </a:pPr>
            <a:r>
              <a:rPr lang="en-US" sz="3200" dirty="0"/>
              <a:t>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Major Components of Eukaryotic Cells</a:t>
            </a:r>
          </a:p>
        </p:txBody>
      </p:sp>
    </p:spTree>
    <p:extLst>
      <p:ext uri="{BB962C8B-B14F-4D97-AF65-F5344CB8AC3E}">
        <p14:creationId xmlns:p14="http://schemas.microsoft.com/office/powerpoint/2010/main" val="198823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and Animal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603E3-05BD-45BD-80BD-CBC27A651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384" y="1222740"/>
            <a:ext cx="4787361" cy="4415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8DEF4-83F0-4E93-A819-BA4C03480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10" y="1335524"/>
            <a:ext cx="4787363" cy="4541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879ED0-44E3-48FC-81AD-BC482CCFF39D}"/>
              </a:ext>
            </a:extLst>
          </p:cNvPr>
          <p:cNvSpPr txBox="1"/>
          <p:nvPr/>
        </p:nvSpPr>
        <p:spPr>
          <a:xfrm>
            <a:off x="5189415" y="1360968"/>
            <a:ext cx="18191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Nucleus</a:t>
            </a:r>
          </a:p>
          <a:p>
            <a:pPr algn="ctr"/>
            <a:endParaRPr lang="en-US" sz="1600" dirty="0"/>
          </a:p>
          <a:p>
            <a:pPr algn="ctr"/>
            <a:r>
              <a:rPr lang="en-US" sz="2000" dirty="0"/>
              <a:t>Nucleolus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Endoplasmic reticulum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Mitochondria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Cytoplasm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Plasma membrane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D659D-24F8-4E0B-BCB1-403545F24E56}"/>
              </a:ext>
            </a:extLst>
          </p:cNvPr>
          <p:cNvSpPr txBox="1"/>
          <p:nvPr/>
        </p:nvSpPr>
        <p:spPr>
          <a:xfrm>
            <a:off x="4296440" y="5410754"/>
            <a:ext cx="1402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Chloroplast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5F913-583A-4AF4-BF04-9E6E33E47A8B}"/>
              </a:ext>
            </a:extLst>
          </p:cNvPr>
          <p:cNvSpPr txBox="1"/>
          <p:nvPr/>
        </p:nvSpPr>
        <p:spPr>
          <a:xfrm>
            <a:off x="450112" y="5122366"/>
            <a:ext cx="1402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Cell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8D737-9EAD-44FA-9F52-EE140E9E7A43}"/>
              </a:ext>
            </a:extLst>
          </p:cNvPr>
          <p:cNvSpPr txBox="1"/>
          <p:nvPr/>
        </p:nvSpPr>
        <p:spPr>
          <a:xfrm>
            <a:off x="2229957" y="5869253"/>
            <a:ext cx="183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Central vacuole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981FA9-9E0E-464D-A267-760A0A19636E}"/>
              </a:ext>
            </a:extLst>
          </p:cNvPr>
          <p:cNvCxnSpPr/>
          <p:nvPr/>
        </p:nvCxnSpPr>
        <p:spPr>
          <a:xfrm flipV="1">
            <a:off x="3337137" y="1552353"/>
            <a:ext cx="2150541" cy="1807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D219B8-10BE-4C70-A1C8-1AF7C2AE6D9F}"/>
              </a:ext>
            </a:extLst>
          </p:cNvPr>
          <p:cNvCxnSpPr>
            <a:cxnSpLocks/>
          </p:cNvCxnSpPr>
          <p:nvPr/>
        </p:nvCxnSpPr>
        <p:spPr>
          <a:xfrm>
            <a:off x="6609907" y="1552353"/>
            <a:ext cx="1822936" cy="1807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E70861-B274-49B1-9AF8-304FAE176E19}"/>
              </a:ext>
            </a:extLst>
          </p:cNvPr>
          <p:cNvCxnSpPr>
            <a:cxnSpLocks/>
          </p:cNvCxnSpPr>
          <p:nvPr/>
        </p:nvCxnSpPr>
        <p:spPr>
          <a:xfrm>
            <a:off x="2811891" y="2040313"/>
            <a:ext cx="2675787" cy="861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31D8C-12A1-4BEA-9CBA-DFACDE3D675C}"/>
              </a:ext>
            </a:extLst>
          </p:cNvPr>
          <p:cNvCxnSpPr>
            <a:cxnSpLocks/>
          </p:cNvCxnSpPr>
          <p:nvPr/>
        </p:nvCxnSpPr>
        <p:spPr>
          <a:xfrm>
            <a:off x="6704324" y="2148919"/>
            <a:ext cx="24019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60C51A-98E3-44A1-B582-BE3B391C30F4}"/>
              </a:ext>
            </a:extLst>
          </p:cNvPr>
          <p:cNvCxnSpPr>
            <a:cxnSpLocks/>
          </p:cNvCxnSpPr>
          <p:nvPr/>
        </p:nvCxnSpPr>
        <p:spPr>
          <a:xfrm>
            <a:off x="3337137" y="2741387"/>
            <a:ext cx="1963300" cy="6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F2A175-CA04-4CC8-AA52-22CF395DAE4F}"/>
              </a:ext>
            </a:extLst>
          </p:cNvPr>
          <p:cNvCxnSpPr>
            <a:cxnSpLocks/>
          </p:cNvCxnSpPr>
          <p:nvPr/>
        </p:nvCxnSpPr>
        <p:spPr>
          <a:xfrm>
            <a:off x="6897498" y="2764009"/>
            <a:ext cx="1963300" cy="3110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F22C01-A6CE-4053-BF59-C1F68F0CBF74}"/>
              </a:ext>
            </a:extLst>
          </p:cNvPr>
          <p:cNvCxnSpPr>
            <a:cxnSpLocks/>
          </p:cNvCxnSpPr>
          <p:nvPr/>
        </p:nvCxnSpPr>
        <p:spPr>
          <a:xfrm>
            <a:off x="4404849" y="3592497"/>
            <a:ext cx="930034" cy="320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3352D5-EE1F-4946-B082-177EDAB0BA2B}"/>
              </a:ext>
            </a:extLst>
          </p:cNvPr>
          <p:cNvCxnSpPr>
            <a:cxnSpLocks/>
          </p:cNvCxnSpPr>
          <p:nvPr/>
        </p:nvCxnSpPr>
        <p:spPr>
          <a:xfrm flipV="1">
            <a:off x="6877897" y="3498169"/>
            <a:ext cx="915189" cy="1439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1109E2-2DF4-40F0-A236-2D62C741187D}"/>
              </a:ext>
            </a:extLst>
          </p:cNvPr>
          <p:cNvCxnSpPr>
            <a:cxnSpLocks/>
          </p:cNvCxnSpPr>
          <p:nvPr/>
        </p:nvCxnSpPr>
        <p:spPr>
          <a:xfrm>
            <a:off x="4585528" y="3949806"/>
            <a:ext cx="902149" cy="2925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A2DB33-F81E-4EF7-94C0-27213EAE5442}"/>
              </a:ext>
            </a:extLst>
          </p:cNvPr>
          <p:cNvCxnSpPr>
            <a:cxnSpLocks/>
          </p:cNvCxnSpPr>
          <p:nvPr/>
        </p:nvCxnSpPr>
        <p:spPr>
          <a:xfrm flipV="1">
            <a:off x="6704324" y="3890101"/>
            <a:ext cx="1553779" cy="352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ED0D8D-6EB4-44B2-8C58-6B45E5F3CBC8}"/>
              </a:ext>
            </a:extLst>
          </p:cNvPr>
          <p:cNvCxnSpPr>
            <a:cxnSpLocks/>
          </p:cNvCxnSpPr>
          <p:nvPr/>
        </p:nvCxnSpPr>
        <p:spPr>
          <a:xfrm flipV="1">
            <a:off x="6691524" y="4614886"/>
            <a:ext cx="1553779" cy="352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B68042-229B-4BA2-AE69-D2513BCCD073}"/>
              </a:ext>
            </a:extLst>
          </p:cNvPr>
          <p:cNvCxnSpPr>
            <a:cxnSpLocks/>
          </p:cNvCxnSpPr>
          <p:nvPr/>
        </p:nvCxnSpPr>
        <p:spPr>
          <a:xfrm>
            <a:off x="4346058" y="4185730"/>
            <a:ext cx="1237611" cy="832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B9E4EB-0DF1-4078-BA36-827ACFC7DABC}"/>
              </a:ext>
            </a:extLst>
          </p:cNvPr>
          <p:cNvCxnSpPr>
            <a:cxnSpLocks/>
          </p:cNvCxnSpPr>
          <p:nvPr/>
        </p:nvCxnSpPr>
        <p:spPr>
          <a:xfrm>
            <a:off x="2864239" y="4029691"/>
            <a:ext cx="109138" cy="18470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D5A95B0-3D1E-4863-B52A-254B1FF1218F}"/>
              </a:ext>
            </a:extLst>
          </p:cNvPr>
          <p:cNvCxnSpPr>
            <a:cxnSpLocks/>
          </p:cNvCxnSpPr>
          <p:nvPr/>
        </p:nvCxnSpPr>
        <p:spPr>
          <a:xfrm>
            <a:off x="3870730" y="4149092"/>
            <a:ext cx="684152" cy="1304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7AD583D-FB42-492E-81E5-5DE28A131064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151417" y="4615101"/>
            <a:ext cx="444608" cy="507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512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878</Words>
  <Application>Microsoft Office PowerPoint</Application>
  <PresentationFormat>Widescreen</PresentationFormat>
  <Paragraphs>187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Bookman Old Style</vt:lpstr>
      <vt:lpstr>Calibri</vt:lpstr>
      <vt:lpstr>Gill Sans MT</vt:lpstr>
      <vt:lpstr>Tahoma</vt:lpstr>
      <vt:lpstr>Times New Roman</vt:lpstr>
      <vt:lpstr>Wingdings</vt:lpstr>
      <vt:lpstr>Wingdings 3</vt:lpstr>
      <vt:lpstr>Origin</vt:lpstr>
      <vt:lpstr>The Cell, Plankton, and Microscopes</vt:lpstr>
      <vt:lpstr>Cell Theory</vt:lpstr>
      <vt:lpstr>Cells are Specialized </vt:lpstr>
      <vt:lpstr>Why so small?</vt:lpstr>
      <vt:lpstr>Two Main Groups of Cells</vt:lpstr>
      <vt:lpstr>Prokaryotic and Eukaryotic Cells </vt:lpstr>
      <vt:lpstr>Major Components of Eukaryotic Cells</vt:lpstr>
      <vt:lpstr>Major Components of Eukaryotic Cells</vt:lpstr>
      <vt:lpstr>Plant and Animal Cells</vt:lpstr>
      <vt:lpstr>Plant and Animal Cells</vt:lpstr>
      <vt:lpstr>Plankton versus Nekton</vt:lpstr>
      <vt:lpstr>Trophic Levels</vt:lpstr>
      <vt:lpstr>Trophic Levels</vt:lpstr>
      <vt:lpstr>Trophic Levels</vt:lpstr>
      <vt:lpstr>Marine Trophic Levels</vt:lpstr>
      <vt:lpstr>Energy Transfer Between Trophic Levels</vt:lpstr>
      <vt:lpstr>Phytoplankton</vt:lpstr>
      <vt:lpstr>Phytoplankton (and Zooplankton)</vt:lpstr>
      <vt:lpstr>Zooplankton</vt:lpstr>
      <vt:lpstr>Zooplankton</vt:lpstr>
      <vt:lpstr>Zooplankton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Cell, Plankton, and Microscopes</dc:title>
  <dc:creator>Tyler Flisik</dc:creator>
  <cp:lastModifiedBy>Tyler Flisik</cp:lastModifiedBy>
  <cp:revision>21</cp:revision>
  <dcterms:created xsi:type="dcterms:W3CDTF">2019-01-15T20:47:55Z</dcterms:created>
  <dcterms:modified xsi:type="dcterms:W3CDTF">2019-02-25T02:27:04Z</dcterms:modified>
</cp:coreProperties>
</file>