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9" r:id="rId2"/>
    <p:sldId id="275" r:id="rId3"/>
    <p:sldId id="276" r:id="rId4"/>
    <p:sldId id="257" r:id="rId5"/>
    <p:sldId id="270" r:id="rId6"/>
    <p:sldId id="271" r:id="rId7"/>
    <p:sldId id="272" r:id="rId8"/>
    <p:sldId id="265" r:id="rId9"/>
    <p:sldId id="279" r:id="rId10"/>
    <p:sldId id="262" r:id="rId11"/>
    <p:sldId id="274" r:id="rId12"/>
    <p:sldId id="263" r:id="rId13"/>
    <p:sldId id="284" r:id="rId14"/>
    <p:sldId id="285" r:id="rId15"/>
    <p:sldId id="310" r:id="rId16"/>
    <p:sldId id="268" r:id="rId17"/>
    <p:sldId id="281" r:id="rId18"/>
    <p:sldId id="28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74" autoAdjust="0"/>
  </p:normalViewPr>
  <p:slideViewPr>
    <p:cSldViewPr>
      <p:cViewPr varScale="1">
        <p:scale>
          <a:sx n="84" d="100"/>
          <a:sy n="84" d="100"/>
        </p:scale>
        <p:origin x="120" y="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29EF2-4602-43DF-8E06-C83692E87E18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37AB0-DADE-4172-84E6-BE3FACFF7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0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37AB0-DADE-4172-84E6-BE3FACFF76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0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/>
              <a:t>Similar selective pressures drive evolution of similar characteristics</a:t>
            </a:r>
          </a:p>
          <a:p>
            <a:r>
              <a:rPr lang="en-US" dirty="0" err="1"/>
              <a:t>Homoplasy</a:t>
            </a:r>
            <a:r>
              <a:rPr lang="en-US" dirty="0"/>
              <a:t>:</a:t>
            </a:r>
            <a:r>
              <a:rPr lang="en-US" baseline="0" dirty="0"/>
              <a:t> same as convergent evolution, however the term is used in cladistics = “to mold in the same way”-Greek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7AB0-DADE-4172-84E6-BE3FACFF76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Cannon bone = fused </a:t>
            </a:r>
            <a:r>
              <a:rPr lang="en-US"/>
              <a:t>metapodials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7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0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Hyrax and elephant have</a:t>
            </a:r>
            <a:r>
              <a:rPr lang="en-US" baseline="0" dirty="0"/>
              <a:t> scrotum hidden in body cavity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Like elephants hyrax have tusks that develop from incisor teeth, other mammals from canines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Flat nails instead of curved nails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37AB0-DADE-4172-84E6-BE3FACFF76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13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Hippos</a:t>
            </a:r>
            <a:r>
              <a:rPr lang="en-US" baseline="0" dirty="0"/>
              <a:t> more closely related to cetaceans than other </a:t>
            </a:r>
            <a:r>
              <a:rPr lang="en-US" baseline="0" dirty="0" err="1"/>
              <a:t>artiodactyla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4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0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3" y="6447426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7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16052" y="381000"/>
            <a:ext cx="10369549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8C292-6824-4511-A805-B240D11705AB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8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11/13/2019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16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219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142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5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675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3" y="6447426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4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3" y="6447426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9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3" y="6447426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668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11/13/2019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3" y="6447426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5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11/13/2019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3" y="6447426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Homologous vs. Analogous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Homologous structures</a:t>
            </a:r>
            <a:r>
              <a:rPr lang="en-US" sz="2800" dirty="0"/>
              <a:t>:  Characteristics of different organisms that are similar because they were derived from a common ancestor with the characteristic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pic>
        <p:nvPicPr>
          <p:cNvPr id="7170" name="Picture 2" descr="http://bio1151.nicerweb.com/Locked/media/ch22/22_17HomologousForelimbs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628900"/>
            <a:ext cx="7750628" cy="339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Which species are more closely related?</a:t>
            </a:r>
          </a:p>
        </p:txBody>
      </p:sp>
      <p:pic>
        <p:nvPicPr>
          <p:cNvPr id="4100" name="Picture 4" descr="http://i.dailymail.co.uk/i/pix/2012/07/19/article-0-141B3E66000005DC-191_634x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230126"/>
            <a:ext cx="3434478" cy="2296925"/>
          </a:xfrm>
          <a:prstGeom prst="rect">
            <a:avLst/>
          </a:prstGeom>
          <a:noFill/>
        </p:spPr>
      </p:pic>
      <p:pic>
        <p:nvPicPr>
          <p:cNvPr id="4102" name="Picture 6" descr="http://simbania.files.wordpress.com/2011/04/5239_1239779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661010"/>
            <a:ext cx="3886200" cy="258864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8C35B-1ED8-426C-85F6-A3D24AEF1110}"/>
              </a:ext>
            </a:extLst>
          </p:cNvPr>
          <p:cNvSpPr txBox="1"/>
          <p:nvPr/>
        </p:nvSpPr>
        <p:spPr>
          <a:xfrm>
            <a:off x="7315200" y="6324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https://youtu.be/o92x6AvxCFg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02526-8A71-490E-8B0E-82C989E04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52255"/>
            <a:ext cx="3434478" cy="22842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2657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Major Lineages of Mammals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545" y="1194758"/>
            <a:ext cx="3296471" cy="51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7200" y="1246283"/>
            <a:ext cx="2744184" cy="5003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Platypus, echidnas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Marsupials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Golden moles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Elephant shrews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Aardvarks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Elephants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Hyrax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Manatees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Armadillos, sloths, anteaters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Flying lemurs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Tree shrews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Apes, monkeys, humans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Rabbits and hares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Rodents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Hedgehogs, moles, true shrews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Canines, felines, bears, seals, weasels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Pangolins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Horses, tapirs, rhinos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Camels, pigs, whales, dolphins, antelope</a:t>
            </a:r>
          </a:p>
          <a:p>
            <a:pPr>
              <a:spcAft>
                <a:spcPts val="525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24220"/>
            <a:ext cx="4572000" cy="42412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Monotremes</a:t>
            </a:r>
          </a:p>
          <a:p>
            <a:pPr>
              <a:spcBef>
                <a:spcPts val="0"/>
              </a:spcBef>
            </a:pPr>
            <a:endParaRPr lang="en-US" sz="1125" dirty="0"/>
          </a:p>
          <a:p>
            <a:pPr>
              <a:spcBef>
                <a:spcPts val="0"/>
              </a:spcBef>
            </a:pPr>
            <a:endParaRPr lang="en-US" sz="1125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Marsupials</a:t>
            </a:r>
          </a:p>
          <a:p>
            <a:pPr lvl="1">
              <a:spcBef>
                <a:spcPts val="0"/>
              </a:spcBef>
            </a:pPr>
            <a:endParaRPr lang="en-US" sz="1125" dirty="0"/>
          </a:p>
          <a:p>
            <a:pPr marL="0" indent="0">
              <a:spcBef>
                <a:spcPts val="0"/>
              </a:spcBef>
              <a:buNone/>
            </a:pPr>
            <a:endParaRPr lang="en-US" sz="105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Eutharians</a:t>
            </a:r>
            <a:r>
              <a:rPr lang="en-US" dirty="0"/>
              <a:t> (Placental mammals)</a:t>
            </a:r>
          </a:p>
        </p:txBody>
      </p:sp>
    </p:spTree>
    <p:extLst>
      <p:ext uri="{BB962C8B-B14F-4D97-AF65-F5344CB8AC3E}">
        <p14:creationId xmlns:p14="http://schemas.microsoft.com/office/powerpoint/2010/main" val="360124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304801"/>
            <a:ext cx="6664325" cy="594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8600"/>
            <a:ext cx="10972800" cy="88170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Return to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75876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Three mammal clades returned to water</a:t>
            </a:r>
          </a:p>
          <a:p>
            <a:r>
              <a:rPr lang="en-US" sz="2800" dirty="0" err="1"/>
              <a:t>Cetartiodactyla</a:t>
            </a:r>
            <a:endParaRPr lang="en-US" sz="2800" dirty="0"/>
          </a:p>
          <a:p>
            <a:r>
              <a:rPr lang="en-US" sz="2800" dirty="0"/>
              <a:t>Carnivora</a:t>
            </a:r>
          </a:p>
          <a:p>
            <a:r>
              <a:rPr lang="en-US" sz="2800" dirty="0" err="1"/>
              <a:t>Afrotheria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Characteristics that support terrestrial origin</a:t>
            </a:r>
          </a:p>
          <a:p>
            <a:r>
              <a:rPr lang="en-US" sz="2400" dirty="0"/>
              <a:t>Lungs and a need to breathe air from the surface</a:t>
            </a:r>
          </a:p>
          <a:p>
            <a:r>
              <a:rPr lang="en-US" sz="2400" dirty="0"/>
              <a:t>Limb bones homologous with land mammals</a:t>
            </a:r>
          </a:p>
          <a:p>
            <a:r>
              <a:rPr lang="en-US" sz="2400" dirty="0"/>
              <a:t>Vertical movement of spine</a:t>
            </a:r>
          </a:p>
          <a:p>
            <a:r>
              <a:rPr lang="en-US" sz="2400" dirty="0"/>
              <a:t>Vestigial pelvic bones in cetaceans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 descr="http://www.nature.com/ng/journal/v47/n3/images/ng.319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19200"/>
            <a:ext cx="4521200" cy="50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0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976"/>
            <a:ext cx="10972800" cy="92602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Cetacea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487841"/>
          </a:xfrm>
        </p:spPr>
        <p:txBody>
          <a:bodyPr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Mysticeti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478316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Odontoceti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09600" y="1773716"/>
            <a:ext cx="5384800" cy="43984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Baleen</a:t>
            </a:r>
            <a:r>
              <a:rPr lang="en-US" sz="2400" dirty="0"/>
              <a:t> whales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Humpback whales, blue whales, right whales, minke whales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Krill, small schooling fish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15 species</a:t>
            </a:r>
          </a:p>
          <a:p>
            <a:pPr>
              <a:lnSpc>
                <a:spcPct val="90000"/>
              </a:lnSpc>
            </a:pPr>
            <a:r>
              <a:rPr lang="en-US" sz="2400" u="sng" dirty="0"/>
              <a:t>Two</a:t>
            </a:r>
            <a:r>
              <a:rPr lang="en-US" sz="2400" dirty="0"/>
              <a:t> blow holes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Lack echolocation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97600" y="1773716"/>
            <a:ext cx="5384800" cy="43984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Toothed</a:t>
            </a:r>
            <a:r>
              <a:rPr lang="en-US" sz="2400" dirty="0"/>
              <a:t> whales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Sperm whales, porpoises, dolphins, killer whales	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Fish, squid, marine mammals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&gt;70 species</a:t>
            </a:r>
          </a:p>
          <a:p>
            <a:pPr>
              <a:lnSpc>
                <a:spcPct val="90000"/>
              </a:lnSpc>
            </a:pPr>
            <a:r>
              <a:rPr lang="en-US" sz="2400" u="sng" dirty="0"/>
              <a:t>One</a:t>
            </a:r>
            <a:r>
              <a:rPr lang="en-US" sz="2400" dirty="0"/>
              <a:t> blow hole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Echolocation</a:t>
            </a:r>
          </a:p>
        </p:txBody>
      </p:sp>
      <p:pic>
        <p:nvPicPr>
          <p:cNvPr id="8" name="Picture 2" descr="https://encrypted-tbn1.gstatic.com/images?q=tbn:ANd9GcS5fzOZxbFXwacSgvjblaKDkyG2BeeMiLVUwI0VgKMJOA9oC25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70" y="4668529"/>
            <a:ext cx="2122145" cy="15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027" y="4668530"/>
            <a:ext cx="2601799" cy="15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5" y="371475"/>
            <a:ext cx="109728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Cetacea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4"/>
            <a:ext cx="5386917" cy="542925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Mysticeti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533399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Odontoceti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http://coastalstudies.org/cms/wp-content/uploads/2013/12/wha_yy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1" y="4261944"/>
            <a:ext cx="5467084" cy="18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actzoo.com/sites/all/img/mammals/whales/humpback-c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45" y="1957826"/>
            <a:ext cx="3798231" cy="18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304" y="3905441"/>
            <a:ext cx="5074232" cy="22474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8874" y="467748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Melon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1087" y="4613420"/>
            <a:ext cx="71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7602" y="5921079"/>
            <a:ext cx="1693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Fat-filled cavity</a:t>
            </a:r>
          </a:p>
        </p:txBody>
      </p:sp>
      <p:cxnSp>
        <p:nvCxnSpPr>
          <p:cNvPr id="12" name="Straight Connector 11"/>
          <p:cNvCxnSpPr>
            <a:endCxn id="16" idx="0"/>
          </p:cNvCxnSpPr>
          <p:nvPr/>
        </p:nvCxnSpPr>
        <p:spPr>
          <a:xfrm flipH="1">
            <a:off x="7044258" y="5486400"/>
            <a:ext cx="512678" cy="434679"/>
          </a:xfrm>
          <a:prstGeom prst="line">
            <a:avLst/>
          </a:prstGeom>
          <a:ln w="28575">
            <a:solidFill>
              <a:schemeClr val="tx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83173" y="5084048"/>
            <a:ext cx="872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Tongue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416297"/>
            <a:ext cx="86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Baleen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709805" y="4677489"/>
            <a:ext cx="529492" cy="57145"/>
          </a:xfrm>
          <a:prstGeom prst="line">
            <a:avLst/>
          </a:prstGeom>
          <a:ln w="28575">
            <a:solidFill>
              <a:schemeClr val="tx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 descr="http://whaleman.org/wp-content/uploads/2013/08/sperm-wha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58" y="1853841"/>
            <a:ext cx="3701864" cy="19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4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Mammal Dentition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05358"/>
            <a:ext cx="4724400" cy="44620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Differentiation of teeth led to success in mammals</a:t>
            </a:r>
          </a:p>
          <a:p>
            <a:r>
              <a:rPr lang="en-US" dirty="0"/>
              <a:t>Size and arrangement of teeth associated with diet</a:t>
            </a:r>
          </a:p>
          <a:p>
            <a:pPr lvl="1"/>
            <a:r>
              <a:rPr lang="en-US" dirty="0"/>
              <a:t>Cusps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Four distinct tooth types</a:t>
            </a:r>
          </a:p>
          <a:p>
            <a:r>
              <a:rPr lang="en-US" dirty="0"/>
              <a:t>Incisors: cutting</a:t>
            </a:r>
          </a:p>
          <a:p>
            <a:r>
              <a:rPr lang="en-US" u="sng" dirty="0"/>
              <a:t>Canines</a:t>
            </a:r>
            <a:r>
              <a:rPr lang="en-US" dirty="0"/>
              <a:t>: tearing</a:t>
            </a:r>
          </a:p>
          <a:p>
            <a:r>
              <a:rPr lang="en-US" dirty="0"/>
              <a:t>Premolars: grinding</a:t>
            </a:r>
          </a:p>
          <a:p>
            <a:r>
              <a:rPr lang="en-US" dirty="0"/>
              <a:t>Molars: crushing, grinding</a:t>
            </a:r>
          </a:p>
        </p:txBody>
      </p:sp>
      <p:pic>
        <p:nvPicPr>
          <p:cNvPr id="6146" name="Picture 2" descr="http://www.biokids.umich.edu/collections/contributors/Grzimek_mammals/structure_function/v12_id3_con_mammteeth/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82" y="1507121"/>
            <a:ext cx="4724400" cy="41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172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3549-AF59-4227-A07D-F28C86412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Skull of a Fish (</a:t>
            </a:r>
            <a:r>
              <a:rPr lang="en-US" sz="4400" dirty="0" err="1"/>
              <a:t>Amia</a:t>
            </a:r>
            <a:r>
              <a:rPr lang="en-US" sz="44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AD6DE-7C6C-4268-8B6F-4EBC64EA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8915400" cy="45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DC36A-E601-4330-B4B9-B65049B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6200"/>
            <a:ext cx="9715500" cy="62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6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9538-2C0A-4719-BA25-6CE16C35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Human Forelimb Anatomy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EBBCE-B7C4-4BB7-A516-FA96F1E1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394460"/>
            <a:ext cx="92202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50967"/>
            <a:ext cx="11125200" cy="4981574"/>
          </a:xfrm>
        </p:spPr>
        <p:txBody>
          <a:bodyPr>
            <a:normAutofit/>
          </a:bodyPr>
          <a:lstStyle/>
          <a:p>
            <a:r>
              <a:rPr lang="en-US" sz="2800" b="1" dirty="0"/>
              <a:t>Analogous structures</a:t>
            </a:r>
            <a:r>
              <a:rPr lang="en-US" sz="2800" dirty="0"/>
              <a:t>:  structures from different species with similar function but </a:t>
            </a:r>
            <a:r>
              <a:rPr lang="en-US" sz="2800" u="sng" dirty="0"/>
              <a:t>different</a:t>
            </a:r>
            <a:r>
              <a:rPr lang="en-US" sz="2800" dirty="0"/>
              <a:t> evolutionary origin</a:t>
            </a:r>
          </a:p>
          <a:p>
            <a:pPr lvl="1"/>
            <a:r>
              <a:rPr lang="en-US" sz="2400" dirty="0"/>
              <a:t>Convergent Evolution</a:t>
            </a:r>
          </a:p>
          <a:p>
            <a:endParaRPr lang="en-US" sz="6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pic>
        <p:nvPicPr>
          <p:cNvPr id="25602" name="Picture 2" descr="http://www.bio.miami.edu/dana/pix/analogo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483" y="2819400"/>
            <a:ext cx="6709833" cy="326315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129663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Homologous vs. Analogous</a:t>
            </a:r>
          </a:p>
        </p:txBody>
      </p:sp>
    </p:spTree>
    <p:extLst>
      <p:ext uri="{BB962C8B-B14F-4D97-AF65-F5344CB8AC3E}">
        <p14:creationId xmlns:p14="http://schemas.microsoft.com/office/powerpoint/2010/main" val="55377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u="sng" dirty="0"/>
              <a:t>Convergent evolution</a:t>
            </a:r>
            <a:r>
              <a:rPr lang="en-US" sz="2800" dirty="0"/>
              <a:t>: the independent evolution of similar features in species of different lineages 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Convergent Evolution</a:t>
            </a:r>
          </a:p>
        </p:txBody>
      </p:sp>
      <p:pic>
        <p:nvPicPr>
          <p:cNvPr id="5" name="Picture 4" descr="http://animalwise.files.wordpress.com/2011/09/convergent-evolution-marine-all-about-reptiles-c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819400"/>
            <a:ext cx="5996354" cy="2667717"/>
          </a:xfrm>
          <a:prstGeom prst="rect">
            <a:avLst/>
          </a:prstGeom>
          <a:noFill/>
        </p:spPr>
      </p:pic>
      <p:pic>
        <p:nvPicPr>
          <p:cNvPr id="6" name="Picture 2" descr="http://www.zo.utexas.edu/courses/THOC/CactusEuphor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819400"/>
            <a:ext cx="3962400" cy="284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34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Which species are more closely related?</a:t>
            </a:r>
          </a:p>
        </p:txBody>
      </p:sp>
      <p:pic>
        <p:nvPicPr>
          <p:cNvPr id="8194" name="Picture 2" descr="http://straightfromthehorsesmouth2you.files.wordpress.com/2011/10/bay-hors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675788"/>
            <a:ext cx="3520196" cy="2598101"/>
          </a:xfrm>
          <a:prstGeom prst="rect">
            <a:avLst/>
          </a:prstGeom>
          <a:noFill/>
        </p:spPr>
      </p:pic>
      <p:pic>
        <p:nvPicPr>
          <p:cNvPr id="8198" name="Picture 6" descr="http://i.telegraph.co.uk/multimedia/archive/02051/northern-white-rhi_205173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1187942"/>
            <a:ext cx="3836948" cy="239345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1" y="1187942"/>
            <a:ext cx="3400425" cy="24320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71773" y="1174988"/>
            <a:ext cx="2895600" cy="8463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Artiodactyla</a:t>
            </a:r>
            <a:endParaRPr lang="en-US" sz="2800" u="sng" dirty="0"/>
          </a:p>
          <a:p>
            <a:pPr algn="ctr"/>
            <a:r>
              <a:rPr lang="en-US" sz="2100" dirty="0"/>
              <a:t>Even-toed Ungulates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55203"/>
            <a:ext cx="10972800" cy="742950"/>
          </a:xfrm>
          <a:prstGeom prst="rect">
            <a:avLst/>
          </a:prstGeom>
        </p:spPr>
        <p:txBody>
          <a:bodyPr vert="horz" anchor="b" anchorCtr="0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Ungulates (Hoofed Animals)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3780" y="1187014"/>
            <a:ext cx="2895600" cy="8463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Perissodactyla</a:t>
            </a:r>
            <a:endParaRPr lang="en-US" sz="2800" u="sng" dirty="0"/>
          </a:p>
          <a:p>
            <a:pPr algn="ctr"/>
            <a:r>
              <a:rPr lang="en-US" sz="2100" dirty="0"/>
              <a:t>Odd-toed Ungulates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3047" y="5119610"/>
            <a:ext cx="105096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  Peccary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3339" y="5056631"/>
            <a:ext cx="10509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Camel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42963" y="5101798"/>
            <a:ext cx="86071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  Deer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71293" y="5119610"/>
            <a:ext cx="105096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     Tapir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9708" y="5146329"/>
            <a:ext cx="105096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    Horse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5775" y="3633472"/>
            <a:ext cx="137973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Metapodial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8554" y="3071504"/>
            <a:ext cx="1012670" cy="429348"/>
          </a:xfrm>
          <a:prstGeom prst="rect">
            <a:avLst/>
          </a:prstGeom>
          <a:solidFill>
            <a:schemeClr val="bg1"/>
          </a:solidFill>
        </p:spPr>
        <p:txBody>
          <a:bodyPr wrap="square" lIns="6858" tIns="6858" rIns="6858" bIns="6858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Metapodials</a:t>
            </a:r>
          </a:p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3 and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5541" y="2788628"/>
            <a:ext cx="1012670" cy="844847"/>
          </a:xfrm>
          <a:prstGeom prst="rect">
            <a:avLst/>
          </a:prstGeom>
          <a:solidFill>
            <a:schemeClr val="bg1"/>
          </a:solidFill>
        </p:spPr>
        <p:txBody>
          <a:bodyPr wrap="square" lIns="6858" tIns="6858" rIns="6858" bIns="6858" rtlCol="0">
            <a:spAutoFit/>
          </a:bodyPr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Fused metapodials</a:t>
            </a:r>
          </a:p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3 and 4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7091" y="3928284"/>
            <a:ext cx="838715" cy="1587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096777" y="3934122"/>
            <a:ext cx="823070" cy="19433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086909" y="3453120"/>
            <a:ext cx="648280" cy="21891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271773" y="3481440"/>
            <a:ext cx="905090" cy="30005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651935" y="3566920"/>
            <a:ext cx="358074" cy="1051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81622" y="3536120"/>
            <a:ext cx="314912" cy="1556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750" y="2380289"/>
            <a:ext cx="4755635" cy="347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922" y="2293426"/>
            <a:ext cx="4179401" cy="36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9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Perissodactyla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53886"/>
            <a:ext cx="6019799" cy="5170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Odd-toed ungulates</a:t>
            </a:r>
          </a:p>
          <a:p>
            <a:pPr lvl="1"/>
            <a:r>
              <a:rPr lang="en-US" sz="2400" dirty="0" err="1"/>
              <a:t>Equidae</a:t>
            </a:r>
            <a:r>
              <a:rPr lang="en-US" sz="2400" dirty="0"/>
              <a:t> (Zebra, Asses and Horse)</a:t>
            </a:r>
          </a:p>
          <a:p>
            <a:pPr lvl="2"/>
            <a:r>
              <a:rPr lang="en-US" dirty="0"/>
              <a:t>8 species</a:t>
            </a:r>
          </a:p>
          <a:p>
            <a:pPr lvl="1"/>
            <a:r>
              <a:rPr lang="en-US" sz="2400" dirty="0" err="1"/>
              <a:t>Tapiridae</a:t>
            </a:r>
            <a:r>
              <a:rPr lang="en-US" sz="2400" dirty="0"/>
              <a:t> (Tapirs)</a:t>
            </a:r>
          </a:p>
          <a:p>
            <a:pPr lvl="2"/>
            <a:r>
              <a:rPr lang="en-US" dirty="0"/>
              <a:t>4 species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err="1"/>
              <a:t>Rhinocerotidae</a:t>
            </a:r>
            <a:r>
              <a:rPr lang="en-US" sz="2400" dirty="0"/>
              <a:t> (Rhinos)	</a:t>
            </a:r>
          </a:p>
          <a:p>
            <a:pPr lvl="2"/>
            <a:r>
              <a:rPr lang="en-US" dirty="0"/>
              <a:t>5 species</a:t>
            </a:r>
            <a:endParaRPr lang="en-US" sz="1050" dirty="0"/>
          </a:p>
          <a:p>
            <a:r>
              <a:rPr lang="en-US" sz="2400" dirty="0"/>
              <a:t>Dominant ungulates from 50 </a:t>
            </a:r>
            <a:r>
              <a:rPr lang="en-US" sz="2400" dirty="0" err="1"/>
              <a:t>mya</a:t>
            </a:r>
            <a:r>
              <a:rPr lang="en-US" sz="2400" dirty="0"/>
              <a:t> to 25 </a:t>
            </a:r>
            <a:r>
              <a:rPr lang="en-US" sz="2400" dirty="0" err="1"/>
              <a:t>mya</a:t>
            </a:r>
            <a:endParaRPr lang="en-US" sz="1000" dirty="0"/>
          </a:p>
          <a:p>
            <a:r>
              <a:rPr lang="en-US" sz="2400" dirty="0"/>
              <a:t>Upper </a:t>
            </a:r>
            <a:r>
              <a:rPr lang="en-US" sz="2400" u="sng" dirty="0"/>
              <a:t>incisors</a:t>
            </a:r>
            <a:r>
              <a:rPr lang="en-US" sz="2400" dirty="0"/>
              <a:t> present (except rhinos)</a:t>
            </a:r>
            <a:endParaRPr lang="en-US" sz="1000" dirty="0"/>
          </a:p>
          <a:p>
            <a:r>
              <a:rPr lang="en-US" sz="2400" dirty="0"/>
              <a:t>Hind gut fermentation</a:t>
            </a:r>
          </a:p>
          <a:p>
            <a:pPr lvl="1"/>
            <a:r>
              <a:rPr lang="en-US" sz="2000" dirty="0"/>
              <a:t>Large </a:t>
            </a:r>
            <a:r>
              <a:rPr lang="en-US" sz="2000" u="sng" dirty="0"/>
              <a:t>cecum</a:t>
            </a:r>
          </a:p>
          <a:p>
            <a:pPr lvl="1"/>
            <a:r>
              <a:rPr lang="en-US" sz="2000" dirty="0"/>
              <a:t>Fibrous vegetation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074" name="Picture 2" descr="http://media-2.web.britannica.com/eb-media/29/94629-004-DCC48B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23" y="1255542"/>
            <a:ext cx="239188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logs.telegraph.co.uk/news/files/2013/11/rhinos-Africa_2498813k-460x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617" y="4419600"/>
            <a:ext cx="2779496" cy="174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hescoutguide.com/wp-content/uploads/2013/09/264158297_1f7776214a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99471"/>
            <a:ext cx="2741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7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Artiodactyla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83872"/>
            <a:ext cx="5237985" cy="4735928"/>
          </a:xfrm>
        </p:spPr>
        <p:txBody>
          <a:bodyPr>
            <a:noAutofit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3200" dirty="0"/>
              <a:t>Even-toed ungulates</a:t>
            </a:r>
          </a:p>
          <a:p>
            <a:pPr>
              <a:lnSpc>
                <a:spcPct val="105000"/>
              </a:lnSpc>
            </a:pPr>
            <a:r>
              <a:rPr lang="en-US" sz="2400" dirty="0"/>
              <a:t>10 families, ~220 species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Pigs, hippos, camels, antelope, deer, giraffe, bovines</a:t>
            </a:r>
          </a:p>
          <a:p>
            <a:pPr>
              <a:lnSpc>
                <a:spcPct val="105000"/>
              </a:lnSpc>
            </a:pPr>
            <a:r>
              <a:rPr lang="en-US" sz="2400" dirty="0"/>
              <a:t>Upper incisors and canines </a:t>
            </a:r>
            <a:r>
              <a:rPr lang="en-US" sz="2400" u="sng" dirty="0"/>
              <a:t>reduced or absent</a:t>
            </a:r>
          </a:p>
          <a:p>
            <a:pPr>
              <a:lnSpc>
                <a:spcPct val="105000"/>
              </a:lnSpc>
            </a:pPr>
            <a:r>
              <a:rPr lang="en-US" sz="2400" dirty="0"/>
              <a:t>Ruminant fermentation (except pigs)</a:t>
            </a:r>
          </a:p>
          <a:p>
            <a:pPr marL="0" indent="0">
              <a:lnSpc>
                <a:spcPct val="105000"/>
              </a:lnSpc>
              <a:buNone/>
            </a:pPr>
            <a:endParaRPr lang="en-US" sz="3600" dirty="0"/>
          </a:p>
          <a:p>
            <a:pPr marL="0" indent="0">
              <a:lnSpc>
                <a:spcPct val="105000"/>
              </a:lnSpc>
              <a:buNone/>
            </a:pPr>
            <a:endParaRPr lang="en-US" sz="3200" dirty="0"/>
          </a:p>
          <a:p>
            <a:pPr marL="0" indent="0">
              <a:lnSpc>
                <a:spcPct val="105000"/>
              </a:lnSpc>
              <a:buNone/>
            </a:pPr>
            <a:endParaRPr lang="en-US" sz="3200" dirty="0"/>
          </a:p>
          <a:p>
            <a:pPr marL="0" indent="0">
              <a:lnSpc>
                <a:spcPct val="105000"/>
              </a:lnSpc>
              <a:buNone/>
            </a:pPr>
            <a:endParaRPr lang="en-US" sz="3200" dirty="0"/>
          </a:p>
          <a:p>
            <a:pPr marL="0" indent="0">
              <a:lnSpc>
                <a:spcPct val="105000"/>
              </a:lnSpc>
              <a:buNone/>
            </a:pPr>
            <a:endParaRPr lang="en-US" sz="3200" dirty="0"/>
          </a:p>
          <a:p>
            <a:pPr marL="0" indent="0">
              <a:lnSpc>
                <a:spcPct val="105000"/>
              </a:lnSpc>
              <a:buNone/>
            </a:pPr>
            <a:endParaRPr lang="en-US" sz="3200" dirty="0"/>
          </a:p>
          <a:p>
            <a:pPr marL="0" indent="0">
              <a:lnSpc>
                <a:spcPct val="105000"/>
              </a:lnSpc>
              <a:buNone/>
            </a:pPr>
            <a:endParaRPr lang="en-US" sz="3200" dirty="0"/>
          </a:p>
        </p:txBody>
      </p:sp>
      <p:pic>
        <p:nvPicPr>
          <p:cNvPr id="5122" name="Picture 2" descr="http://img.burrard-lucas.com/kenya/full/giraf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17" y="3548283"/>
            <a:ext cx="1782105" cy="26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ennersafaris.com/wp-content/uploads/2012/07/Cape-Buffalo71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02" y="1289734"/>
            <a:ext cx="2519012" cy="18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731" y="4237212"/>
            <a:ext cx="2874658" cy="1950733"/>
          </a:xfrm>
          <a:prstGeom prst="rect">
            <a:avLst/>
          </a:prstGeom>
        </p:spPr>
      </p:pic>
      <p:pic>
        <p:nvPicPr>
          <p:cNvPr id="5126" name="Picture 6" descr="https://upload.wikimedia.org/wikipedia/commons/4/43/07._Camel_Profile,_near_Silverton,_NSW,_07.07.2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458" y="1236487"/>
            <a:ext cx="1837364" cy="226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2261660"/>
            <a:ext cx="1526773" cy="22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Which species are more closely related?</a:t>
            </a:r>
          </a:p>
        </p:txBody>
      </p:sp>
      <p:pic>
        <p:nvPicPr>
          <p:cNvPr id="22530" name="Picture 2" descr="http://a.abcnews.com/images/US/GTY_black_rhino_lpl_131027_16x9_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3581400" cy="2286000"/>
          </a:xfrm>
          <a:prstGeom prst="rect">
            <a:avLst/>
          </a:prstGeom>
          <a:noFill/>
        </p:spPr>
      </p:pic>
      <p:pic>
        <p:nvPicPr>
          <p:cNvPr id="22532" name="Picture 4" descr="http://www.ecorazzi.com/wp-content/uploads/2011/03/eleph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3641271"/>
            <a:ext cx="3945113" cy="262788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482AC-D75F-4B84-8147-16D505D9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252" y="1219200"/>
            <a:ext cx="4185397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Which species are more closely related?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B2FF0-A6F1-4153-B975-E7DEAC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227792"/>
            <a:ext cx="3886200" cy="2590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F8A2A-354C-4992-B336-1D01529D0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23" y="1227792"/>
            <a:ext cx="4038599" cy="3018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E18C3-6652-4400-9742-41C31550C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99" y="3581400"/>
            <a:ext cx="4267201" cy="27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2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520</Words>
  <Application>Microsoft Office PowerPoint</Application>
  <PresentationFormat>Widescreen</PresentationFormat>
  <Paragraphs>149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Homologous vs. Analogous</vt:lpstr>
      <vt:lpstr>Homologous vs. Analogous</vt:lpstr>
      <vt:lpstr>Convergent Evolution</vt:lpstr>
      <vt:lpstr>Which species are more closely related?</vt:lpstr>
      <vt:lpstr>PowerPoint Presentation</vt:lpstr>
      <vt:lpstr>Perissodactyla</vt:lpstr>
      <vt:lpstr>Artiodactyla</vt:lpstr>
      <vt:lpstr>Which species are more closely related?</vt:lpstr>
      <vt:lpstr>Which species are more closely related?</vt:lpstr>
      <vt:lpstr>Which species are more closely related?</vt:lpstr>
      <vt:lpstr>Major Lineages of Mammals</vt:lpstr>
      <vt:lpstr>PowerPoint Presentation</vt:lpstr>
      <vt:lpstr>Return to Water</vt:lpstr>
      <vt:lpstr>Cetacea</vt:lpstr>
      <vt:lpstr>Cetacea</vt:lpstr>
      <vt:lpstr>Mammal Dentition</vt:lpstr>
      <vt:lpstr>Skull of a Fish (Amia)</vt:lpstr>
      <vt:lpstr>PowerPoint Presentation</vt:lpstr>
      <vt:lpstr>Human Forelimb Anatomy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Tyler Flisik</dc:creator>
  <cp:lastModifiedBy>Tyler Flisik</cp:lastModifiedBy>
  <cp:revision>30</cp:revision>
  <dcterms:created xsi:type="dcterms:W3CDTF">2014-04-29T20:39:49Z</dcterms:created>
  <dcterms:modified xsi:type="dcterms:W3CDTF">2019-11-13T16:29:36Z</dcterms:modified>
</cp:coreProperties>
</file>