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92" r:id="rId2"/>
    <p:sldId id="258" r:id="rId3"/>
    <p:sldId id="261" r:id="rId4"/>
    <p:sldId id="285" r:id="rId5"/>
    <p:sldId id="259" r:id="rId6"/>
    <p:sldId id="287" r:id="rId7"/>
    <p:sldId id="266" r:id="rId8"/>
    <p:sldId id="263" r:id="rId9"/>
    <p:sldId id="268" r:id="rId10"/>
    <p:sldId id="264" r:id="rId11"/>
    <p:sldId id="288" r:id="rId12"/>
    <p:sldId id="269" r:id="rId13"/>
    <p:sldId id="276" r:id="rId14"/>
    <p:sldId id="271" r:id="rId15"/>
    <p:sldId id="294" r:id="rId16"/>
    <p:sldId id="275" r:id="rId17"/>
    <p:sldId id="286" r:id="rId18"/>
    <p:sldId id="273" r:id="rId19"/>
    <p:sldId id="289" r:id="rId20"/>
    <p:sldId id="278" r:id="rId21"/>
    <p:sldId id="281" r:id="rId22"/>
    <p:sldId id="274" r:id="rId23"/>
    <p:sldId id="290" r:id="rId24"/>
    <p:sldId id="295" r:id="rId25"/>
    <p:sldId id="293" r:id="rId26"/>
    <p:sldId id="277" r:id="rId27"/>
    <p:sldId id="296" r:id="rId28"/>
    <p:sldId id="279" r:id="rId29"/>
    <p:sldId id="284" r:id="rId30"/>
    <p:sldId id="283" r:id="rId31"/>
    <p:sldId id="297" r:id="rId32"/>
    <p:sldId id="298" r:id="rId33"/>
    <p:sldId id="29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5" autoAdjust="0"/>
    <p:restoredTop sz="92284" autoAdjust="0"/>
  </p:normalViewPr>
  <p:slideViewPr>
    <p:cSldViewPr snapToGrid="0">
      <p:cViewPr varScale="1">
        <p:scale>
          <a:sx n="38" d="100"/>
          <a:sy n="38" d="100"/>
        </p:scale>
        <p:origin x="48" y="7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image" Target="../media/image3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BDBCC5-7C9B-4C2A-94CB-07C29F7355F6}" type="datetimeFigureOut">
              <a:rPr lang="en-US" smtClean="0"/>
              <a:pPr/>
              <a:t>11/6/2019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ECDEA8-829D-4586-A286-13A9EFAA2181}" type="slidenum">
              <a:rPr lang="en-US" smtClean="0"/>
              <a:pPr/>
              <a:t>‹#›</a:t>
            </a:fld>
            <a:endParaRPr lang="en-US"/>
          </a:p>
        </p:txBody>
      </p:sp>
    </p:spTree>
    <p:extLst>
      <p:ext uri="{BB962C8B-B14F-4D97-AF65-F5344CB8AC3E}">
        <p14:creationId xmlns:p14="http://schemas.microsoft.com/office/powerpoint/2010/main" val="1245871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800D13-DA32-423E-8029-17FB252DD987}"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242097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CDEA8-829D-4586-A286-13A9EFAA2181}" type="slidenum">
              <a:rPr lang="en-US" smtClean="0"/>
              <a:pPr/>
              <a:t>27</a:t>
            </a:fld>
            <a:endParaRPr lang="en-US"/>
          </a:p>
        </p:txBody>
      </p:sp>
    </p:spTree>
    <p:extLst>
      <p:ext uri="{BB962C8B-B14F-4D97-AF65-F5344CB8AC3E}">
        <p14:creationId xmlns:p14="http://schemas.microsoft.com/office/powerpoint/2010/main" val="1251122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ECDEA8-829D-4586-A286-13A9EFAA2181}" type="slidenum">
              <a:rPr lang="en-US" smtClean="0"/>
              <a:pPr/>
              <a:t>29</a:t>
            </a:fld>
            <a:endParaRPr lang="en-US"/>
          </a:p>
        </p:txBody>
      </p:sp>
    </p:spTree>
    <p:extLst>
      <p:ext uri="{BB962C8B-B14F-4D97-AF65-F5344CB8AC3E}">
        <p14:creationId xmlns:p14="http://schemas.microsoft.com/office/powerpoint/2010/main" val="174693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CDEA8-829D-4586-A286-13A9EFAA2181}" type="slidenum">
              <a:rPr lang="en-US" smtClean="0"/>
              <a:pPr/>
              <a:t>5</a:t>
            </a:fld>
            <a:endParaRPr lang="en-US"/>
          </a:p>
        </p:txBody>
      </p:sp>
    </p:spTree>
    <p:extLst>
      <p:ext uri="{BB962C8B-B14F-4D97-AF65-F5344CB8AC3E}">
        <p14:creationId xmlns:p14="http://schemas.microsoft.com/office/powerpoint/2010/main" val="1150837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CDEA8-829D-4586-A286-13A9EFAA2181}" type="slidenum">
              <a:rPr lang="en-US" smtClean="0"/>
              <a:pPr/>
              <a:t>8</a:t>
            </a:fld>
            <a:endParaRPr lang="en-US"/>
          </a:p>
        </p:txBody>
      </p:sp>
    </p:spTree>
    <p:extLst>
      <p:ext uri="{BB962C8B-B14F-4D97-AF65-F5344CB8AC3E}">
        <p14:creationId xmlns:p14="http://schemas.microsoft.com/office/powerpoint/2010/main" val="203756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CDEA8-829D-4586-A286-13A9EFAA2181}" type="slidenum">
              <a:rPr lang="en-US" smtClean="0"/>
              <a:pPr/>
              <a:t>11</a:t>
            </a:fld>
            <a:endParaRPr lang="en-US"/>
          </a:p>
        </p:txBody>
      </p:sp>
    </p:spTree>
    <p:extLst>
      <p:ext uri="{BB962C8B-B14F-4D97-AF65-F5344CB8AC3E}">
        <p14:creationId xmlns:p14="http://schemas.microsoft.com/office/powerpoint/2010/main" val="1918077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CDEA8-829D-4586-A286-13A9EFAA2181}" type="slidenum">
              <a:rPr lang="en-US" smtClean="0"/>
              <a:pPr/>
              <a:t>17</a:t>
            </a:fld>
            <a:endParaRPr lang="en-US"/>
          </a:p>
        </p:txBody>
      </p:sp>
    </p:spTree>
    <p:extLst>
      <p:ext uri="{BB962C8B-B14F-4D97-AF65-F5344CB8AC3E}">
        <p14:creationId xmlns:p14="http://schemas.microsoft.com/office/powerpoint/2010/main" val="1430587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CDEA8-829D-4586-A286-13A9EFAA2181}" type="slidenum">
              <a:rPr lang="en-US" smtClean="0"/>
              <a:pPr/>
              <a:t>18</a:t>
            </a:fld>
            <a:endParaRPr lang="en-US"/>
          </a:p>
        </p:txBody>
      </p:sp>
    </p:spTree>
    <p:extLst>
      <p:ext uri="{BB962C8B-B14F-4D97-AF65-F5344CB8AC3E}">
        <p14:creationId xmlns:p14="http://schemas.microsoft.com/office/powerpoint/2010/main" val="3717456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CDEA8-829D-4586-A286-13A9EFAA2181}" type="slidenum">
              <a:rPr lang="en-US" smtClean="0"/>
              <a:pPr/>
              <a:t>19</a:t>
            </a:fld>
            <a:endParaRPr lang="en-US"/>
          </a:p>
        </p:txBody>
      </p:sp>
    </p:spTree>
    <p:extLst>
      <p:ext uri="{BB962C8B-B14F-4D97-AF65-F5344CB8AC3E}">
        <p14:creationId xmlns:p14="http://schemas.microsoft.com/office/powerpoint/2010/main" val="1748526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7C37AB0-DADE-4172-84E6-BE3FACFF7686}" type="slidenum">
              <a:rPr lang="en-US" smtClean="0"/>
              <a:pPr/>
              <a:t>23</a:t>
            </a:fld>
            <a:endParaRPr lang="en-US"/>
          </a:p>
        </p:txBody>
      </p:sp>
    </p:spTree>
    <p:extLst>
      <p:ext uri="{BB962C8B-B14F-4D97-AF65-F5344CB8AC3E}">
        <p14:creationId xmlns:p14="http://schemas.microsoft.com/office/powerpoint/2010/main" val="2432972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CDEA8-829D-4586-A286-13A9EFAA2181}" type="slidenum">
              <a:rPr lang="en-US" smtClean="0"/>
              <a:pPr/>
              <a:t>26</a:t>
            </a:fld>
            <a:endParaRPr lang="en-US"/>
          </a:p>
        </p:txBody>
      </p:sp>
    </p:spTree>
    <p:extLst>
      <p:ext uri="{BB962C8B-B14F-4D97-AF65-F5344CB8AC3E}">
        <p14:creationId xmlns:p14="http://schemas.microsoft.com/office/powerpoint/2010/main" val="3231943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534400" y="6355080"/>
            <a:ext cx="3048000" cy="365760"/>
          </a:xfrm>
        </p:spPr>
        <p:txBody>
          <a:bodyPr/>
          <a:lstStyle>
            <a:lvl1pPr>
              <a:defRPr sz="1400"/>
            </a:lvl1pPr>
          </a:lstStyle>
          <a:p>
            <a:fld id="{145EF489-6E83-4544-A56D-D8369222AB5F}" type="datetimeFigureOut">
              <a:rPr lang="en-US" smtClean="0">
                <a:solidFill>
                  <a:srgbClr val="212745"/>
                </a:solidFill>
              </a:rPr>
              <a:pPr/>
              <a:t>11/6/2019</a:t>
            </a:fld>
            <a:endParaRPr lang="en-US">
              <a:solidFill>
                <a:srgbClr val="212745"/>
              </a:solidFill>
            </a:endParaRPr>
          </a:p>
        </p:txBody>
      </p:sp>
      <p:sp>
        <p:nvSpPr>
          <p:cNvPr id="17" name="Footer Placeholder 16"/>
          <p:cNvSpPr>
            <a:spLocks noGrp="1"/>
          </p:cNvSpPr>
          <p:nvPr>
            <p:ph type="ftr" sz="quarter" idx="11"/>
          </p:nvPr>
        </p:nvSpPr>
        <p:spPr>
          <a:xfrm>
            <a:off x="3864864" y="6355080"/>
            <a:ext cx="4632960" cy="365760"/>
          </a:xfrm>
        </p:spPr>
        <p:txBody>
          <a:bodyPr/>
          <a:lstStyle/>
          <a:p>
            <a:endParaRPr lang="en-US">
              <a:solidFill>
                <a:srgbClr val="212745"/>
              </a:solidFill>
            </a:endParaRPr>
          </a:p>
        </p:txBody>
      </p:sp>
      <p:sp>
        <p:nvSpPr>
          <p:cNvPr id="29" name="Slide Number Placeholder 28"/>
          <p:cNvSpPr>
            <a:spLocks noGrp="1"/>
          </p:cNvSpPr>
          <p:nvPr>
            <p:ph type="sldNum" sz="quarter" idx="12"/>
          </p:nvPr>
        </p:nvSpPr>
        <p:spPr>
          <a:xfrm>
            <a:off x="1621536" y="6355080"/>
            <a:ext cx="1625600" cy="365760"/>
          </a:xfrm>
        </p:spPr>
        <p:txBody>
          <a:bodyPr/>
          <a:lstStyle/>
          <a:p>
            <a:fld id="{3F59CEA0-A23A-41CA-B0C4-ED28FDFF00D0}" type="slidenum">
              <a:rPr lang="en-US" smtClean="0">
                <a:solidFill>
                  <a:srgbClr val="212745"/>
                </a:solidFill>
              </a:rPr>
              <a:pPr/>
              <a:t>‹#›</a:t>
            </a:fld>
            <a:endParaRPr lang="en-US">
              <a:solidFill>
                <a:srgbClr val="212745"/>
              </a:solidFill>
            </a:endParaRPr>
          </a:p>
        </p:txBody>
      </p:sp>
      <p:sp>
        <p:nvSpPr>
          <p:cNvPr id="21" name="Rectangle 20"/>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3" name="Rectangle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2" name="Rectangle 21"/>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2" name="Rectangle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Tree>
    <p:extLst>
      <p:ext uri="{BB962C8B-B14F-4D97-AF65-F5344CB8AC3E}">
        <p14:creationId xmlns:p14="http://schemas.microsoft.com/office/powerpoint/2010/main" val="3128950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5EF489-6E83-4544-A56D-D8369222AB5F}" type="datetimeFigureOut">
              <a:rPr lang="en-US" smtClean="0">
                <a:solidFill>
                  <a:srgbClr val="212745"/>
                </a:solidFill>
              </a:rPr>
              <a:pPr/>
              <a:t>11/6/2019</a:t>
            </a:fld>
            <a:endParaRPr lang="en-US">
              <a:solidFill>
                <a:srgbClr val="212745"/>
              </a:solidFill>
            </a:endParaRPr>
          </a:p>
        </p:txBody>
      </p:sp>
      <p:sp>
        <p:nvSpPr>
          <p:cNvPr id="5" name="Footer Placeholder 4"/>
          <p:cNvSpPr>
            <a:spLocks noGrp="1"/>
          </p:cNvSpPr>
          <p:nvPr>
            <p:ph type="ftr" sz="quarter" idx="11"/>
          </p:nvPr>
        </p:nvSpPr>
        <p:spPr/>
        <p:txBody>
          <a:bodyPr/>
          <a:lstStyle/>
          <a:p>
            <a:endParaRPr lang="en-US">
              <a:solidFill>
                <a:srgbClr val="212745"/>
              </a:solidFill>
            </a:endParaRPr>
          </a:p>
        </p:txBody>
      </p:sp>
      <p:sp>
        <p:nvSpPr>
          <p:cNvPr id="6" name="Slide Number Placeholder 5"/>
          <p:cNvSpPr>
            <a:spLocks noGrp="1"/>
          </p:cNvSpPr>
          <p:nvPr>
            <p:ph type="sldNum" sz="quarter" idx="12"/>
          </p:nvPr>
        </p:nvSpPr>
        <p:spPr/>
        <p:txBody>
          <a:bodyPr/>
          <a:lstStyle/>
          <a:p>
            <a:fld id="{3F59CEA0-A23A-41CA-B0C4-ED28FDFF00D0}" type="slidenum">
              <a:rPr lang="en-US" smtClean="0">
                <a:solidFill>
                  <a:srgbClr val="212745"/>
                </a:solidFill>
              </a:rPr>
              <a:pPr/>
              <a:t>‹#›</a:t>
            </a:fld>
            <a:endParaRPr lang="en-US">
              <a:solidFill>
                <a:srgbClr val="212745"/>
              </a:solidFill>
            </a:endParaRPr>
          </a:p>
        </p:txBody>
      </p:sp>
    </p:spTree>
    <p:extLst>
      <p:ext uri="{BB962C8B-B14F-4D97-AF65-F5344CB8AC3E}">
        <p14:creationId xmlns:p14="http://schemas.microsoft.com/office/powerpoint/2010/main" val="577820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5EF489-6E83-4544-A56D-D8369222AB5F}" type="datetimeFigureOut">
              <a:rPr lang="en-US" smtClean="0">
                <a:solidFill>
                  <a:srgbClr val="212745"/>
                </a:solidFill>
              </a:rPr>
              <a:pPr/>
              <a:t>11/6/2019</a:t>
            </a:fld>
            <a:endParaRPr lang="en-US">
              <a:solidFill>
                <a:srgbClr val="212745"/>
              </a:solidFill>
            </a:endParaRPr>
          </a:p>
        </p:txBody>
      </p:sp>
      <p:sp>
        <p:nvSpPr>
          <p:cNvPr id="5" name="Footer Placeholder 4"/>
          <p:cNvSpPr>
            <a:spLocks noGrp="1"/>
          </p:cNvSpPr>
          <p:nvPr>
            <p:ph type="ftr" sz="quarter" idx="11"/>
          </p:nvPr>
        </p:nvSpPr>
        <p:spPr/>
        <p:txBody>
          <a:bodyPr/>
          <a:lstStyle/>
          <a:p>
            <a:endParaRPr lang="en-US">
              <a:solidFill>
                <a:srgbClr val="212745"/>
              </a:solidFill>
            </a:endParaRPr>
          </a:p>
        </p:txBody>
      </p:sp>
      <p:sp>
        <p:nvSpPr>
          <p:cNvPr id="6" name="Slide Number Placeholder 5"/>
          <p:cNvSpPr>
            <a:spLocks noGrp="1"/>
          </p:cNvSpPr>
          <p:nvPr>
            <p:ph type="sldNum" sz="quarter" idx="12"/>
          </p:nvPr>
        </p:nvSpPr>
        <p:spPr/>
        <p:txBody>
          <a:bodyPr/>
          <a:lstStyle/>
          <a:p>
            <a:fld id="{3F59CEA0-A23A-41CA-B0C4-ED28FDFF00D0}" type="slidenum">
              <a:rPr lang="en-US" smtClean="0">
                <a:solidFill>
                  <a:srgbClr val="212745"/>
                </a:solidFill>
              </a:rPr>
              <a:pPr/>
              <a:t>‹#›</a:t>
            </a:fld>
            <a:endParaRPr lang="en-US">
              <a:solidFill>
                <a:srgbClr val="212745"/>
              </a:solidFill>
            </a:endParaRPr>
          </a:p>
        </p:txBody>
      </p:sp>
      <p:sp>
        <p:nvSpPr>
          <p:cNvPr id="7" name="Straight Connector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8" name="Isosceles Triangle 7"/>
          <p:cNvSpPr>
            <a:spLocks noChangeAspect="1"/>
          </p:cNvSpPr>
          <p:nvPr/>
        </p:nvSpPr>
        <p:spPr>
          <a:xfrm rot="5400000">
            <a:off x="590610" y="6447424"/>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Straight Connector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Tree>
    <p:extLst>
      <p:ext uri="{BB962C8B-B14F-4D97-AF65-F5344CB8AC3E}">
        <p14:creationId xmlns:p14="http://schemas.microsoft.com/office/powerpoint/2010/main" val="1539224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16052" y="381000"/>
            <a:ext cx="10369549" cy="549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212745"/>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212745"/>
              </a:solidFill>
            </a:endParaRPr>
          </a:p>
        </p:txBody>
      </p:sp>
      <p:sp>
        <p:nvSpPr>
          <p:cNvPr id="5" name="Rectangle 6"/>
          <p:cNvSpPr>
            <a:spLocks noGrp="1" noChangeArrowheads="1"/>
          </p:cNvSpPr>
          <p:nvPr>
            <p:ph type="sldNum" sz="quarter" idx="12"/>
          </p:nvPr>
        </p:nvSpPr>
        <p:spPr>
          <a:ln/>
        </p:spPr>
        <p:txBody>
          <a:bodyPr/>
          <a:lstStyle>
            <a:lvl1pPr>
              <a:defRPr/>
            </a:lvl1pPr>
          </a:lstStyle>
          <a:p>
            <a:fld id="{AF28C292-6824-4511-A805-B240D11705AB}" type="slidenum">
              <a:rPr lang="en-US">
                <a:solidFill>
                  <a:srgbClr val="212745"/>
                </a:solidFill>
              </a:rPr>
              <a:pPr/>
              <a:t>‹#›</a:t>
            </a:fld>
            <a:endParaRPr lang="en-US">
              <a:solidFill>
                <a:srgbClr val="212745"/>
              </a:solidFill>
            </a:endParaRPr>
          </a:p>
        </p:txBody>
      </p:sp>
    </p:spTree>
    <p:extLst>
      <p:ext uri="{BB962C8B-B14F-4D97-AF65-F5344CB8AC3E}">
        <p14:creationId xmlns:p14="http://schemas.microsoft.com/office/powerpoint/2010/main" val="4030365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4400" y="6355080"/>
            <a:ext cx="3048000" cy="365760"/>
          </a:xfrm>
        </p:spPr>
        <p:txBody>
          <a:bodyPr/>
          <a:lstStyle/>
          <a:p>
            <a:fld id="{145EF489-6E83-4544-A56D-D8369222AB5F}" type="datetimeFigureOut">
              <a:rPr lang="en-US" smtClean="0">
                <a:solidFill>
                  <a:srgbClr val="B4DCFA"/>
                </a:solidFill>
              </a:rPr>
              <a:pPr/>
              <a:t>11/6/2019</a:t>
            </a:fld>
            <a:endParaRPr lang="en-US">
              <a:solidFill>
                <a:srgbClr val="B4DCFA"/>
              </a:solidFill>
            </a:endParaRPr>
          </a:p>
        </p:txBody>
      </p:sp>
      <p:sp>
        <p:nvSpPr>
          <p:cNvPr id="5" name="Footer Placeholder 4"/>
          <p:cNvSpPr>
            <a:spLocks noGrp="1"/>
          </p:cNvSpPr>
          <p:nvPr>
            <p:ph type="ftr" sz="quarter" idx="11"/>
          </p:nvPr>
        </p:nvSpPr>
        <p:spPr>
          <a:xfrm>
            <a:off x="3864864" y="6355080"/>
            <a:ext cx="4632960" cy="365760"/>
          </a:xfrm>
        </p:spPr>
        <p:txBody>
          <a:bodyPr/>
          <a:lstStyle/>
          <a:p>
            <a:endParaRPr lang="en-US">
              <a:solidFill>
                <a:srgbClr val="B4DCFA"/>
              </a:solidFill>
            </a:endParaRPr>
          </a:p>
        </p:txBody>
      </p:sp>
      <p:sp>
        <p:nvSpPr>
          <p:cNvPr id="6" name="Slide Number Placeholder 5"/>
          <p:cNvSpPr>
            <a:spLocks noGrp="1"/>
          </p:cNvSpPr>
          <p:nvPr>
            <p:ph type="sldNum" sz="quarter" idx="12"/>
          </p:nvPr>
        </p:nvSpPr>
        <p:spPr>
          <a:xfrm>
            <a:off x="1426464" y="6355080"/>
            <a:ext cx="2027936" cy="365760"/>
          </a:xfrm>
        </p:spPr>
        <p:txBody>
          <a:bodyPr/>
          <a:lstStyle/>
          <a:p>
            <a:fld id="{3F59CEA0-A23A-41CA-B0C4-ED28FDFF00D0}" type="slidenum">
              <a:rPr lang="en-US" smtClean="0">
                <a:solidFill>
                  <a:srgbClr val="B4DCFA"/>
                </a:solidFill>
              </a:rPr>
              <a:pPr/>
              <a:t>‹#›</a:t>
            </a:fld>
            <a:endParaRPr lang="en-US">
              <a:solidFill>
                <a:srgbClr val="B4DCFA"/>
              </a:solidFill>
            </a:endParaRPr>
          </a:p>
        </p:txBody>
      </p:sp>
      <p:sp>
        <p:nvSpPr>
          <p:cNvPr id="7" name="Rectangle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Tree>
    <p:extLst>
      <p:ext uri="{BB962C8B-B14F-4D97-AF65-F5344CB8AC3E}">
        <p14:creationId xmlns:p14="http://schemas.microsoft.com/office/powerpoint/2010/main" val="163620124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45EF489-6E83-4544-A56D-D8369222AB5F}" type="datetimeFigureOut">
              <a:rPr lang="en-US" smtClean="0">
                <a:solidFill>
                  <a:srgbClr val="212745"/>
                </a:solidFill>
              </a:rPr>
              <a:pPr/>
              <a:t>11/6/2019</a:t>
            </a:fld>
            <a:endParaRPr lang="en-US">
              <a:solidFill>
                <a:srgbClr val="212745"/>
              </a:solidFill>
            </a:endParaRPr>
          </a:p>
        </p:txBody>
      </p:sp>
      <p:sp>
        <p:nvSpPr>
          <p:cNvPr id="5" name="Footer Placeholder 4"/>
          <p:cNvSpPr>
            <a:spLocks noGrp="1"/>
          </p:cNvSpPr>
          <p:nvPr>
            <p:ph type="ftr" sz="quarter" idx="11"/>
          </p:nvPr>
        </p:nvSpPr>
        <p:spPr/>
        <p:txBody>
          <a:bodyPr/>
          <a:lstStyle/>
          <a:p>
            <a:endParaRPr lang="en-US">
              <a:solidFill>
                <a:srgbClr val="212745"/>
              </a:solidFill>
            </a:endParaRPr>
          </a:p>
        </p:txBody>
      </p:sp>
      <p:sp>
        <p:nvSpPr>
          <p:cNvPr id="6" name="Slide Number Placeholder 5"/>
          <p:cNvSpPr>
            <a:spLocks noGrp="1"/>
          </p:cNvSpPr>
          <p:nvPr>
            <p:ph type="sldNum" sz="quarter" idx="12"/>
          </p:nvPr>
        </p:nvSpPr>
        <p:spPr/>
        <p:txBody>
          <a:bodyPr/>
          <a:lstStyle/>
          <a:p>
            <a:fld id="{3F59CEA0-A23A-41CA-B0C4-ED28FDFF00D0}" type="slidenum">
              <a:rPr lang="en-US" smtClean="0">
                <a:solidFill>
                  <a:srgbClr val="212745"/>
                </a:solidFill>
              </a:rPr>
              <a:pPr/>
              <a:t>‹#›</a:t>
            </a:fld>
            <a:endParaRPr lang="en-US">
              <a:solidFill>
                <a:srgbClr val="212745"/>
              </a:solidFill>
            </a:endParaRPr>
          </a:p>
        </p:txBody>
      </p:sp>
      <p:sp>
        <p:nvSpPr>
          <p:cNvPr id="8" name="Content Placeholder 7"/>
          <p:cNvSpPr>
            <a:spLocks noGrp="1"/>
          </p:cNvSpPr>
          <p:nvPr>
            <p:ph sz="quarter" idx="1"/>
          </p:nvPr>
        </p:nvSpPr>
        <p:spPr>
          <a:xfrm>
            <a:off x="609600" y="1219200"/>
            <a:ext cx="109728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180119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45EF489-6E83-4544-A56D-D8369222AB5F}" type="datetimeFigureOut">
              <a:rPr lang="en-US" smtClean="0">
                <a:solidFill>
                  <a:srgbClr val="212745"/>
                </a:solidFill>
              </a:rPr>
              <a:pPr/>
              <a:t>11/6/2019</a:t>
            </a:fld>
            <a:endParaRPr lang="en-US">
              <a:solidFill>
                <a:srgbClr val="212745"/>
              </a:solidFill>
            </a:endParaRPr>
          </a:p>
        </p:txBody>
      </p:sp>
      <p:sp>
        <p:nvSpPr>
          <p:cNvPr id="6" name="Footer Placeholder 5"/>
          <p:cNvSpPr>
            <a:spLocks noGrp="1"/>
          </p:cNvSpPr>
          <p:nvPr>
            <p:ph type="ftr" sz="quarter" idx="11"/>
          </p:nvPr>
        </p:nvSpPr>
        <p:spPr/>
        <p:txBody>
          <a:bodyPr/>
          <a:lstStyle/>
          <a:p>
            <a:endParaRPr lang="en-US">
              <a:solidFill>
                <a:srgbClr val="212745"/>
              </a:solidFill>
            </a:endParaRPr>
          </a:p>
        </p:txBody>
      </p:sp>
      <p:sp>
        <p:nvSpPr>
          <p:cNvPr id="7" name="Slide Number Placeholder 6"/>
          <p:cNvSpPr>
            <a:spLocks noGrp="1"/>
          </p:cNvSpPr>
          <p:nvPr>
            <p:ph type="sldNum" sz="quarter" idx="12"/>
          </p:nvPr>
        </p:nvSpPr>
        <p:spPr/>
        <p:txBody>
          <a:bodyPr/>
          <a:lstStyle/>
          <a:p>
            <a:fld id="{3F59CEA0-A23A-41CA-B0C4-ED28FDFF00D0}" type="slidenum">
              <a:rPr lang="en-US" smtClean="0">
                <a:solidFill>
                  <a:srgbClr val="212745"/>
                </a:solidFill>
              </a:rPr>
              <a:pPr/>
              <a:t>‹#›</a:t>
            </a:fld>
            <a:endParaRPr lang="en-US">
              <a:solidFill>
                <a:srgbClr val="212745"/>
              </a:solidFill>
            </a:endParaRPr>
          </a:p>
        </p:txBody>
      </p:sp>
      <p:sp>
        <p:nvSpPr>
          <p:cNvPr id="9" name="Content Placeholder 8"/>
          <p:cNvSpPr>
            <a:spLocks noGrp="1"/>
          </p:cNvSpPr>
          <p:nvPr>
            <p:ph sz="quarter" idx="1"/>
          </p:nvPr>
        </p:nvSpPr>
        <p:spPr>
          <a:xfrm>
            <a:off x="609600" y="1219200"/>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6264" y="1216152"/>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96700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7602"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45EF489-6E83-4544-A56D-D8369222AB5F}" type="datetimeFigureOut">
              <a:rPr lang="en-US" smtClean="0">
                <a:solidFill>
                  <a:srgbClr val="212745"/>
                </a:solidFill>
              </a:rPr>
              <a:pPr/>
              <a:t>11/6/2019</a:t>
            </a:fld>
            <a:endParaRPr lang="en-US">
              <a:solidFill>
                <a:srgbClr val="212745"/>
              </a:solidFill>
            </a:endParaRPr>
          </a:p>
        </p:txBody>
      </p:sp>
      <p:sp>
        <p:nvSpPr>
          <p:cNvPr id="8" name="Footer Placeholder 7"/>
          <p:cNvSpPr>
            <a:spLocks noGrp="1"/>
          </p:cNvSpPr>
          <p:nvPr>
            <p:ph type="ftr" sz="quarter" idx="11"/>
          </p:nvPr>
        </p:nvSpPr>
        <p:spPr/>
        <p:txBody>
          <a:bodyPr/>
          <a:lstStyle/>
          <a:p>
            <a:endParaRPr lang="en-US">
              <a:solidFill>
                <a:srgbClr val="212745"/>
              </a:solidFill>
            </a:endParaRPr>
          </a:p>
        </p:txBody>
      </p:sp>
      <p:sp>
        <p:nvSpPr>
          <p:cNvPr id="9" name="Slide Number Placeholder 8"/>
          <p:cNvSpPr>
            <a:spLocks noGrp="1"/>
          </p:cNvSpPr>
          <p:nvPr>
            <p:ph type="sldNum" sz="quarter" idx="12"/>
          </p:nvPr>
        </p:nvSpPr>
        <p:spPr/>
        <p:txBody>
          <a:bodyPr/>
          <a:lstStyle/>
          <a:p>
            <a:fld id="{3F59CEA0-A23A-41CA-B0C4-ED28FDFF00D0}" type="slidenum">
              <a:rPr lang="en-US" smtClean="0">
                <a:solidFill>
                  <a:srgbClr val="212745"/>
                </a:solidFill>
              </a:rPr>
              <a:pPr/>
              <a:t>‹#›</a:t>
            </a:fld>
            <a:endParaRPr lang="en-US">
              <a:solidFill>
                <a:srgbClr val="212745"/>
              </a:solidFill>
            </a:endParaRPr>
          </a:p>
        </p:txBody>
      </p:sp>
      <p:sp>
        <p:nvSpPr>
          <p:cNvPr id="11" name="Content Placeholder 10"/>
          <p:cNvSpPr>
            <a:spLocks noGrp="1"/>
          </p:cNvSpPr>
          <p:nvPr>
            <p:ph sz="quarter" idx="2"/>
          </p:nvPr>
        </p:nvSpPr>
        <p:spPr>
          <a:xfrm>
            <a:off x="609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7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169241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45EF489-6E83-4544-A56D-D8369222AB5F}" type="datetimeFigureOut">
              <a:rPr lang="en-US" smtClean="0">
                <a:solidFill>
                  <a:srgbClr val="212745"/>
                </a:solidFill>
              </a:rPr>
              <a:pPr/>
              <a:t>11/6/2019</a:t>
            </a:fld>
            <a:endParaRPr lang="en-US">
              <a:solidFill>
                <a:srgbClr val="212745"/>
              </a:solidFill>
            </a:endParaRPr>
          </a:p>
        </p:txBody>
      </p:sp>
      <p:sp>
        <p:nvSpPr>
          <p:cNvPr id="4" name="Footer Placeholder 3"/>
          <p:cNvSpPr>
            <a:spLocks noGrp="1"/>
          </p:cNvSpPr>
          <p:nvPr>
            <p:ph type="ftr" sz="quarter" idx="11"/>
          </p:nvPr>
        </p:nvSpPr>
        <p:spPr/>
        <p:txBody>
          <a:bodyPr/>
          <a:lstStyle/>
          <a:p>
            <a:endParaRPr lang="en-US">
              <a:solidFill>
                <a:srgbClr val="212745"/>
              </a:solidFill>
            </a:endParaRPr>
          </a:p>
        </p:txBody>
      </p:sp>
      <p:sp>
        <p:nvSpPr>
          <p:cNvPr id="5" name="Slide Number Placeholder 4"/>
          <p:cNvSpPr>
            <a:spLocks noGrp="1"/>
          </p:cNvSpPr>
          <p:nvPr>
            <p:ph type="sldNum" sz="quarter" idx="12"/>
          </p:nvPr>
        </p:nvSpPr>
        <p:spPr/>
        <p:txBody>
          <a:bodyPr/>
          <a:lstStyle/>
          <a:p>
            <a:fld id="{3F59CEA0-A23A-41CA-B0C4-ED28FDFF00D0}" type="slidenum">
              <a:rPr lang="en-US" smtClean="0">
                <a:solidFill>
                  <a:srgbClr val="212745"/>
                </a:solidFill>
              </a:rPr>
              <a:pPr/>
              <a:t>‹#›</a:t>
            </a:fld>
            <a:endParaRPr lang="en-US">
              <a:solidFill>
                <a:srgbClr val="212745"/>
              </a:solidFill>
            </a:endParaRPr>
          </a:p>
        </p:txBody>
      </p:sp>
      <p:sp>
        <p:nvSpPr>
          <p:cNvPr id="6" name="Isosceles Triangle 5"/>
          <p:cNvSpPr>
            <a:spLocks noChangeAspect="1"/>
          </p:cNvSpPr>
          <p:nvPr/>
        </p:nvSpPr>
        <p:spPr>
          <a:xfrm rot="5400000">
            <a:off x="590610" y="6447424"/>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Tree>
    <p:extLst>
      <p:ext uri="{BB962C8B-B14F-4D97-AF65-F5344CB8AC3E}">
        <p14:creationId xmlns:p14="http://schemas.microsoft.com/office/powerpoint/2010/main" val="3362348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EF489-6E83-4544-A56D-D8369222AB5F}" type="datetimeFigureOut">
              <a:rPr lang="en-US" smtClean="0">
                <a:solidFill>
                  <a:srgbClr val="212745"/>
                </a:solidFill>
              </a:rPr>
              <a:pPr/>
              <a:t>11/6/2019</a:t>
            </a:fld>
            <a:endParaRPr lang="en-US">
              <a:solidFill>
                <a:srgbClr val="212745"/>
              </a:solidFill>
            </a:endParaRPr>
          </a:p>
        </p:txBody>
      </p:sp>
      <p:sp>
        <p:nvSpPr>
          <p:cNvPr id="3" name="Footer Placeholder 2"/>
          <p:cNvSpPr>
            <a:spLocks noGrp="1"/>
          </p:cNvSpPr>
          <p:nvPr>
            <p:ph type="ftr" sz="quarter" idx="11"/>
          </p:nvPr>
        </p:nvSpPr>
        <p:spPr/>
        <p:txBody>
          <a:bodyPr/>
          <a:lstStyle/>
          <a:p>
            <a:endParaRPr lang="en-US">
              <a:solidFill>
                <a:srgbClr val="212745"/>
              </a:solidFill>
            </a:endParaRPr>
          </a:p>
        </p:txBody>
      </p:sp>
      <p:sp>
        <p:nvSpPr>
          <p:cNvPr id="4" name="Slide Number Placeholder 3"/>
          <p:cNvSpPr>
            <a:spLocks noGrp="1"/>
          </p:cNvSpPr>
          <p:nvPr>
            <p:ph type="sldNum" sz="quarter" idx="12"/>
          </p:nvPr>
        </p:nvSpPr>
        <p:spPr/>
        <p:txBody>
          <a:bodyPr/>
          <a:lstStyle/>
          <a:p>
            <a:fld id="{3F59CEA0-A23A-41CA-B0C4-ED28FDFF00D0}" type="slidenum">
              <a:rPr lang="en-US" smtClean="0">
                <a:solidFill>
                  <a:srgbClr val="212745"/>
                </a:solidFill>
              </a:rPr>
              <a:pPr/>
              <a:t>‹#›</a:t>
            </a:fld>
            <a:endParaRPr lang="en-US">
              <a:solidFill>
                <a:srgbClr val="212745"/>
              </a:solidFill>
            </a:endParaRPr>
          </a:p>
        </p:txBody>
      </p:sp>
      <p:sp>
        <p:nvSpPr>
          <p:cNvPr id="5" name="Straight Connector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6" name="Isosceles Triangle 5"/>
          <p:cNvSpPr>
            <a:spLocks noChangeAspect="1"/>
          </p:cNvSpPr>
          <p:nvPr/>
        </p:nvSpPr>
        <p:spPr>
          <a:xfrm rot="5400000">
            <a:off x="590610" y="6447424"/>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Tree>
    <p:extLst>
      <p:ext uri="{BB962C8B-B14F-4D97-AF65-F5344CB8AC3E}">
        <p14:creationId xmlns:p14="http://schemas.microsoft.com/office/powerpoint/2010/main" val="3145989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2800" y="1219203"/>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45EF489-6E83-4544-A56D-D8369222AB5F}" type="datetimeFigureOut">
              <a:rPr lang="en-US" smtClean="0">
                <a:solidFill>
                  <a:srgbClr val="212745"/>
                </a:solidFill>
              </a:rPr>
              <a:pPr/>
              <a:t>11/6/2019</a:t>
            </a:fld>
            <a:endParaRPr lang="en-US">
              <a:solidFill>
                <a:srgbClr val="212745"/>
              </a:solidFill>
            </a:endParaRPr>
          </a:p>
        </p:txBody>
      </p:sp>
      <p:sp>
        <p:nvSpPr>
          <p:cNvPr id="6" name="Footer Placeholder 5"/>
          <p:cNvSpPr>
            <a:spLocks noGrp="1"/>
          </p:cNvSpPr>
          <p:nvPr>
            <p:ph type="ftr" sz="quarter" idx="11"/>
          </p:nvPr>
        </p:nvSpPr>
        <p:spPr/>
        <p:txBody>
          <a:bodyPr/>
          <a:lstStyle/>
          <a:p>
            <a:endParaRPr lang="en-US">
              <a:solidFill>
                <a:srgbClr val="212745"/>
              </a:solidFill>
            </a:endParaRPr>
          </a:p>
        </p:txBody>
      </p:sp>
      <p:sp>
        <p:nvSpPr>
          <p:cNvPr id="7" name="Slide Number Placeholder 6"/>
          <p:cNvSpPr>
            <a:spLocks noGrp="1"/>
          </p:cNvSpPr>
          <p:nvPr>
            <p:ph type="sldNum" sz="quarter" idx="12"/>
          </p:nvPr>
        </p:nvSpPr>
        <p:spPr/>
        <p:txBody>
          <a:bodyPr/>
          <a:lstStyle/>
          <a:p>
            <a:fld id="{3F59CEA0-A23A-41CA-B0C4-ED28FDFF00D0}" type="slidenum">
              <a:rPr lang="en-US" smtClean="0">
                <a:solidFill>
                  <a:srgbClr val="212745"/>
                </a:solidFill>
              </a:rPr>
              <a:pPr/>
              <a:t>‹#›</a:t>
            </a:fld>
            <a:endParaRPr lang="en-US">
              <a:solidFill>
                <a:srgbClr val="212745"/>
              </a:solidFill>
            </a:endParaRPr>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0" name="Straight Connector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9" name="Isosceles Triangle 8"/>
          <p:cNvSpPr>
            <a:spLocks noChangeAspect="1"/>
          </p:cNvSpPr>
          <p:nvPr/>
        </p:nvSpPr>
        <p:spPr>
          <a:xfrm rot="5400000">
            <a:off x="590610" y="6447424"/>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Content Placeholder 11"/>
          <p:cNvSpPr>
            <a:spLocks noGrp="1"/>
          </p:cNvSpPr>
          <p:nvPr>
            <p:ph sz="quarter" idx="1"/>
          </p:nvPr>
        </p:nvSpPr>
        <p:spPr>
          <a:xfrm>
            <a:off x="406400" y="304800"/>
            <a:ext cx="7620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240088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45EF489-6E83-4544-A56D-D8369222AB5F}" type="datetimeFigureOut">
              <a:rPr lang="en-US" smtClean="0">
                <a:solidFill>
                  <a:srgbClr val="B4DCFA"/>
                </a:solidFill>
              </a:rPr>
              <a:pPr/>
              <a:t>11/6/2019</a:t>
            </a:fld>
            <a:endParaRPr lang="en-US">
              <a:solidFill>
                <a:srgbClr val="B4DCFA"/>
              </a:solidFill>
            </a:endParaRPr>
          </a:p>
        </p:txBody>
      </p:sp>
      <p:sp>
        <p:nvSpPr>
          <p:cNvPr id="6" name="Footer Placeholder 5"/>
          <p:cNvSpPr>
            <a:spLocks noGrp="1"/>
          </p:cNvSpPr>
          <p:nvPr>
            <p:ph type="ftr" sz="quarter" idx="11"/>
          </p:nvPr>
        </p:nvSpPr>
        <p:spPr/>
        <p:txBody>
          <a:bodyPr/>
          <a:lstStyle/>
          <a:p>
            <a:endParaRPr lang="en-US">
              <a:solidFill>
                <a:srgbClr val="B4DCFA"/>
              </a:solidFill>
            </a:endParaRPr>
          </a:p>
        </p:txBody>
      </p:sp>
      <p:sp>
        <p:nvSpPr>
          <p:cNvPr id="7" name="Slide Number Placeholder 6"/>
          <p:cNvSpPr>
            <a:spLocks noGrp="1"/>
          </p:cNvSpPr>
          <p:nvPr>
            <p:ph type="sldNum" sz="quarter" idx="12"/>
          </p:nvPr>
        </p:nvSpPr>
        <p:spPr/>
        <p:txBody>
          <a:bodyPr/>
          <a:lstStyle/>
          <a:p>
            <a:fld id="{3F59CEA0-A23A-41CA-B0C4-ED28FDFF00D0}" type="slidenum">
              <a:rPr lang="en-US" smtClean="0">
                <a:solidFill>
                  <a:srgbClr val="B4DCFA"/>
                </a:solidFill>
              </a:rPr>
              <a:pPr/>
              <a:t>‹#›</a:t>
            </a:fld>
            <a:endParaRPr lang="en-US">
              <a:solidFill>
                <a:srgbClr val="B4DCFA"/>
              </a:solidFill>
            </a:endParaRPr>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9" name="Isosceles Triangle 8"/>
          <p:cNvSpPr>
            <a:spLocks noChangeAspect="1"/>
          </p:cNvSpPr>
          <p:nvPr/>
        </p:nvSpPr>
        <p:spPr>
          <a:xfrm rot="5400000">
            <a:off x="590610" y="6447424"/>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Tree>
    <p:extLst>
      <p:ext uri="{BB962C8B-B14F-4D97-AF65-F5344CB8AC3E}">
        <p14:creationId xmlns:p14="http://schemas.microsoft.com/office/powerpoint/2010/main" val="177743024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52400"/>
            <a:ext cx="109728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fld id="{145EF489-6E83-4544-A56D-D8369222AB5F}" type="datetimeFigureOut">
              <a:rPr lang="en-US" smtClean="0">
                <a:solidFill>
                  <a:srgbClr val="212745"/>
                </a:solidFill>
              </a:rPr>
              <a:pPr/>
              <a:t>11/6/2019</a:t>
            </a:fld>
            <a:endParaRPr lang="en-US">
              <a:solidFill>
                <a:srgbClr val="212745"/>
              </a:solidFill>
            </a:endParaRPr>
          </a:p>
        </p:txBody>
      </p:sp>
      <p:sp>
        <p:nvSpPr>
          <p:cNvPr id="3" name="Footer Placeholder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endParaRPr lang="en-US">
              <a:solidFill>
                <a:srgbClr val="212745"/>
              </a:solidFill>
            </a:endParaRPr>
          </a:p>
        </p:txBody>
      </p:sp>
      <p:sp>
        <p:nvSpPr>
          <p:cNvPr id="23" name="Slide Number Placeholder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fld id="{3F59CEA0-A23A-41CA-B0C4-ED28FDFF00D0}" type="slidenum">
              <a:rPr lang="en-US" smtClean="0">
                <a:solidFill>
                  <a:srgbClr val="212745"/>
                </a:solidFill>
              </a:rPr>
              <a:pPr/>
              <a:t>‹#›</a:t>
            </a:fld>
            <a:endParaRPr lang="en-US">
              <a:solidFill>
                <a:srgbClr val="212745"/>
              </a:solidFill>
            </a:endParaRPr>
          </a:p>
        </p:txBody>
      </p:sp>
      <p:sp>
        <p:nvSpPr>
          <p:cNvPr id="28" name="Straight Connector 2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29" name="Straight Connector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0" name="Isosceles Triangle 9"/>
          <p:cNvSpPr>
            <a:spLocks noChangeAspect="1"/>
          </p:cNvSpPr>
          <p:nvPr/>
        </p:nvSpPr>
        <p:spPr>
          <a:xfrm rot="5400000">
            <a:off x="590610" y="6447424"/>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Tree>
    <p:extLst>
      <p:ext uri="{BB962C8B-B14F-4D97-AF65-F5344CB8AC3E}">
        <p14:creationId xmlns:p14="http://schemas.microsoft.com/office/powerpoint/2010/main" val="36904878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7.xml"/><Relationship Id="rId7" Type="http://schemas.openxmlformats.org/officeDocument/2006/relationships/image" Target="../media/image38.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37.jpeg"/><Relationship Id="rId5" Type="http://schemas.openxmlformats.org/officeDocument/2006/relationships/image" Target="../media/image35.png"/><Relationship Id="rId10" Type="http://schemas.openxmlformats.org/officeDocument/2006/relationships/image" Target="../media/image36.png"/><Relationship Id="rId4" Type="http://schemas.openxmlformats.org/officeDocument/2006/relationships/oleObject" Target="../embeddings/oleObject1.bin"/><Relationship Id="rId9"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45.jpeg"/><Relationship Id="rId4" Type="http://schemas.openxmlformats.org/officeDocument/2006/relationships/image" Target="../media/image44.gif"/></Relationships>
</file>

<file path=ppt/slides/_rels/slide2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50.png"/><Relationship Id="rId4" Type="http://schemas.openxmlformats.org/officeDocument/2006/relationships/image" Target="../media/image49.jpe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25600" y="3647326"/>
            <a:ext cx="9144000" cy="1229474"/>
          </a:xfrm>
        </p:spPr>
        <p:txBody>
          <a:bodyPr>
            <a:noAutofit/>
          </a:bodyPr>
          <a:lstStyle/>
          <a:p>
            <a:br>
              <a:rPr lang="en-US" sz="4000" dirty="0"/>
            </a:br>
            <a:r>
              <a:rPr lang="en-US" sz="4000" dirty="0"/>
              <a:t>An Introduction to Evolution</a:t>
            </a:r>
          </a:p>
        </p:txBody>
      </p:sp>
      <p:sp>
        <p:nvSpPr>
          <p:cNvPr id="5" name="Subtitle 4"/>
          <p:cNvSpPr>
            <a:spLocks noGrp="1"/>
          </p:cNvSpPr>
          <p:nvPr>
            <p:ph type="subTitle" idx="1"/>
          </p:nvPr>
        </p:nvSpPr>
        <p:spPr>
          <a:xfrm>
            <a:off x="1625600" y="5124450"/>
            <a:ext cx="9144000" cy="533400"/>
          </a:xfrm>
        </p:spPr>
        <p:txBody>
          <a:bodyPr/>
          <a:lstStyle/>
          <a:p>
            <a:r>
              <a:rPr lang="en-US" dirty="0"/>
              <a:t>Chapter 8</a:t>
            </a:r>
          </a:p>
        </p:txBody>
      </p:sp>
      <p:sp>
        <p:nvSpPr>
          <p:cNvPr id="6" name="TextBox 5"/>
          <p:cNvSpPr txBox="1"/>
          <p:nvPr/>
        </p:nvSpPr>
        <p:spPr>
          <a:xfrm>
            <a:off x="416689" y="488220"/>
            <a:ext cx="11354764" cy="1384995"/>
          </a:xfrm>
          <a:prstGeom prst="rect">
            <a:avLst/>
          </a:prstGeom>
          <a:noFill/>
        </p:spPr>
        <p:txBody>
          <a:bodyPr wrap="square" rtlCol="0">
            <a:spAutoFit/>
          </a:bodyPr>
          <a:lstStyle/>
          <a:p>
            <a:pPr algn="ctr"/>
            <a:r>
              <a:rPr lang="en-US" sz="2800" dirty="0"/>
              <a:t>“ There is grandeur in this view of life … from so simple a beginning endless forms most beautiful and wonderful have been,  and are being, evolved” </a:t>
            </a:r>
          </a:p>
          <a:p>
            <a:pPr algn="ctr"/>
            <a:r>
              <a:rPr lang="en-US" sz="2800" dirty="0"/>
              <a:t>- Charles Darwin</a:t>
            </a:r>
          </a:p>
        </p:txBody>
      </p:sp>
      <p:sp>
        <p:nvSpPr>
          <p:cNvPr id="7" name="TextBox 6"/>
          <p:cNvSpPr txBox="1"/>
          <p:nvPr/>
        </p:nvSpPr>
        <p:spPr>
          <a:xfrm>
            <a:off x="154329" y="2283217"/>
            <a:ext cx="11879483" cy="954107"/>
          </a:xfrm>
          <a:prstGeom prst="rect">
            <a:avLst/>
          </a:prstGeom>
          <a:noFill/>
        </p:spPr>
        <p:txBody>
          <a:bodyPr wrap="square" rtlCol="0">
            <a:spAutoFit/>
          </a:bodyPr>
          <a:lstStyle/>
          <a:p>
            <a:pPr algn="ctr"/>
            <a:r>
              <a:rPr lang="en-US" sz="2800" dirty="0"/>
              <a:t>“ If I have seen further than others it is by standing on the shoulders of giants”</a:t>
            </a:r>
          </a:p>
          <a:p>
            <a:pPr algn="ctr"/>
            <a:r>
              <a:rPr lang="en-US" sz="2800" dirty="0"/>
              <a:t>-Sir Isaac Newton</a:t>
            </a:r>
          </a:p>
        </p:txBody>
      </p:sp>
    </p:spTree>
    <p:extLst>
      <p:ext uri="{BB962C8B-B14F-4D97-AF65-F5344CB8AC3E}">
        <p14:creationId xmlns:p14="http://schemas.microsoft.com/office/powerpoint/2010/main" val="386031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Charles Darwin’s Voyage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933638"/>
            <a:ext cx="8546592" cy="4395216"/>
          </a:xfrm>
          <a:prstGeom prst="rect">
            <a:avLst/>
          </a:prstGeom>
        </p:spPr>
      </p:pic>
      <p:pic>
        <p:nvPicPr>
          <p:cNvPr id="6" name="Content Placeholder 5"/>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9156192" y="3006023"/>
            <a:ext cx="2921412" cy="2250445"/>
          </a:xfrm>
        </p:spPr>
      </p:pic>
      <p:sp>
        <p:nvSpPr>
          <p:cNvPr id="8" name="TextBox 7"/>
          <p:cNvSpPr txBox="1"/>
          <p:nvPr/>
        </p:nvSpPr>
        <p:spPr>
          <a:xfrm>
            <a:off x="609600" y="1270660"/>
            <a:ext cx="6931231" cy="461665"/>
          </a:xfrm>
          <a:prstGeom prst="rect">
            <a:avLst/>
          </a:prstGeom>
          <a:noFill/>
        </p:spPr>
        <p:txBody>
          <a:bodyPr wrap="square" rtlCol="0">
            <a:spAutoFit/>
          </a:bodyPr>
          <a:lstStyle/>
          <a:p>
            <a:r>
              <a:rPr lang="en-US" sz="2400" dirty="0"/>
              <a:t>5 year trip around the world aboard H.M.S Beagle</a:t>
            </a:r>
          </a:p>
        </p:txBody>
      </p:sp>
    </p:spTree>
    <p:extLst>
      <p:ext uri="{BB962C8B-B14F-4D97-AF65-F5344CB8AC3E}">
        <p14:creationId xmlns:p14="http://schemas.microsoft.com/office/powerpoint/2010/main" val="1786442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www.vogatravel.com/images/galapagos_ma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2777" y="96935"/>
            <a:ext cx="7457705" cy="4771731"/>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p:cNvSpPr/>
          <p:nvPr/>
        </p:nvSpPr>
        <p:spPr>
          <a:xfrm>
            <a:off x="2849171" y="90454"/>
            <a:ext cx="4810330" cy="4358377"/>
          </a:xfrm>
          <a:custGeom>
            <a:avLst/>
            <a:gdLst>
              <a:gd name="connsiteX0" fmla="*/ 106878 w 4810330"/>
              <a:gd name="connsiteY0" fmla="*/ 249515 h 4358377"/>
              <a:gd name="connsiteX1" fmla="*/ 106878 w 4810330"/>
              <a:gd name="connsiteY1" fmla="*/ 249515 h 4358377"/>
              <a:gd name="connsiteX2" fmla="*/ 59377 w 4810330"/>
              <a:gd name="connsiteY2" fmla="*/ 415769 h 4358377"/>
              <a:gd name="connsiteX3" fmla="*/ 47501 w 4810330"/>
              <a:gd name="connsiteY3" fmla="*/ 463271 h 4358377"/>
              <a:gd name="connsiteX4" fmla="*/ 23751 w 4810330"/>
              <a:gd name="connsiteY4" fmla="*/ 498897 h 4358377"/>
              <a:gd name="connsiteX5" fmla="*/ 0 w 4810330"/>
              <a:gd name="connsiteY5" fmla="*/ 582024 h 4358377"/>
              <a:gd name="connsiteX6" fmla="*/ 11875 w 4810330"/>
              <a:gd name="connsiteY6" fmla="*/ 2470200 h 4358377"/>
              <a:gd name="connsiteX7" fmla="*/ 23751 w 4810330"/>
              <a:gd name="connsiteY7" fmla="*/ 2648330 h 4358377"/>
              <a:gd name="connsiteX8" fmla="*/ 35626 w 4810330"/>
              <a:gd name="connsiteY8" fmla="*/ 2695832 h 4358377"/>
              <a:gd name="connsiteX9" fmla="*/ 47501 w 4810330"/>
              <a:gd name="connsiteY9" fmla="*/ 2755208 h 4358377"/>
              <a:gd name="connsiteX10" fmla="*/ 59377 w 4810330"/>
              <a:gd name="connsiteY10" fmla="*/ 2909588 h 4358377"/>
              <a:gd name="connsiteX11" fmla="*/ 71252 w 4810330"/>
              <a:gd name="connsiteY11" fmla="*/ 3111468 h 4358377"/>
              <a:gd name="connsiteX12" fmla="*/ 83127 w 4810330"/>
              <a:gd name="connsiteY12" fmla="*/ 3218346 h 4358377"/>
              <a:gd name="connsiteX13" fmla="*/ 95003 w 4810330"/>
              <a:gd name="connsiteY13" fmla="*/ 3408351 h 4358377"/>
              <a:gd name="connsiteX14" fmla="*/ 118753 w 4810330"/>
              <a:gd name="connsiteY14" fmla="*/ 3503354 h 4358377"/>
              <a:gd name="connsiteX15" fmla="*/ 178130 w 4810330"/>
              <a:gd name="connsiteY15" fmla="*/ 3610232 h 4358377"/>
              <a:gd name="connsiteX16" fmla="*/ 201880 w 4810330"/>
              <a:gd name="connsiteY16" fmla="*/ 3705234 h 4358377"/>
              <a:gd name="connsiteX17" fmla="*/ 237506 w 4810330"/>
              <a:gd name="connsiteY17" fmla="*/ 3740860 h 4358377"/>
              <a:gd name="connsiteX18" fmla="*/ 261257 w 4810330"/>
              <a:gd name="connsiteY18" fmla="*/ 3788362 h 4358377"/>
              <a:gd name="connsiteX19" fmla="*/ 285008 w 4810330"/>
              <a:gd name="connsiteY19" fmla="*/ 3823988 h 4358377"/>
              <a:gd name="connsiteX20" fmla="*/ 332509 w 4810330"/>
              <a:gd name="connsiteY20" fmla="*/ 3895239 h 4358377"/>
              <a:gd name="connsiteX21" fmla="*/ 415636 w 4810330"/>
              <a:gd name="connsiteY21" fmla="*/ 3978367 h 4358377"/>
              <a:gd name="connsiteX22" fmla="*/ 510639 w 4810330"/>
              <a:gd name="connsiteY22" fmla="*/ 4037743 h 4358377"/>
              <a:gd name="connsiteX23" fmla="*/ 546265 w 4810330"/>
              <a:gd name="connsiteY23" fmla="*/ 4061494 h 4358377"/>
              <a:gd name="connsiteX24" fmla="*/ 593766 w 4810330"/>
              <a:gd name="connsiteY24" fmla="*/ 4097120 h 4358377"/>
              <a:gd name="connsiteX25" fmla="*/ 641268 w 4810330"/>
              <a:gd name="connsiteY25" fmla="*/ 4108995 h 4358377"/>
              <a:gd name="connsiteX26" fmla="*/ 760021 w 4810330"/>
              <a:gd name="connsiteY26" fmla="*/ 4132746 h 4358377"/>
              <a:gd name="connsiteX27" fmla="*/ 795647 w 4810330"/>
              <a:gd name="connsiteY27" fmla="*/ 4144621 h 4358377"/>
              <a:gd name="connsiteX28" fmla="*/ 1128156 w 4810330"/>
              <a:gd name="connsiteY28" fmla="*/ 4168372 h 4358377"/>
              <a:gd name="connsiteX29" fmla="*/ 1223158 w 4810330"/>
              <a:gd name="connsiteY29" fmla="*/ 4192123 h 4358377"/>
              <a:gd name="connsiteX30" fmla="*/ 1306286 w 4810330"/>
              <a:gd name="connsiteY30" fmla="*/ 4215873 h 4358377"/>
              <a:gd name="connsiteX31" fmla="*/ 1484416 w 4810330"/>
              <a:gd name="connsiteY31" fmla="*/ 4251499 h 4358377"/>
              <a:gd name="connsiteX32" fmla="*/ 1543792 w 4810330"/>
              <a:gd name="connsiteY32" fmla="*/ 4263375 h 4358377"/>
              <a:gd name="connsiteX33" fmla="*/ 1579418 w 4810330"/>
              <a:gd name="connsiteY33" fmla="*/ 4275250 h 4358377"/>
              <a:gd name="connsiteX34" fmla="*/ 1698171 w 4810330"/>
              <a:gd name="connsiteY34" fmla="*/ 4287125 h 4358377"/>
              <a:gd name="connsiteX35" fmla="*/ 2208810 w 4810330"/>
              <a:gd name="connsiteY35" fmla="*/ 4310876 h 4358377"/>
              <a:gd name="connsiteX36" fmla="*/ 2268187 w 4810330"/>
              <a:gd name="connsiteY36" fmla="*/ 4322751 h 4358377"/>
              <a:gd name="connsiteX37" fmla="*/ 2339439 w 4810330"/>
              <a:gd name="connsiteY37" fmla="*/ 4346502 h 4358377"/>
              <a:gd name="connsiteX38" fmla="*/ 2434442 w 4810330"/>
              <a:gd name="connsiteY38" fmla="*/ 4358377 h 4358377"/>
              <a:gd name="connsiteX39" fmla="*/ 2576945 w 4810330"/>
              <a:gd name="connsiteY39" fmla="*/ 4346502 h 4358377"/>
              <a:gd name="connsiteX40" fmla="*/ 2648197 w 4810330"/>
              <a:gd name="connsiteY40" fmla="*/ 4322751 h 4358377"/>
              <a:gd name="connsiteX41" fmla="*/ 2683823 w 4810330"/>
              <a:gd name="connsiteY41" fmla="*/ 4287125 h 4358377"/>
              <a:gd name="connsiteX42" fmla="*/ 2755075 w 4810330"/>
              <a:gd name="connsiteY42" fmla="*/ 4263375 h 4358377"/>
              <a:gd name="connsiteX43" fmla="*/ 2826327 w 4810330"/>
              <a:gd name="connsiteY43" fmla="*/ 4239624 h 4358377"/>
              <a:gd name="connsiteX44" fmla="*/ 2897579 w 4810330"/>
              <a:gd name="connsiteY44" fmla="*/ 4215873 h 4358377"/>
              <a:gd name="connsiteX45" fmla="*/ 2980706 w 4810330"/>
              <a:gd name="connsiteY45" fmla="*/ 4168372 h 4358377"/>
              <a:gd name="connsiteX46" fmla="*/ 3016332 w 4810330"/>
              <a:gd name="connsiteY46" fmla="*/ 4144621 h 4358377"/>
              <a:gd name="connsiteX47" fmla="*/ 3063834 w 4810330"/>
              <a:gd name="connsiteY47" fmla="*/ 4108995 h 4358377"/>
              <a:gd name="connsiteX48" fmla="*/ 3099460 w 4810330"/>
              <a:gd name="connsiteY48" fmla="*/ 4097120 h 4358377"/>
              <a:gd name="connsiteX49" fmla="*/ 3170712 w 4810330"/>
              <a:gd name="connsiteY49" fmla="*/ 4049619 h 4358377"/>
              <a:gd name="connsiteX50" fmla="*/ 3206338 w 4810330"/>
              <a:gd name="connsiteY50" fmla="*/ 4025868 h 4358377"/>
              <a:gd name="connsiteX51" fmla="*/ 3289465 w 4810330"/>
              <a:gd name="connsiteY51" fmla="*/ 4002117 h 4358377"/>
              <a:gd name="connsiteX52" fmla="*/ 3372592 w 4810330"/>
              <a:gd name="connsiteY52" fmla="*/ 3954616 h 4358377"/>
              <a:gd name="connsiteX53" fmla="*/ 3408218 w 4810330"/>
              <a:gd name="connsiteY53" fmla="*/ 3930865 h 4358377"/>
              <a:gd name="connsiteX54" fmla="*/ 3467595 w 4810330"/>
              <a:gd name="connsiteY54" fmla="*/ 3918990 h 4358377"/>
              <a:gd name="connsiteX55" fmla="*/ 3503221 w 4810330"/>
              <a:gd name="connsiteY55" fmla="*/ 3907115 h 4358377"/>
              <a:gd name="connsiteX56" fmla="*/ 3538847 w 4810330"/>
              <a:gd name="connsiteY56" fmla="*/ 3883364 h 4358377"/>
              <a:gd name="connsiteX57" fmla="*/ 3586348 w 4810330"/>
              <a:gd name="connsiteY57" fmla="*/ 3871489 h 4358377"/>
              <a:gd name="connsiteX58" fmla="*/ 3681351 w 4810330"/>
              <a:gd name="connsiteY58" fmla="*/ 3847738 h 4358377"/>
              <a:gd name="connsiteX59" fmla="*/ 3728852 w 4810330"/>
              <a:gd name="connsiteY59" fmla="*/ 3835863 h 4358377"/>
              <a:gd name="connsiteX60" fmla="*/ 3764478 w 4810330"/>
              <a:gd name="connsiteY60" fmla="*/ 3823988 h 4358377"/>
              <a:gd name="connsiteX61" fmla="*/ 4037610 w 4810330"/>
              <a:gd name="connsiteY61" fmla="*/ 3800237 h 4358377"/>
              <a:gd name="connsiteX62" fmla="*/ 4096987 w 4810330"/>
              <a:gd name="connsiteY62" fmla="*/ 3788362 h 4358377"/>
              <a:gd name="connsiteX63" fmla="*/ 4168239 w 4810330"/>
              <a:gd name="connsiteY63" fmla="*/ 3740860 h 4358377"/>
              <a:gd name="connsiteX64" fmla="*/ 4203865 w 4810330"/>
              <a:gd name="connsiteY64" fmla="*/ 3717110 h 4358377"/>
              <a:gd name="connsiteX65" fmla="*/ 4239491 w 4810330"/>
              <a:gd name="connsiteY65" fmla="*/ 3705234 h 4358377"/>
              <a:gd name="connsiteX66" fmla="*/ 4298868 w 4810330"/>
              <a:gd name="connsiteY66" fmla="*/ 3645858 h 4358377"/>
              <a:gd name="connsiteX67" fmla="*/ 4405745 w 4810330"/>
              <a:gd name="connsiteY67" fmla="*/ 3633982 h 4358377"/>
              <a:gd name="connsiteX68" fmla="*/ 4488873 w 4810330"/>
              <a:gd name="connsiteY68" fmla="*/ 3622107 h 4358377"/>
              <a:gd name="connsiteX69" fmla="*/ 4524499 w 4810330"/>
              <a:gd name="connsiteY69" fmla="*/ 3610232 h 4358377"/>
              <a:gd name="connsiteX70" fmla="*/ 4619501 w 4810330"/>
              <a:gd name="connsiteY70" fmla="*/ 3527104 h 4358377"/>
              <a:gd name="connsiteX71" fmla="*/ 4726379 w 4810330"/>
              <a:gd name="connsiteY71" fmla="*/ 3491478 h 4358377"/>
              <a:gd name="connsiteX72" fmla="*/ 4762005 w 4810330"/>
              <a:gd name="connsiteY72" fmla="*/ 3479603 h 4358377"/>
              <a:gd name="connsiteX73" fmla="*/ 4773880 w 4810330"/>
              <a:gd name="connsiteY73" fmla="*/ 3443977 h 4358377"/>
              <a:gd name="connsiteX74" fmla="*/ 4797631 w 4810330"/>
              <a:gd name="connsiteY74" fmla="*/ 3384600 h 4358377"/>
              <a:gd name="connsiteX75" fmla="*/ 4762005 w 4810330"/>
              <a:gd name="connsiteY75" fmla="*/ 2992715 h 4358377"/>
              <a:gd name="connsiteX76" fmla="*/ 4750130 w 4810330"/>
              <a:gd name="connsiteY76" fmla="*/ 2945213 h 4358377"/>
              <a:gd name="connsiteX77" fmla="*/ 4702629 w 4810330"/>
              <a:gd name="connsiteY77" fmla="*/ 2862086 h 4358377"/>
              <a:gd name="connsiteX78" fmla="*/ 4667003 w 4810330"/>
              <a:gd name="connsiteY78" fmla="*/ 2814585 h 4358377"/>
              <a:gd name="connsiteX79" fmla="*/ 4631377 w 4810330"/>
              <a:gd name="connsiteY79" fmla="*/ 2755208 h 4358377"/>
              <a:gd name="connsiteX80" fmla="*/ 4607626 w 4810330"/>
              <a:gd name="connsiteY80" fmla="*/ 2719582 h 4358377"/>
              <a:gd name="connsiteX81" fmla="*/ 4595751 w 4810330"/>
              <a:gd name="connsiteY81" fmla="*/ 2683956 h 4358377"/>
              <a:gd name="connsiteX82" fmla="*/ 4560125 w 4810330"/>
              <a:gd name="connsiteY82" fmla="*/ 2636455 h 4358377"/>
              <a:gd name="connsiteX83" fmla="*/ 4548249 w 4810330"/>
              <a:gd name="connsiteY83" fmla="*/ 2577078 h 4358377"/>
              <a:gd name="connsiteX84" fmla="*/ 4524499 w 4810330"/>
              <a:gd name="connsiteY84" fmla="*/ 2482076 h 4358377"/>
              <a:gd name="connsiteX85" fmla="*/ 4500748 w 4810330"/>
              <a:gd name="connsiteY85" fmla="*/ 2303946 h 4358377"/>
              <a:gd name="connsiteX86" fmla="*/ 4476997 w 4810330"/>
              <a:gd name="connsiteY86" fmla="*/ 2232694 h 4358377"/>
              <a:gd name="connsiteX87" fmla="*/ 4405745 w 4810330"/>
              <a:gd name="connsiteY87" fmla="*/ 2185193 h 4358377"/>
              <a:gd name="connsiteX88" fmla="*/ 4370119 w 4810330"/>
              <a:gd name="connsiteY88" fmla="*/ 2161442 h 4358377"/>
              <a:gd name="connsiteX89" fmla="*/ 4334493 w 4810330"/>
              <a:gd name="connsiteY89" fmla="*/ 2149567 h 4358377"/>
              <a:gd name="connsiteX90" fmla="*/ 4298868 w 4810330"/>
              <a:gd name="connsiteY90" fmla="*/ 2125816 h 4358377"/>
              <a:gd name="connsiteX91" fmla="*/ 4203865 w 4810330"/>
              <a:gd name="connsiteY91" fmla="*/ 2090190 h 4358377"/>
              <a:gd name="connsiteX92" fmla="*/ 4073236 w 4810330"/>
              <a:gd name="connsiteY92" fmla="*/ 2030813 h 4358377"/>
              <a:gd name="connsiteX93" fmla="*/ 4013860 w 4810330"/>
              <a:gd name="connsiteY93" fmla="*/ 2007063 h 4358377"/>
              <a:gd name="connsiteX94" fmla="*/ 3906982 w 4810330"/>
              <a:gd name="connsiteY94" fmla="*/ 1971437 h 4358377"/>
              <a:gd name="connsiteX95" fmla="*/ 3776353 w 4810330"/>
              <a:gd name="connsiteY95" fmla="*/ 1876434 h 4358377"/>
              <a:gd name="connsiteX96" fmla="*/ 3740727 w 4810330"/>
              <a:gd name="connsiteY96" fmla="*/ 1828933 h 4358377"/>
              <a:gd name="connsiteX97" fmla="*/ 3740727 w 4810330"/>
              <a:gd name="connsiteY97" fmla="*/ 1745806 h 4358377"/>
              <a:gd name="connsiteX98" fmla="*/ 3764478 w 4810330"/>
              <a:gd name="connsiteY98" fmla="*/ 1710180 h 4358377"/>
              <a:gd name="connsiteX99" fmla="*/ 3906982 w 4810330"/>
              <a:gd name="connsiteY99" fmla="*/ 1698304 h 4358377"/>
              <a:gd name="connsiteX100" fmla="*/ 3954483 w 4810330"/>
              <a:gd name="connsiteY100" fmla="*/ 1686429 h 4358377"/>
              <a:gd name="connsiteX101" fmla="*/ 3990109 w 4810330"/>
              <a:gd name="connsiteY101" fmla="*/ 1674554 h 4358377"/>
              <a:gd name="connsiteX102" fmla="*/ 4085112 w 4810330"/>
              <a:gd name="connsiteY102" fmla="*/ 1662678 h 4358377"/>
              <a:gd name="connsiteX103" fmla="*/ 4215740 w 4810330"/>
              <a:gd name="connsiteY103" fmla="*/ 1638928 h 4358377"/>
              <a:gd name="connsiteX104" fmla="*/ 4251366 w 4810330"/>
              <a:gd name="connsiteY104" fmla="*/ 1627052 h 4358377"/>
              <a:gd name="connsiteX105" fmla="*/ 4298868 w 4810330"/>
              <a:gd name="connsiteY105" fmla="*/ 1591426 h 4358377"/>
              <a:gd name="connsiteX106" fmla="*/ 4381995 w 4810330"/>
              <a:gd name="connsiteY106" fmla="*/ 1567676 h 4358377"/>
              <a:gd name="connsiteX107" fmla="*/ 4607626 w 4810330"/>
              <a:gd name="connsiteY107" fmla="*/ 1532050 h 4358377"/>
              <a:gd name="connsiteX108" fmla="*/ 4667003 w 4810330"/>
              <a:gd name="connsiteY108" fmla="*/ 1520175 h 4358377"/>
              <a:gd name="connsiteX109" fmla="*/ 4738255 w 4810330"/>
              <a:gd name="connsiteY109" fmla="*/ 1496424 h 4358377"/>
              <a:gd name="connsiteX110" fmla="*/ 4762005 w 4810330"/>
              <a:gd name="connsiteY110" fmla="*/ 1460798 h 4358377"/>
              <a:gd name="connsiteX111" fmla="*/ 4773880 w 4810330"/>
              <a:gd name="connsiteY111" fmla="*/ 1401421 h 4358377"/>
              <a:gd name="connsiteX112" fmla="*/ 4750130 w 4810330"/>
              <a:gd name="connsiteY112" fmla="*/ 1318294 h 4358377"/>
              <a:gd name="connsiteX113" fmla="*/ 4714504 w 4810330"/>
              <a:gd name="connsiteY113" fmla="*/ 1282668 h 4358377"/>
              <a:gd name="connsiteX114" fmla="*/ 4619501 w 4810330"/>
              <a:gd name="connsiteY114" fmla="*/ 1223291 h 4358377"/>
              <a:gd name="connsiteX115" fmla="*/ 4524499 w 4810330"/>
              <a:gd name="connsiteY115" fmla="*/ 1187665 h 4358377"/>
              <a:gd name="connsiteX116" fmla="*/ 4322618 w 4810330"/>
              <a:gd name="connsiteY116" fmla="*/ 1175790 h 4358377"/>
              <a:gd name="connsiteX117" fmla="*/ 4013860 w 4810330"/>
              <a:gd name="connsiteY117" fmla="*/ 1163915 h 4358377"/>
              <a:gd name="connsiteX118" fmla="*/ 3764478 w 4810330"/>
              <a:gd name="connsiteY118" fmla="*/ 1128289 h 4358377"/>
              <a:gd name="connsiteX119" fmla="*/ 3716977 w 4810330"/>
              <a:gd name="connsiteY119" fmla="*/ 1116413 h 4358377"/>
              <a:gd name="connsiteX120" fmla="*/ 3610099 w 4810330"/>
              <a:gd name="connsiteY120" fmla="*/ 1068912 h 4358377"/>
              <a:gd name="connsiteX121" fmla="*/ 3503221 w 4810330"/>
              <a:gd name="connsiteY121" fmla="*/ 1033286 h 4358377"/>
              <a:gd name="connsiteX122" fmla="*/ 3396343 w 4810330"/>
              <a:gd name="connsiteY122" fmla="*/ 985785 h 4358377"/>
              <a:gd name="connsiteX123" fmla="*/ 3289465 w 4810330"/>
              <a:gd name="connsiteY123" fmla="*/ 950159 h 4358377"/>
              <a:gd name="connsiteX124" fmla="*/ 3206338 w 4810330"/>
              <a:gd name="connsiteY124" fmla="*/ 914533 h 4358377"/>
              <a:gd name="connsiteX125" fmla="*/ 3158836 w 4810330"/>
              <a:gd name="connsiteY125" fmla="*/ 890782 h 4358377"/>
              <a:gd name="connsiteX126" fmla="*/ 3111335 w 4810330"/>
              <a:gd name="connsiteY126" fmla="*/ 878907 h 4358377"/>
              <a:gd name="connsiteX127" fmla="*/ 2992582 w 4810330"/>
              <a:gd name="connsiteY127" fmla="*/ 819530 h 4358377"/>
              <a:gd name="connsiteX128" fmla="*/ 2933205 w 4810330"/>
              <a:gd name="connsiteY128" fmla="*/ 795780 h 4358377"/>
              <a:gd name="connsiteX129" fmla="*/ 2766951 w 4810330"/>
              <a:gd name="connsiteY129" fmla="*/ 712652 h 4358377"/>
              <a:gd name="connsiteX130" fmla="*/ 2636322 w 4810330"/>
              <a:gd name="connsiteY130" fmla="*/ 688902 h 4358377"/>
              <a:gd name="connsiteX131" fmla="*/ 1840675 w 4810330"/>
              <a:gd name="connsiteY131" fmla="*/ 653276 h 4358377"/>
              <a:gd name="connsiteX132" fmla="*/ 1650670 w 4810330"/>
              <a:gd name="connsiteY132" fmla="*/ 605775 h 4358377"/>
              <a:gd name="connsiteX133" fmla="*/ 1555668 w 4810330"/>
              <a:gd name="connsiteY133" fmla="*/ 570149 h 4358377"/>
              <a:gd name="connsiteX134" fmla="*/ 1448790 w 4810330"/>
              <a:gd name="connsiteY134" fmla="*/ 451395 h 4358377"/>
              <a:gd name="connsiteX135" fmla="*/ 1401288 w 4810330"/>
              <a:gd name="connsiteY135" fmla="*/ 427645 h 4358377"/>
              <a:gd name="connsiteX136" fmla="*/ 1318161 w 4810330"/>
              <a:gd name="connsiteY136" fmla="*/ 368268 h 4358377"/>
              <a:gd name="connsiteX137" fmla="*/ 1246909 w 4810330"/>
              <a:gd name="connsiteY137" fmla="*/ 344517 h 4358377"/>
              <a:gd name="connsiteX138" fmla="*/ 1211283 w 4810330"/>
              <a:gd name="connsiteY138" fmla="*/ 332642 h 4358377"/>
              <a:gd name="connsiteX139" fmla="*/ 1175657 w 4810330"/>
              <a:gd name="connsiteY139" fmla="*/ 320767 h 4358377"/>
              <a:gd name="connsiteX140" fmla="*/ 1116280 w 4810330"/>
              <a:gd name="connsiteY140" fmla="*/ 297016 h 4358377"/>
              <a:gd name="connsiteX141" fmla="*/ 1080655 w 4810330"/>
              <a:gd name="connsiteY141" fmla="*/ 273265 h 4358377"/>
              <a:gd name="connsiteX142" fmla="*/ 1033153 w 4810330"/>
              <a:gd name="connsiteY142" fmla="*/ 249515 h 4358377"/>
              <a:gd name="connsiteX143" fmla="*/ 997527 w 4810330"/>
              <a:gd name="connsiteY143" fmla="*/ 225764 h 4358377"/>
              <a:gd name="connsiteX144" fmla="*/ 938151 w 4810330"/>
              <a:gd name="connsiteY144" fmla="*/ 202013 h 4358377"/>
              <a:gd name="connsiteX145" fmla="*/ 807522 w 4810330"/>
              <a:gd name="connsiteY145" fmla="*/ 154512 h 4358377"/>
              <a:gd name="connsiteX146" fmla="*/ 688769 w 4810330"/>
              <a:gd name="connsiteY146" fmla="*/ 83260 h 4358377"/>
              <a:gd name="connsiteX147" fmla="*/ 629392 w 4810330"/>
              <a:gd name="connsiteY147" fmla="*/ 71385 h 4358377"/>
              <a:gd name="connsiteX148" fmla="*/ 581891 w 4810330"/>
              <a:gd name="connsiteY148" fmla="*/ 35759 h 4358377"/>
              <a:gd name="connsiteX149" fmla="*/ 261257 w 4810330"/>
              <a:gd name="connsiteY149" fmla="*/ 12008 h 4358377"/>
              <a:gd name="connsiteX150" fmla="*/ 237506 w 4810330"/>
              <a:gd name="connsiteY150" fmla="*/ 47634 h 4358377"/>
              <a:gd name="connsiteX151" fmla="*/ 201880 w 4810330"/>
              <a:gd name="connsiteY151" fmla="*/ 95136 h 4358377"/>
              <a:gd name="connsiteX152" fmla="*/ 190005 w 4810330"/>
              <a:gd name="connsiteY152" fmla="*/ 130762 h 4358377"/>
              <a:gd name="connsiteX153" fmla="*/ 142504 w 4810330"/>
              <a:gd name="connsiteY153" fmla="*/ 202013 h 4358377"/>
              <a:gd name="connsiteX154" fmla="*/ 106878 w 4810330"/>
              <a:gd name="connsiteY154" fmla="*/ 249515 h 435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4810330" h="4358377">
                <a:moveTo>
                  <a:pt x="106878" y="249515"/>
                </a:moveTo>
                <a:lnTo>
                  <a:pt x="106878" y="249515"/>
                </a:lnTo>
                <a:cubicBezTo>
                  <a:pt x="91044" y="304933"/>
                  <a:pt x="74803" y="360236"/>
                  <a:pt x="59377" y="415769"/>
                </a:cubicBezTo>
                <a:cubicBezTo>
                  <a:pt x="55009" y="431495"/>
                  <a:pt x="53930" y="448269"/>
                  <a:pt x="47501" y="463271"/>
                </a:cubicBezTo>
                <a:cubicBezTo>
                  <a:pt x="41879" y="476389"/>
                  <a:pt x="30134" y="486132"/>
                  <a:pt x="23751" y="498897"/>
                </a:cubicBezTo>
                <a:cubicBezTo>
                  <a:pt x="15231" y="515938"/>
                  <a:pt x="3806" y="566798"/>
                  <a:pt x="0" y="582024"/>
                </a:cubicBezTo>
                <a:cubicBezTo>
                  <a:pt x="3958" y="1211416"/>
                  <a:pt x="4641" y="1840837"/>
                  <a:pt x="11875" y="2470200"/>
                </a:cubicBezTo>
                <a:cubicBezTo>
                  <a:pt x="12559" y="2529705"/>
                  <a:pt x="17521" y="2589148"/>
                  <a:pt x="23751" y="2648330"/>
                </a:cubicBezTo>
                <a:cubicBezTo>
                  <a:pt x="25460" y="2664562"/>
                  <a:pt x="32086" y="2679899"/>
                  <a:pt x="35626" y="2695832"/>
                </a:cubicBezTo>
                <a:cubicBezTo>
                  <a:pt x="40004" y="2715535"/>
                  <a:pt x="43543" y="2735416"/>
                  <a:pt x="47501" y="2755208"/>
                </a:cubicBezTo>
                <a:cubicBezTo>
                  <a:pt x="51460" y="2806668"/>
                  <a:pt x="55944" y="2858090"/>
                  <a:pt x="59377" y="2909588"/>
                </a:cubicBezTo>
                <a:cubicBezTo>
                  <a:pt x="63861" y="2976848"/>
                  <a:pt x="66082" y="3044257"/>
                  <a:pt x="71252" y="3111468"/>
                </a:cubicBezTo>
                <a:cubicBezTo>
                  <a:pt x="74001" y="3147208"/>
                  <a:pt x="80268" y="3182615"/>
                  <a:pt x="83127" y="3218346"/>
                </a:cubicBezTo>
                <a:cubicBezTo>
                  <a:pt x="88188" y="3281602"/>
                  <a:pt x="88986" y="3345178"/>
                  <a:pt x="95003" y="3408351"/>
                </a:cubicBezTo>
                <a:cubicBezTo>
                  <a:pt x="97279" y="3432248"/>
                  <a:pt x="107971" y="3478196"/>
                  <a:pt x="118753" y="3503354"/>
                </a:cubicBezTo>
                <a:cubicBezTo>
                  <a:pt x="135788" y="3543101"/>
                  <a:pt x="155612" y="3572702"/>
                  <a:pt x="178130" y="3610232"/>
                </a:cubicBezTo>
                <a:cubicBezTo>
                  <a:pt x="186047" y="3641899"/>
                  <a:pt x="178799" y="3682153"/>
                  <a:pt x="201880" y="3705234"/>
                </a:cubicBezTo>
                <a:cubicBezTo>
                  <a:pt x="213755" y="3717109"/>
                  <a:pt x="227745" y="3727194"/>
                  <a:pt x="237506" y="3740860"/>
                </a:cubicBezTo>
                <a:cubicBezTo>
                  <a:pt x="247796" y="3755265"/>
                  <a:pt x="252474" y="3772992"/>
                  <a:pt x="261257" y="3788362"/>
                </a:cubicBezTo>
                <a:cubicBezTo>
                  <a:pt x="268338" y="3800754"/>
                  <a:pt x="277091" y="3812113"/>
                  <a:pt x="285008" y="3823988"/>
                </a:cubicBezTo>
                <a:cubicBezTo>
                  <a:pt x="305208" y="3884587"/>
                  <a:pt x="283988" y="3838631"/>
                  <a:pt x="332509" y="3895239"/>
                </a:cubicBezTo>
                <a:cubicBezTo>
                  <a:pt x="427512" y="4006076"/>
                  <a:pt x="304800" y="3883364"/>
                  <a:pt x="415636" y="3978367"/>
                </a:cubicBezTo>
                <a:cubicBezTo>
                  <a:pt x="503153" y="4053382"/>
                  <a:pt x="388936" y="3976892"/>
                  <a:pt x="510639" y="4037743"/>
                </a:cubicBezTo>
                <a:cubicBezTo>
                  <a:pt x="523405" y="4044126"/>
                  <a:pt x="534651" y="4053198"/>
                  <a:pt x="546265" y="4061494"/>
                </a:cubicBezTo>
                <a:cubicBezTo>
                  <a:pt x="562370" y="4072998"/>
                  <a:pt x="576063" y="4088269"/>
                  <a:pt x="593766" y="4097120"/>
                </a:cubicBezTo>
                <a:cubicBezTo>
                  <a:pt x="608364" y="4104419"/>
                  <a:pt x="625575" y="4104511"/>
                  <a:pt x="641268" y="4108995"/>
                </a:cubicBezTo>
                <a:cubicBezTo>
                  <a:pt x="724182" y="4132685"/>
                  <a:pt x="618136" y="4112477"/>
                  <a:pt x="760021" y="4132746"/>
                </a:cubicBezTo>
                <a:cubicBezTo>
                  <a:pt x="771896" y="4136704"/>
                  <a:pt x="783503" y="4141585"/>
                  <a:pt x="795647" y="4144621"/>
                </a:cubicBezTo>
                <a:cubicBezTo>
                  <a:pt x="908381" y="4172805"/>
                  <a:pt x="997410" y="4162688"/>
                  <a:pt x="1128156" y="4168372"/>
                </a:cubicBezTo>
                <a:cubicBezTo>
                  <a:pt x="1159823" y="4176289"/>
                  <a:pt x="1191772" y="4183156"/>
                  <a:pt x="1223158" y="4192123"/>
                </a:cubicBezTo>
                <a:cubicBezTo>
                  <a:pt x="1250867" y="4200040"/>
                  <a:pt x="1278185" y="4209486"/>
                  <a:pt x="1306286" y="4215873"/>
                </a:cubicBezTo>
                <a:cubicBezTo>
                  <a:pt x="1365333" y="4229293"/>
                  <a:pt x="1425039" y="4239623"/>
                  <a:pt x="1484416" y="4251499"/>
                </a:cubicBezTo>
                <a:cubicBezTo>
                  <a:pt x="1504208" y="4255457"/>
                  <a:pt x="1524644" y="4256992"/>
                  <a:pt x="1543792" y="4263375"/>
                </a:cubicBezTo>
                <a:cubicBezTo>
                  <a:pt x="1555667" y="4267333"/>
                  <a:pt x="1567046" y="4273347"/>
                  <a:pt x="1579418" y="4275250"/>
                </a:cubicBezTo>
                <a:cubicBezTo>
                  <a:pt x="1618737" y="4281299"/>
                  <a:pt x="1658633" y="4282732"/>
                  <a:pt x="1698171" y="4287125"/>
                </a:cubicBezTo>
                <a:cubicBezTo>
                  <a:pt x="1969834" y="4317309"/>
                  <a:pt x="1591340" y="4293233"/>
                  <a:pt x="2208810" y="4310876"/>
                </a:cubicBezTo>
                <a:cubicBezTo>
                  <a:pt x="2228602" y="4314834"/>
                  <a:pt x="2248714" y="4317440"/>
                  <a:pt x="2268187" y="4322751"/>
                </a:cubicBezTo>
                <a:cubicBezTo>
                  <a:pt x="2292340" y="4329338"/>
                  <a:pt x="2314597" y="4343397"/>
                  <a:pt x="2339439" y="4346502"/>
                </a:cubicBezTo>
                <a:lnTo>
                  <a:pt x="2434442" y="4358377"/>
                </a:lnTo>
                <a:cubicBezTo>
                  <a:pt x="2481943" y="4354419"/>
                  <a:pt x="2529928" y="4354338"/>
                  <a:pt x="2576945" y="4346502"/>
                </a:cubicBezTo>
                <a:cubicBezTo>
                  <a:pt x="2601640" y="4342386"/>
                  <a:pt x="2648197" y="4322751"/>
                  <a:pt x="2648197" y="4322751"/>
                </a:cubicBezTo>
                <a:cubicBezTo>
                  <a:pt x="2660072" y="4310876"/>
                  <a:pt x="2669142" y="4295281"/>
                  <a:pt x="2683823" y="4287125"/>
                </a:cubicBezTo>
                <a:cubicBezTo>
                  <a:pt x="2705708" y="4274967"/>
                  <a:pt x="2731324" y="4271292"/>
                  <a:pt x="2755075" y="4263375"/>
                </a:cubicBezTo>
                <a:lnTo>
                  <a:pt x="2826327" y="4239624"/>
                </a:lnTo>
                <a:cubicBezTo>
                  <a:pt x="2826332" y="4239622"/>
                  <a:pt x="2897575" y="4215876"/>
                  <a:pt x="2897579" y="4215873"/>
                </a:cubicBezTo>
                <a:cubicBezTo>
                  <a:pt x="2984387" y="4158003"/>
                  <a:pt x="2875226" y="4228647"/>
                  <a:pt x="2980706" y="4168372"/>
                </a:cubicBezTo>
                <a:cubicBezTo>
                  <a:pt x="2993098" y="4161291"/>
                  <a:pt x="3004718" y="4152917"/>
                  <a:pt x="3016332" y="4144621"/>
                </a:cubicBezTo>
                <a:cubicBezTo>
                  <a:pt x="3032438" y="4133117"/>
                  <a:pt x="3046649" y="4118815"/>
                  <a:pt x="3063834" y="4108995"/>
                </a:cubicBezTo>
                <a:cubicBezTo>
                  <a:pt x="3074702" y="4102785"/>
                  <a:pt x="3087585" y="4101078"/>
                  <a:pt x="3099460" y="4097120"/>
                </a:cubicBezTo>
                <a:lnTo>
                  <a:pt x="3170712" y="4049619"/>
                </a:lnTo>
                <a:cubicBezTo>
                  <a:pt x="3182587" y="4041702"/>
                  <a:pt x="3192798" y="4030381"/>
                  <a:pt x="3206338" y="4025868"/>
                </a:cubicBezTo>
                <a:cubicBezTo>
                  <a:pt x="3257448" y="4008832"/>
                  <a:pt x="3229820" y="4017029"/>
                  <a:pt x="3289465" y="4002117"/>
                </a:cubicBezTo>
                <a:cubicBezTo>
                  <a:pt x="3376273" y="3944247"/>
                  <a:pt x="3267112" y="4014891"/>
                  <a:pt x="3372592" y="3954616"/>
                </a:cubicBezTo>
                <a:cubicBezTo>
                  <a:pt x="3384984" y="3947535"/>
                  <a:pt x="3394854" y="3935876"/>
                  <a:pt x="3408218" y="3930865"/>
                </a:cubicBezTo>
                <a:cubicBezTo>
                  <a:pt x="3427117" y="3923778"/>
                  <a:pt x="3448013" y="3923885"/>
                  <a:pt x="3467595" y="3918990"/>
                </a:cubicBezTo>
                <a:cubicBezTo>
                  <a:pt x="3479739" y="3915954"/>
                  <a:pt x="3491346" y="3911073"/>
                  <a:pt x="3503221" y="3907115"/>
                </a:cubicBezTo>
                <a:cubicBezTo>
                  <a:pt x="3515096" y="3899198"/>
                  <a:pt x="3525729" y="3888986"/>
                  <a:pt x="3538847" y="3883364"/>
                </a:cubicBezTo>
                <a:cubicBezTo>
                  <a:pt x="3553848" y="3876935"/>
                  <a:pt x="3570655" y="3875973"/>
                  <a:pt x="3586348" y="3871489"/>
                </a:cubicBezTo>
                <a:cubicBezTo>
                  <a:pt x="3697758" y="3839657"/>
                  <a:pt x="3518377" y="3883953"/>
                  <a:pt x="3681351" y="3847738"/>
                </a:cubicBezTo>
                <a:cubicBezTo>
                  <a:pt x="3697283" y="3844198"/>
                  <a:pt x="3713159" y="3840347"/>
                  <a:pt x="3728852" y="3835863"/>
                </a:cubicBezTo>
                <a:cubicBezTo>
                  <a:pt x="3740888" y="3832424"/>
                  <a:pt x="3752043" y="3825423"/>
                  <a:pt x="3764478" y="3823988"/>
                </a:cubicBezTo>
                <a:cubicBezTo>
                  <a:pt x="3855263" y="3813513"/>
                  <a:pt x="4037610" y="3800237"/>
                  <a:pt x="4037610" y="3800237"/>
                </a:cubicBezTo>
                <a:cubicBezTo>
                  <a:pt x="4057402" y="3796279"/>
                  <a:pt x="4078612" y="3796714"/>
                  <a:pt x="4096987" y="3788362"/>
                </a:cubicBezTo>
                <a:cubicBezTo>
                  <a:pt x="4122973" y="3776550"/>
                  <a:pt x="4144488" y="3756694"/>
                  <a:pt x="4168239" y="3740860"/>
                </a:cubicBezTo>
                <a:cubicBezTo>
                  <a:pt x="4180114" y="3732943"/>
                  <a:pt x="4190325" y="3721624"/>
                  <a:pt x="4203865" y="3717110"/>
                </a:cubicBezTo>
                <a:lnTo>
                  <a:pt x="4239491" y="3705234"/>
                </a:lnTo>
                <a:cubicBezTo>
                  <a:pt x="4255325" y="3681483"/>
                  <a:pt x="4267200" y="3653775"/>
                  <a:pt x="4298868" y="3645858"/>
                </a:cubicBezTo>
                <a:cubicBezTo>
                  <a:pt x="4333643" y="3637164"/>
                  <a:pt x="4370177" y="3638428"/>
                  <a:pt x="4405745" y="3633982"/>
                </a:cubicBezTo>
                <a:cubicBezTo>
                  <a:pt x="4433519" y="3630510"/>
                  <a:pt x="4461164" y="3626065"/>
                  <a:pt x="4488873" y="3622107"/>
                </a:cubicBezTo>
                <a:cubicBezTo>
                  <a:pt x="4500748" y="3618149"/>
                  <a:pt x="4514724" y="3618052"/>
                  <a:pt x="4524499" y="3610232"/>
                </a:cubicBezTo>
                <a:cubicBezTo>
                  <a:pt x="4593771" y="3554814"/>
                  <a:pt x="4476997" y="3574604"/>
                  <a:pt x="4619501" y="3527104"/>
                </a:cubicBezTo>
                <a:lnTo>
                  <a:pt x="4726379" y="3491478"/>
                </a:lnTo>
                <a:lnTo>
                  <a:pt x="4762005" y="3479603"/>
                </a:lnTo>
                <a:cubicBezTo>
                  <a:pt x="4765963" y="3467728"/>
                  <a:pt x="4769485" y="3455698"/>
                  <a:pt x="4773880" y="3443977"/>
                </a:cubicBezTo>
                <a:cubicBezTo>
                  <a:pt x="4781365" y="3424017"/>
                  <a:pt x="4797004" y="3405908"/>
                  <a:pt x="4797631" y="3384600"/>
                </a:cubicBezTo>
                <a:cubicBezTo>
                  <a:pt x="4806996" y="3066222"/>
                  <a:pt x="4833758" y="3136217"/>
                  <a:pt x="4762005" y="2992715"/>
                </a:cubicBezTo>
                <a:cubicBezTo>
                  <a:pt x="4758047" y="2976881"/>
                  <a:pt x="4755861" y="2960495"/>
                  <a:pt x="4750130" y="2945213"/>
                </a:cubicBezTo>
                <a:cubicBezTo>
                  <a:pt x="4739146" y="2915921"/>
                  <a:pt x="4720760" y="2887469"/>
                  <a:pt x="4702629" y="2862086"/>
                </a:cubicBezTo>
                <a:cubicBezTo>
                  <a:pt x="4691125" y="2845980"/>
                  <a:pt x="4677982" y="2831053"/>
                  <a:pt x="4667003" y="2814585"/>
                </a:cubicBezTo>
                <a:cubicBezTo>
                  <a:pt x="4654200" y="2795380"/>
                  <a:pt x="4643610" y="2774781"/>
                  <a:pt x="4631377" y="2755208"/>
                </a:cubicBezTo>
                <a:cubicBezTo>
                  <a:pt x="4623813" y="2743105"/>
                  <a:pt x="4615543" y="2731457"/>
                  <a:pt x="4607626" y="2719582"/>
                </a:cubicBezTo>
                <a:cubicBezTo>
                  <a:pt x="4603668" y="2707707"/>
                  <a:pt x="4601961" y="2694824"/>
                  <a:pt x="4595751" y="2683956"/>
                </a:cubicBezTo>
                <a:cubicBezTo>
                  <a:pt x="4585931" y="2666772"/>
                  <a:pt x="4568163" y="2654541"/>
                  <a:pt x="4560125" y="2636455"/>
                </a:cubicBezTo>
                <a:cubicBezTo>
                  <a:pt x="4551927" y="2618010"/>
                  <a:pt x="4552788" y="2596745"/>
                  <a:pt x="4548249" y="2577078"/>
                </a:cubicBezTo>
                <a:cubicBezTo>
                  <a:pt x="4540909" y="2545272"/>
                  <a:pt x="4524499" y="2482076"/>
                  <a:pt x="4524499" y="2482076"/>
                </a:cubicBezTo>
                <a:cubicBezTo>
                  <a:pt x="4520546" y="2446502"/>
                  <a:pt x="4511407" y="2346583"/>
                  <a:pt x="4500748" y="2303946"/>
                </a:cubicBezTo>
                <a:cubicBezTo>
                  <a:pt x="4494676" y="2279658"/>
                  <a:pt x="4497828" y="2246581"/>
                  <a:pt x="4476997" y="2232694"/>
                </a:cubicBezTo>
                <a:lnTo>
                  <a:pt x="4405745" y="2185193"/>
                </a:lnTo>
                <a:cubicBezTo>
                  <a:pt x="4393870" y="2177276"/>
                  <a:pt x="4383659" y="2165955"/>
                  <a:pt x="4370119" y="2161442"/>
                </a:cubicBezTo>
                <a:lnTo>
                  <a:pt x="4334493" y="2149567"/>
                </a:lnTo>
                <a:cubicBezTo>
                  <a:pt x="4322618" y="2141650"/>
                  <a:pt x="4311633" y="2132199"/>
                  <a:pt x="4298868" y="2125816"/>
                </a:cubicBezTo>
                <a:cubicBezTo>
                  <a:pt x="4252961" y="2102862"/>
                  <a:pt x="4244980" y="2105608"/>
                  <a:pt x="4203865" y="2090190"/>
                </a:cubicBezTo>
                <a:cubicBezTo>
                  <a:pt x="4104813" y="2053046"/>
                  <a:pt x="4182264" y="2080371"/>
                  <a:pt x="4073236" y="2030813"/>
                </a:cubicBezTo>
                <a:cubicBezTo>
                  <a:pt x="4053830" y="2021992"/>
                  <a:pt x="4033935" y="2014232"/>
                  <a:pt x="4013860" y="2007063"/>
                </a:cubicBezTo>
                <a:cubicBezTo>
                  <a:pt x="3978495" y="1994433"/>
                  <a:pt x="3906982" y="1971437"/>
                  <a:pt x="3906982" y="1971437"/>
                </a:cubicBezTo>
                <a:cubicBezTo>
                  <a:pt x="3871995" y="1948112"/>
                  <a:pt x="3789654" y="1894169"/>
                  <a:pt x="3776353" y="1876434"/>
                </a:cubicBezTo>
                <a:lnTo>
                  <a:pt x="3740727" y="1828933"/>
                </a:lnTo>
                <a:cubicBezTo>
                  <a:pt x="3727265" y="1788546"/>
                  <a:pt x="3721156" y="1791471"/>
                  <a:pt x="3740727" y="1745806"/>
                </a:cubicBezTo>
                <a:cubicBezTo>
                  <a:pt x="3746349" y="1732688"/>
                  <a:pt x="3750755" y="1714101"/>
                  <a:pt x="3764478" y="1710180"/>
                </a:cubicBezTo>
                <a:cubicBezTo>
                  <a:pt x="3810310" y="1697085"/>
                  <a:pt x="3859481" y="1702263"/>
                  <a:pt x="3906982" y="1698304"/>
                </a:cubicBezTo>
                <a:cubicBezTo>
                  <a:pt x="3922816" y="1694346"/>
                  <a:pt x="3938790" y="1690913"/>
                  <a:pt x="3954483" y="1686429"/>
                </a:cubicBezTo>
                <a:cubicBezTo>
                  <a:pt x="3966519" y="1682990"/>
                  <a:pt x="3977793" y="1676793"/>
                  <a:pt x="3990109" y="1674554"/>
                </a:cubicBezTo>
                <a:cubicBezTo>
                  <a:pt x="4021508" y="1668845"/>
                  <a:pt x="4053519" y="1667191"/>
                  <a:pt x="4085112" y="1662678"/>
                </a:cubicBezTo>
                <a:cubicBezTo>
                  <a:pt x="4109816" y="1659149"/>
                  <a:pt x="4188462" y="1645748"/>
                  <a:pt x="4215740" y="1638928"/>
                </a:cubicBezTo>
                <a:cubicBezTo>
                  <a:pt x="4227884" y="1635892"/>
                  <a:pt x="4239491" y="1631011"/>
                  <a:pt x="4251366" y="1627052"/>
                </a:cubicBezTo>
                <a:cubicBezTo>
                  <a:pt x="4267200" y="1615177"/>
                  <a:pt x="4280850" y="1599616"/>
                  <a:pt x="4298868" y="1591426"/>
                </a:cubicBezTo>
                <a:cubicBezTo>
                  <a:pt x="4325103" y="1579501"/>
                  <a:pt x="4353795" y="1573613"/>
                  <a:pt x="4381995" y="1567676"/>
                </a:cubicBezTo>
                <a:cubicBezTo>
                  <a:pt x="4504169" y="1541955"/>
                  <a:pt x="4504690" y="1549205"/>
                  <a:pt x="4607626" y="1532050"/>
                </a:cubicBezTo>
                <a:cubicBezTo>
                  <a:pt x="4627536" y="1528732"/>
                  <a:pt x="4647530" y="1525486"/>
                  <a:pt x="4667003" y="1520175"/>
                </a:cubicBezTo>
                <a:cubicBezTo>
                  <a:pt x="4691156" y="1513588"/>
                  <a:pt x="4738255" y="1496424"/>
                  <a:pt x="4738255" y="1496424"/>
                </a:cubicBezTo>
                <a:cubicBezTo>
                  <a:pt x="4746172" y="1484549"/>
                  <a:pt x="4756994" y="1474162"/>
                  <a:pt x="4762005" y="1460798"/>
                </a:cubicBezTo>
                <a:cubicBezTo>
                  <a:pt x="4769092" y="1441899"/>
                  <a:pt x="4775556" y="1421536"/>
                  <a:pt x="4773880" y="1401421"/>
                </a:cubicBezTo>
                <a:cubicBezTo>
                  <a:pt x="4771487" y="1372703"/>
                  <a:pt x="4763018" y="1344069"/>
                  <a:pt x="4750130" y="1318294"/>
                </a:cubicBezTo>
                <a:cubicBezTo>
                  <a:pt x="4742619" y="1303273"/>
                  <a:pt x="4727255" y="1293598"/>
                  <a:pt x="4714504" y="1282668"/>
                </a:cubicBezTo>
                <a:cubicBezTo>
                  <a:pt x="4681631" y="1254491"/>
                  <a:pt x="4658954" y="1239730"/>
                  <a:pt x="4619501" y="1223291"/>
                </a:cubicBezTo>
                <a:cubicBezTo>
                  <a:pt x="4588282" y="1210283"/>
                  <a:pt x="4557895" y="1193008"/>
                  <a:pt x="4524499" y="1187665"/>
                </a:cubicBezTo>
                <a:cubicBezTo>
                  <a:pt x="4457936" y="1177015"/>
                  <a:pt x="4389955" y="1178922"/>
                  <a:pt x="4322618" y="1175790"/>
                </a:cubicBezTo>
                <a:lnTo>
                  <a:pt x="4013860" y="1163915"/>
                </a:lnTo>
                <a:cubicBezTo>
                  <a:pt x="3930733" y="1152040"/>
                  <a:pt x="3845942" y="1148656"/>
                  <a:pt x="3764478" y="1128289"/>
                </a:cubicBezTo>
                <a:cubicBezTo>
                  <a:pt x="3748644" y="1124330"/>
                  <a:pt x="3732210" y="1122272"/>
                  <a:pt x="3716977" y="1116413"/>
                </a:cubicBezTo>
                <a:cubicBezTo>
                  <a:pt x="3680590" y="1102418"/>
                  <a:pt x="3646434" y="1083042"/>
                  <a:pt x="3610099" y="1068912"/>
                </a:cubicBezTo>
                <a:cubicBezTo>
                  <a:pt x="3575099" y="1055301"/>
                  <a:pt x="3538221" y="1046897"/>
                  <a:pt x="3503221" y="1033286"/>
                </a:cubicBezTo>
                <a:cubicBezTo>
                  <a:pt x="3466886" y="1019156"/>
                  <a:pt x="3432678" y="999915"/>
                  <a:pt x="3396343" y="985785"/>
                </a:cubicBezTo>
                <a:cubicBezTo>
                  <a:pt x="3361343" y="972174"/>
                  <a:pt x="3324627" y="963345"/>
                  <a:pt x="3289465" y="950159"/>
                </a:cubicBezTo>
                <a:cubicBezTo>
                  <a:pt x="3261238" y="939574"/>
                  <a:pt x="3233782" y="927008"/>
                  <a:pt x="3206338" y="914533"/>
                </a:cubicBezTo>
                <a:cubicBezTo>
                  <a:pt x="3190222" y="907207"/>
                  <a:pt x="3175412" y="896998"/>
                  <a:pt x="3158836" y="890782"/>
                </a:cubicBezTo>
                <a:cubicBezTo>
                  <a:pt x="3143554" y="885051"/>
                  <a:pt x="3127169" y="882865"/>
                  <a:pt x="3111335" y="878907"/>
                </a:cubicBezTo>
                <a:cubicBezTo>
                  <a:pt x="3071751" y="859115"/>
                  <a:pt x="3033674" y="835966"/>
                  <a:pt x="2992582" y="819530"/>
                </a:cubicBezTo>
                <a:cubicBezTo>
                  <a:pt x="2972790" y="811613"/>
                  <a:pt x="2952470" y="804905"/>
                  <a:pt x="2933205" y="795780"/>
                </a:cubicBezTo>
                <a:cubicBezTo>
                  <a:pt x="2877210" y="769256"/>
                  <a:pt x="2827707" y="724803"/>
                  <a:pt x="2766951" y="712652"/>
                </a:cubicBezTo>
                <a:cubicBezTo>
                  <a:pt x="2683963" y="696055"/>
                  <a:pt x="2727484" y="704095"/>
                  <a:pt x="2636322" y="688902"/>
                </a:cubicBezTo>
                <a:cubicBezTo>
                  <a:pt x="2329063" y="586481"/>
                  <a:pt x="2656683" y="687755"/>
                  <a:pt x="1840675" y="653276"/>
                </a:cubicBezTo>
                <a:cubicBezTo>
                  <a:pt x="1793484" y="651282"/>
                  <a:pt x="1700613" y="625752"/>
                  <a:pt x="1650670" y="605775"/>
                </a:cubicBezTo>
                <a:cubicBezTo>
                  <a:pt x="1547168" y="564374"/>
                  <a:pt x="1658515" y="595860"/>
                  <a:pt x="1555668" y="570149"/>
                </a:cubicBezTo>
                <a:cubicBezTo>
                  <a:pt x="1530029" y="535963"/>
                  <a:pt x="1482889" y="468444"/>
                  <a:pt x="1448790" y="451395"/>
                </a:cubicBezTo>
                <a:cubicBezTo>
                  <a:pt x="1432956" y="443478"/>
                  <a:pt x="1416300" y="437027"/>
                  <a:pt x="1401288" y="427645"/>
                </a:cubicBezTo>
                <a:cubicBezTo>
                  <a:pt x="1390491" y="420897"/>
                  <a:pt x="1335553" y="375998"/>
                  <a:pt x="1318161" y="368268"/>
                </a:cubicBezTo>
                <a:cubicBezTo>
                  <a:pt x="1295283" y="358100"/>
                  <a:pt x="1270660" y="352434"/>
                  <a:pt x="1246909" y="344517"/>
                </a:cubicBezTo>
                <a:lnTo>
                  <a:pt x="1211283" y="332642"/>
                </a:lnTo>
                <a:cubicBezTo>
                  <a:pt x="1199408" y="328684"/>
                  <a:pt x="1187279" y="325416"/>
                  <a:pt x="1175657" y="320767"/>
                </a:cubicBezTo>
                <a:cubicBezTo>
                  <a:pt x="1155865" y="312850"/>
                  <a:pt x="1135346" y="306549"/>
                  <a:pt x="1116280" y="297016"/>
                </a:cubicBezTo>
                <a:cubicBezTo>
                  <a:pt x="1103515" y="290633"/>
                  <a:pt x="1093047" y="280346"/>
                  <a:pt x="1080655" y="273265"/>
                </a:cubicBezTo>
                <a:cubicBezTo>
                  <a:pt x="1065285" y="264482"/>
                  <a:pt x="1048523" y="258298"/>
                  <a:pt x="1033153" y="249515"/>
                </a:cubicBezTo>
                <a:cubicBezTo>
                  <a:pt x="1020761" y="242434"/>
                  <a:pt x="1010293" y="232147"/>
                  <a:pt x="997527" y="225764"/>
                </a:cubicBezTo>
                <a:cubicBezTo>
                  <a:pt x="978461" y="216231"/>
                  <a:pt x="957557" y="210834"/>
                  <a:pt x="938151" y="202013"/>
                </a:cubicBezTo>
                <a:cubicBezTo>
                  <a:pt x="832901" y="154172"/>
                  <a:pt x="905057" y="174020"/>
                  <a:pt x="807522" y="154512"/>
                </a:cubicBezTo>
                <a:cubicBezTo>
                  <a:pt x="762179" y="120504"/>
                  <a:pt x="746328" y="104190"/>
                  <a:pt x="688769" y="83260"/>
                </a:cubicBezTo>
                <a:cubicBezTo>
                  <a:pt x="669800" y="76362"/>
                  <a:pt x="649184" y="75343"/>
                  <a:pt x="629392" y="71385"/>
                </a:cubicBezTo>
                <a:cubicBezTo>
                  <a:pt x="613558" y="59510"/>
                  <a:pt x="600555" y="42346"/>
                  <a:pt x="581891" y="35759"/>
                </a:cubicBezTo>
                <a:cubicBezTo>
                  <a:pt x="433405" y="-16648"/>
                  <a:pt x="417037" y="881"/>
                  <a:pt x="261257" y="12008"/>
                </a:cubicBezTo>
                <a:cubicBezTo>
                  <a:pt x="253340" y="23883"/>
                  <a:pt x="245802" y="36020"/>
                  <a:pt x="237506" y="47634"/>
                </a:cubicBezTo>
                <a:cubicBezTo>
                  <a:pt x="226002" y="63740"/>
                  <a:pt x="211700" y="77951"/>
                  <a:pt x="201880" y="95136"/>
                </a:cubicBezTo>
                <a:cubicBezTo>
                  <a:pt x="195670" y="106004"/>
                  <a:pt x="196084" y="119820"/>
                  <a:pt x="190005" y="130762"/>
                </a:cubicBezTo>
                <a:cubicBezTo>
                  <a:pt x="176143" y="155714"/>
                  <a:pt x="142504" y="202013"/>
                  <a:pt x="142504" y="202013"/>
                </a:cubicBezTo>
                <a:cubicBezTo>
                  <a:pt x="115954" y="281662"/>
                  <a:pt x="112816" y="241598"/>
                  <a:pt x="106878" y="249515"/>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70" name="Picture 6" descr="http://www.charliesbirdblog.com/~charlie/floreanamockingbird/4%20cop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9568" y="4613308"/>
            <a:ext cx="2409819" cy="1606545"/>
          </a:xfrm>
          <a:prstGeom prst="rect">
            <a:avLst/>
          </a:prstGeom>
          <a:noFill/>
          <a:extLst>
            <a:ext uri="{909E8E84-426E-40DD-AFC4-6F175D3DCCD1}">
              <a14:hiddenFill xmlns:a14="http://schemas.microsoft.com/office/drawing/2010/main">
                <a:solidFill>
                  <a:srgbClr val="FFFFFF"/>
                </a:solidFill>
              </a14:hiddenFill>
            </a:ext>
          </a:extLst>
        </p:spPr>
      </p:pic>
      <p:pic>
        <p:nvPicPr>
          <p:cNvPr id="11278" name="Picture 14" descr="San Cristobal mockingbird © Zoological Museum of the University of Zuric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10572" y="750522"/>
            <a:ext cx="1832079" cy="2430560"/>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4"/>
          <p:cNvSpPr/>
          <p:nvPr/>
        </p:nvSpPr>
        <p:spPr>
          <a:xfrm>
            <a:off x="5483915" y="4082710"/>
            <a:ext cx="1591294" cy="903424"/>
          </a:xfrm>
          <a:custGeom>
            <a:avLst/>
            <a:gdLst>
              <a:gd name="connsiteX0" fmla="*/ 0 w 1591294"/>
              <a:gd name="connsiteY0" fmla="*/ 415636 h 903424"/>
              <a:gd name="connsiteX1" fmla="*/ 0 w 1591294"/>
              <a:gd name="connsiteY1" fmla="*/ 415636 h 903424"/>
              <a:gd name="connsiteX2" fmla="*/ 83128 w 1591294"/>
              <a:gd name="connsiteY2" fmla="*/ 344384 h 903424"/>
              <a:gd name="connsiteX3" fmla="*/ 118754 w 1591294"/>
              <a:gd name="connsiteY3" fmla="*/ 332509 h 903424"/>
              <a:gd name="connsiteX4" fmla="*/ 154380 w 1591294"/>
              <a:gd name="connsiteY4" fmla="*/ 308758 h 903424"/>
              <a:gd name="connsiteX5" fmla="*/ 201881 w 1591294"/>
              <a:gd name="connsiteY5" fmla="*/ 285007 h 903424"/>
              <a:gd name="connsiteX6" fmla="*/ 273133 w 1591294"/>
              <a:gd name="connsiteY6" fmla="*/ 225631 h 903424"/>
              <a:gd name="connsiteX7" fmla="*/ 344385 w 1591294"/>
              <a:gd name="connsiteY7" fmla="*/ 201880 h 903424"/>
              <a:gd name="connsiteX8" fmla="*/ 427512 w 1591294"/>
              <a:gd name="connsiteY8" fmla="*/ 154379 h 903424"/>
              <a:gd name="connsiteX9" fmla="*/ 522515 w 1591294"/>
              <a:gd name="connsiteY9" fmla="*/ 95002 h 903424"/>
              <a:gd name="connsiteX10" fmla="*/ 558141 w 1591294"/>
              <a:gd name="connsiteY10" fmla="*/ 83127 h 903424"/>
              <a:gd name="connsiteX11" fmla="*/ 593767 w 1591294"/>
              <a:gd name="connsiteY11" fmla="*/ 71252 h 903424"/>
              <a:gd name="connsiteX12" fmla="*/ 712520 w 1591294"/>
              <a:gd name="connsiteY12" fmla="*/ 35626 h 903424"/>
              <a:gd name="connsiteX13" fmla="*/ 807522 w 1591294"/>
              <a:gd name="connsiteY13" fmla="*/ 0 h 903424"/>
              <a:gd name="connsiteX14" fmla="*/ 1187533 w 1591294"/>
              <a:gd name="connsiteY14" fmla="*/ 23750 h 903424"/>
              <a:gd name="connsiteX15" fmla="*/ 1223159 w 1591294"/>
              <a:gd name="connsiteY15" fmla="*/ 35626 h 903424"/>
              <a:gd name="connsiteX16" fmla="*/ 1258785 w 1591294"/>
              <a:gd name="connsiteY16" fmla="*/ 71252 h 903424"/>
              <a:gd name="connsiteX17" fmla="*/ 1330037 w 1591294"/>
              <a:gd name="connsiteY17" fmla="*/ 118753 h 903424"/>
              <a:gd name="connsiteX18" fmla="*/ 1389413 w 1591294"/>
              <a:gd name="connsiteY18" fmla="*/ 225631 h 903424"/>
              <a:gd name="connsiteX19" fmla="*/ 1413164 w 1591294"/>
              <a:gd name="connsiteY19" fmla="*/ 261257 h 903424"/>
              <a:gd name="connsiteX20" fmla="*/ 1436915 w 1591294"/>
              <a:gd name="connsiteY20" fmla="*/ 296883 h 903424"/>
              <a:gd name="connsiteX21" fmla="*/ 1448790 w 1591294"/>
              <a:gd name="connsiteY21" fmla="*/ 332509 h 903424"/>
              <a:gd name="connsiteX22" fmla="*/ 1496291 w 1591294"/>
              <a:gd name="connsiteY22" fmla="*/ 403761 h 903424"/>
              <a:gd name="connsiteX23" fmla="*/ 1531917 w 1591294"/>
              <a:gd name="connsiteY23" fmla="*/ 475013 h 903424"/>
              <a:gd name="connsiteX24" fmla="*/ 1579419 w 1591294"/>
              <a:gd name="connsiteY24" fmla="*/ 581891 h 903424"/>
              <a:gd name="connsiteX25" fmla="*/ 1591294 w 1591294"/>
              <a:gd name="connsiteY25" fmla="*/ 617517 h 903424"/>
              <a:gd name="connsiteX26" fmla="*/ 1579419 w 1591294"/>
              <a:gd name="connsiteY26" fmla="*/ 700644 h 903424"/>
              <a:gd name="connsiteX27" fmla="*/ 1520042 w 1591294"/>
              <a:gd name="connsiteY27" fmla="*/ 760020 h 903424"/>
              <a:gd name="connsiteX28" fmla="*/ 1484416 w 1591294"/>
              <a:gd name="connsiteY28" fmla="*/ 771896 h 903424"/>
              <a:gd name="connsiteX29" fmla="*/ 1436915 w 1591294"/>
              <a:gd name="connsiteY29" fmla="*/ 795646 h 903424"/>
              <a:gd name="connsiteX30" fmla="*/ 1377538 w 1591294"/>
              <a:gd name="connsiteY30" fmla="*/ 819397 h 903424"/>
              <a:gd name="connsiteX31" fmla="*/ 1330037 w 1591294"/>
              <a:gd name="connsiteY31" fmla="*/ 843148 h 903424"/>
              <a:gd name="connsiteX32" fmla="*/ 1211283 w 1591294"/>
              <a:gd name="connsiteY32" fmla="*/ 878774 h 903424"/>
              <a:gd name="connsiteX33" fmla="*/ 1175657 w 1591294"/>
              <a:gd name="connsiteY33" fmla="*/ 902524 h 903424"/>
              <a:gd name="connsiteX34" fmla="*/ 736270 w 1591294"/>
              <a:gd name="connsiteY34" fmla="*/ 890649 h 903424"/>
              <a:gd name="connsiteX35" fmla="*/ 700645 w 1591294"/>
              <a:gd name="connsiteY35" fmla="*/ 878774 h 903424"/>
              <a:gd name="connsiteX36" fmla="*/ 593767 w 1591294"/>
              <a:gd name="connsiteY36" fmla="*/ 843148 h 903424"/>
              <a:gd name="connsiteX37" fmla="*/ 558141 w 1591294"/>
              <a:gd name="connsiteY37" fmla="*/ 831272 h 903424"/>
              <a:gd name="connsiteX38" fmla="*/ 463138 w 1591294"/>
              <a:gd name="connsiteY38" fmla="*/ 795646 h 903424"/>
              <a:gd name="connsiteX39" fmla="*/ 356260 w 1591294"/>
              <a:gd name="connsiteY39" fmla="*/ 736270 h 903424"/>
              <a:gd name="connsiteX40" fmla="*/ 320634 w 1591294"/>
              <a:gd name="connsiteY40" fmla="*/ 712519 h 903424"/>
              <a:gd name="connsiteX41" fmla="*/ 249382 w 1591294"/>
              <a:gd name="connsiteY41" fmla="*/ 688769 h 903424"/>
              <a:gd name="connsiteX42" fmla="*/ 213756 w 1591294"/>
              <a:gd name="connsiteY42" fmla="*/ 665018 h 903424"/>
              <a:gd name="connsiteX43" fmla="*/ 142504 w 1591294"/>
              <a:gd name="connsiteY43" fmla="*/ 641267 h 903424"/>
              <a:gd name="connsiteX44" fmla="*/ 71252 w 1591294"/>
              <a:gd name="connsiteY44" fmla="*/ 593766 h 903424"/>
              <a:gd name="connsiteX45" fmla="*/ 23751 w 1591294"/>
              <a:gd name="connsiteY45" fmla="*/ 522514 h 903424"/>
              <a:gd name="connsiteX46" fmla="*/ 0 w 1591294"/>
              <a:gd name="connsiteY46" fmla="*/ 486888 h 903424"/>
              <a:gd name="connsiteX47" fmla="*/ 0 w 1591294"/>
              <a:gd name="connsiteY47" fmla="*/ 415636 h 90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591294" h="903424">
                <a:moveTo>
                  <a:pt x="0" y="415636"/>
                </a:moveTo>
                <a:lnTo>
                  <a:pt x="0" y="415636"/>
                </a:lnTo>
                <a:cubicBezTo>
                  <a:pt x="27709" y="391885"/>
                  <a:pt x="53230" y="365313"/>
                  <a:pt x="83128" y="344384"/>
                </a:cubicBezTo>
                <a:cubicBezTo>
                  <a:pt x="93383" y="337206"/>
                  <a:pt x="107558" y="338107"/>
                  <a:pt x="118754" y="332509"/>
                </a:cubicBezTo>
                <a:cubicBezTo>
                  <a:pt x="131520" y="326126"/>
                  <a:pt x="141988" y="315839"/>
                  <a:pt x="154380" y="308758"/>
                </a:cubicBezTo>
                <a:cubicBezTo>
                  <a:pt x="169750" y="299975"/>
                  <a:pt x="187476" y="295296"/>
                  <a:pt x="201881" y="285007"/>
                </a:cubicBezTo>
                <a:cubicBezTo>
                  <a:pt x="247939" y="252109"/>
                  <a:pt x="223245" y="247804"/>
                  <a:pt x="273133" y="225631"/>
                </a:cubicBezTo>
                <a:cubicBezTo>
                  <a:pt x="296011" y="215463"/>
                  <a:pt x="321993" y="213076"/>
                  <a:pt x="344385" y="201880"/>
                </a:cubicBezTo>
                <a:cubicBezTo>
                  <a:pt x="404652" y="171747"/>
                  <a:pt x="377157" y="187950"/>
                  <a:pt x="427512" y="154379"/>
                </a:cubicBezTo>
                <a:cubicBezTo>
                  <a:pt x="465150" y="97923"/>
                  <a:pt x="437723" y="123266"/>
                  <a:pt x="522515" y="95002"/>
                </a:cubicBezTo>
                <a:lnTo>
                  <a:pt x="558141" y="83127"/>
                </a:lnTo>
                <a:cubicBezTo>
                  <a:pt x="570016" y="79169"/>
                  <a:pt x="581623" y="74288"/>
                  <a:pt x="593767" y="71252"/>
                </a:cubicBezTo>
                <a:cubicBezTo>
                  <a:pt x="627854" y="62730"/>
                  <a:pt x="683616" y="50078"/>
                  <a:pt x="712520" y="35626"/>
                </a:cubicBezTo>
                <a:cubicBezTo>
                  <a:pt x="774619" y="4576"/>
                  <a:pt x="742847" y="16168"/>
                  <a:pt x="807522" y="0"/>
                </a:cubicBezTo>
                <a:cubicBezTo>
                  <a:pt x="916788" y="4202"/>
                  <a:pt x="1066949" y="-3047"/>
                  <a:pt x="1187533" y="23750"/>
                </a:cubicBezTo>
                <a:cubicBezTo>
                  <a:pt x="1199753" y="26466"/>
                  <a:pt x="1211284" y="31667"/>
                  <a:pt x="1223159" y="35626"/>
                </a:cubicBezTo>
                <a:cubicBezTo>
                  <a:pt x="1235034" y="47501"/>
                  <a:pt x="1245528" y="60941"/>
                  <a:pt x="1258785" y="71252"/>
                </a:cubicBezTo>
                <a:cubicBezTo>
                  <a:pt x="1281317" y="88777"/>
                  <a:pt x="1330037" y="118753"/>
                  <a:pt x="1330037" y="118753"/>
                </a:cubicBezTo>
                <a:cubicBezTo>
                  <a:pt x="1350938" y="181458"/>
                  <a:pt x="1334969" y="143965"/>
                  <a:pt x="1389413" y="225631"/>
                </a:cubicBezTo>
                <a:lnTo>
                  <a:pt x="1413164" y="261257"/>
                </a:lnTo>
                <a:lnTo>
                  <a:pt x="1436915" y="296883"/>
                </a:lnTo>
                <a:cubicBezTo>
                  <a:pt x="1440873" y="308758"/>
                  <a:pt x="1442711" y="321567"/>
                  <a:pt x="1448790" y="332509"/>
                </a:cubicBezTo>
                <a:cubicBezTo>
                  <a:pt x="1462652" y="357462"/>
                  <a:pt x="1487264" y="376681"/>
                  <a:pt x="1496291" y="403761"/>
                </a:cubicBezTo>
                <a:cubicBezTo>
                  <a:pt x="1539607" y="533700"/>
                  <a:pt x="1470524" y="336877"/>
                  <a:pt x="1531917" y="475013"/>
                </a:cubicBezTo>
                <a:cubicBezTo>
                  <a:pt x="1588442" y="602196"/>
                  <a:pt x="1525670" y="501268"/>
                  <a:pt x="1579419" y="581891"/>
                </a:cubicBezTo>
                <a:cubicBezTo>
                  <a:pt x="1583377" y="593766"/>
                  <a:pt x="1591294" y="604999"/>
                  <a:pt x="1591294" y="617517"/>
                </a:cubicBezTo>
                <a:cubicBezTo>
                  <a:pt x="1591294" y="645507"/>
                  <a:pt x="1587462" y="673834"/>
                  <a:pt x="1579419" y="700644"/>
                </a:cubicBezTo>
                <a:cubicBezTo>
                  <a:pt x="1571036" y="728586"/>
                  <a:pt x="1544259" y="747912"/>
                  <a:pt x="1520042" y="760020"/>
                </a:cubicBezTo>
                <a:cubicBezTo>
                  <a:pt x="1508846" y="765618"/>
                  <a:pt x="1495922" y="766965"/>
                  <a:pt x="1484416" y="771896"/>
                </a:cubicBezTo>
                <a:cubicBezTo>
                  <a:pt x="1468145" y="778869"/>
                  <a:pt x="1453092" y="788456"/>
                  <a:pt x="1436915" y="795646"/>
                </a:cubicBezTo>
                <a:cubicBezTo>
                  <a:pt x="1417435" y="804304"/>
                  <a:pt x="1397018" y="810739"/>
                  <a:pt x="1377538" y="819397"/>
                </a:cubicBezTo>
                <a:cubicBezTo>
                  <a:pt x="1361361" y="826587"/>
                  <a:pt x="1346474" y="836573"/>
                  <a:pt x="1330037" y="843148"/>
                </a:cubicBezTo>
                <a:cubicBezTo>
                  <a:pt x="1281858" y="862420"/>
                  <a:pt x="1257936" y="867110"/>
                  <a:pt x="1211283" y="878774"/>
                </a:cubicBezTo>
                <a:cubicBezTo>
                  <a:pt x="1199408" y="886691"/>
                  <a:pt x="1189925" y="902167"/>
                  <a:pt x="1175657" y="902524"/>
                </a:cubicBezTo>
                <a:cubicBezTo>
                  <a:pt x="1029187" y="906186"/>
                  <a:pt x="882603" y="897965"/>
                  <a:pt x="736270" y="890649"/>
                </a:cubicBezTo>
                <a:cubicBezTo>
                  <a:pt x="723768" y="890024"/>
                  <a:pt x="712681" y="882213"/>
                  <a:pt x="700645" y="878774"/>
                </a:cubicBezTo>
                <a:cubicBezTo>
                  <a:pt x="589221" y="846938"/>
                  <a:pt x="724774" y="892276"/>
                  <a:pt x="593767" y="843148"/>
                </a:cubicBezTo>
                <a:cubicBezTo>
                  <a:pt x="582046" y="838753"/>
                  <a:pt x="569647" y="836203"/>
                  <a:pt x="558141" y="831272"/>
                </a:cubicBezTo>
                <a:cubicBezTo>
                  <a:pt x="471204" y="794014"/>
                  <a:pt x="550711" y="817541"/>
                  <a:pt x="463138" y="795646"/>
                </a:cubicBezTo>
                <a:cubicBezTo>
                  <a:pt x="381471" y="741201"/>
                  <a:pt x="418966" y="757171"/>
                  <a:pt x="356260" y="736270"/>
                </a:cubicBezTo>
                <a:cubicBezTo>
                  <a:pt x="344385" y="728353"/>
                  <a:pt x="333676" y="718316"/>
                  <a:pt x="320634" y="712519"/>
                </a:cubicBezTo>
                <a:cubicBezTo>
                  <a:pt x="297756" y="702351"/>
                  <a:pt x="249382" y="688769"/>
                  <a:pt x="249382" y="688769"/>
                </a:cubicBezTo>
                <a:cubicBezTo>
                  <a:pt x="237507" y="680852"/>
                  <a:pt x="226798" y="670815"/>
                  <a:pt x="213756" y="665018"/>
                </a:cubicBezTo>
                <a:cubicBezTo>
                  <a:pt x="190878" y="654850"/>
                  <a:pt x="163335" y="655154"/>
                  <a:pt x="142504" y="641267"/>
                </a:cubicBezTo>
                <a:lnTo>
                  <a:pt x="71252" y="593766"/>
                </a:lnTo>
                <a:lnTo>
                  <a:pt x="23751" y="522514"/>
                </a:lnTo>
                <a:lnTo>
                  <a:pt x="0" y="486888"/>
                </a:lnTo>
                <a:cubicBezTo>
                  <a:pt x="14675" y="442865"/>
                  <a:pt x="0" y="427511"/>
                  <a:pt x="0" y="415636"/>
                </a:cubicBezTo>
                <a:close/>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7030746" y="4084700"/>
            <a:ext cx="1199408" cy="709063"/>
          </a:xfrm>
          <a:custGeom>
            <a:avLst/>
            <a:gdLst>
              <a:gd name="connsiteX0" fmla="*/ 534390 w 1199408"/>
              <a:gd name="connsiteY0" fmla="*/ 32170 h 709063"/>
              <a:gd name="connsiteX1" fmla="*/ 534390 w 1199408"/>
              <a:gd name="connsiteY1" fmla="*/ 32170 h 709063"/>
              <a:gd name="connsiteX2" fmla="*/ 130629 w 1199408"/>
              <a:gd name="connsiteY2" fmla="*/ 20294 h 709063"/>
              <a:gd name="connsiteX3" fmla="*/ 106878 w 1199408"/>
              <a:gd name="connsiteY3" fmla="*/ 55920 h 709063"/>
              <a:gd name="connsiteX4" fmla="*/ 23751 w 1199408"/>
              <a:gd name="connsiteY4" fmla="*/ 162798 h 709063"/>
              <a:gd name="connsiteX5" fmla="*/ 0 w 1199408"/>
              <a:gd name="connsiteY5" fmla="*/ 234050 h 709063"/>
              <a:gd name="connsiteX6" fmla="*/ 23751 w 1199408"/>
              <a:gd name="connsiteY6" fmla="*/ 412180 h 709063"/>
              <a:gd name="connsiteX7" fmla="*/ 47501 w 1199408"/>
              <a:gd name="connsiteY7" fmla="*/ 447806 h 709063"/>
              <a:gd name="connsiteX8" fmla="*/ 83127 w 1199408"/>
              <a:gd name="connsiteY8" fmla="*/ 471557 h 709063"/>
              <a:gd name="connsiteX9" fmla="*/ 130629 w 1199408"/>
              <a:gd name="connsiteY9" fmla="*/ 530933 h 709063"/>
              <a:gd name="connsiteX10" fmla="*/ 154379 w 1199408"/>
              <a:gd name="connsiteY10" fmla="*/ 566559 h 709063"/>
              <a:gd name="connsiteX11" fmla="*/ 225631 w 1199408"/>
              <a:gd name="connsiteY11" fmla="*/ 614061 h 709063"/>
              <a:gd name="connsiteX12" fmla="*/ 261257 w 1199408"/>
              <a:gd name="connsiteY12" fmla="*/ 637811 h 709063"/>
              <a:gd name="connsiteX13" fmla="*/ 296883 w 1199408"/>
              <a:gd name="connsiteY13" fmla="*/ 673437 h 709063"/>
              <a:gd name="connsiteX14" fmla="*/ 427512 w 1199408"/>
              <a:gd name="connsiteY14" fmla="*/ 709063 h 709063"/>
              <a:gd name="connsiteX15" fmla="*/ 1009403 w 1199408"/>
              <a:gd name="connsiteY15" fmla="*/ 697188 h 709063"/>
              <a:gd name="connsiteX16" fmla="*/ 1080655 w 1199408"/>
              <a:gd name="connsiteY16" fmla="*/ 673437 h 709063"/>
              <a:gd name="connsiteX17" fmla="*/ 1128156 w 1199408"/>
              <a:gd name="connsiteY17" fmla="*/ 602185 h 709063"/>
              <a:gd name="connsiteX18" fmla="*/ 1187532 w 1199408"/>
              <a:gd name="connsiteY18" fmla="*/ 530933 h 709063"/>
              <a:gd name="connsiteX19" fmla="*/ 1199408 w 1199408"/>
              <a:gd name="connsiteY19" fmla="*/ 483432 h 709063"/>
              <a:gd name="connsiteX20" fmla="*/ 1175657 w 1199408"/>
              <a:gd name="connsiteY20" fmla="*/ 340928 h 709063"/>
              <a:gd name="connsiteX21" fmla="*/ 1151906 w 1199408"/>
              <a:gd name="connsiteY21" fmla="*/ 305302 h 709063"/>
              <a:gd name="connsiteX22" fmla="*/ 1116280 w 1199408"/>
              <a:gd name="connsiteY22" fmla="*/ 234050 h 709063"/>
              <a:gd name="connsiteX23" fmla="*/ 1080655 w 1199408"/>
              <a:gd name="connsiteY23" fmla="*/ 222175 h 709063"/>
              <a:gd name="connsiteX24" fmla="*/ 1056904 w 1199408"/>
              <a:gd name="connsiteY24" fmla="*/ 186549 h 709063"/>
              <a:gd name="connsiteX25" fmla="*/ 1021278 w 1199408"/>
              <a:gd name="connsiteY25" fmla="*/ 174674 h 709063"/>
              <a:gd name="connsiteX26" fmla="*/ 985652 w 1199408"/>
              <a:gd name="connsiteY26" fmla="*/ 150923 h 709063"/>
              <a:gd name="connsiteX27" fmla="*/ 890649 w 1199408"/>
              <a:gd name="connsiteY27" fmla="*/ 127172 h 709063"/>
              <a:gd name="connsiteX28" fmla="*/ 783771 w 1199408"/>
              <a:gd name="connsiteY28" fmla="*/ 91546 h 709063"/>
              <a:gd name="connsiteX29" fmla="*/ 700644 w 1199408"/>
              <a:gd name="connsiteY29" fmla="*/ 67796 h 709063"/>
              <a:gd name="connsiteX30" fmla="*/ 605642 w 1199408"/>
              <a:gd name="connsiteY30" fmla="*/ 55920 h 709063"/>
              <a:gd name="connsiteX31" fmla="*/ 510639 w 1199408"/>
              <a:gd name="connsiteY31" fmla="*/ 32170 h 709063"/>
              <a:gd name="connsiteX32" fmla="*/ 534390 w 1199408"/>
              <a:gd name="connsiteY32" fmla="*/ 32170 h 70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99408" h="709063">
                <a:moveTo>
                  <a:pt x="534390" y="32170"/>
                </a:moveTo>
                <a:lnTo>
                  <a:pt x="534390" y="32170"/>
                </a:lnTo>
                <a:cubicBezTo>
                  <a:pt x="366187" y="-1471"/>
                  <a:pt x="352827" y="-13890"/>
                  <a:pt x="130629" y="20294"/>
                </a:cubicBezTo>
                <a:cubicBezTo>
                  <a:pt x="116523" y="22464"/>
                  <a:pt x="116015" y="44956"/>
                  <a:pt x="106878" y="55920"/>
                </a:cubicBezTo>
                <a:cubicBezTo>
                  <a:pt x="72723" y="96906"/>
                  <a:pt x="43761" y="102769"/>
                  <a:pt x="23751" y="162798"/>
                </a:cubicBezTo>
                <a:lnTo>
                  <a:pt x="0" y="234050"/>
                </a:lnTo>
                <a:cubicBezTo>
                  <a:pt x="2654" y="265903"/>
                  <a:pt x="-505" y="363669"/>
                  <a:pt x="23751" y="412180"/>
                </a:cubicBezTo>
                <a:cubicBezTo>
                  <a:pt x="30134" y="424945"/>
                  <a:pt x="37409" y="437714"/>
                  <a:pt x="47501" y="447806"/>
                </a:cubicBezTo>
                <a:cubicBezTo>
                  <a:pt x="57593" y="457898"/>
                  <a:pt x="71252" y="463640"/>
                  <a:pt x="83127" y="471557"/>
                </a:cubicBezTo>
                <a:cubicBezTo>
                  <a:pt x="106248" y="540915"/>
                  <a:pt x="76913" y="477217"/>
                  <a:pt x="130629" y="530933"/>
                </a:cubicBezTo>
                <a:cubicBezTo>
                  <a:pt x="140721" y="541025"/>
                  <a:pt x="143638" y="557161"/>
                  <a:pt x="154379" y="566559"/>
                </a:cubicBezTo>
                <a:cubicBezTo>
                  <a:pt x="175861" y="585356"/>
                  <a:pt x="201880" y="598227"/>
                  <a:pt x="225631" y="614061"/>
                </a:cubicBezTo>
                <a:cubicBezTo>
                  <a:pt x="237506" y="621978"/>
                  <a:pt x="251165" y="627719"/>
                  <a:pt x="261257" y="637811"/>
                </a:cubicBezTo>
                <a:cubicBezTo>
                  <a:pt x="273132" y="649686"/>
                  <a:pt x="282202" y="665281"/>
                  <a:pt x="296883" y="673437"/>
                </a:cubicBezTo>
                <a:cubicBezTo>
                  <a:pt x="330785" y="692272"/>
                  <a:pt x="389136" y="701388"/>
                  <a:pt x="427512" y="709063"/>
                </a:cubicBezTo>
                <a:cubicBezTo>
                  <a:pt x="621476" y="705105"/>
                  <a:pt x="815687" y="707754"/>
                  <a:pt x="1009403" y="697188"/>
                </a:cubicBezTo>
                <a:cubicBezTo>
                  <a:pt x="1034401" y="695824"/>
                  <a:pt x="1080655" y="673437"/>
                  <a:pt x="1080655" y="673437"/>
                </a:cubicBezTo>
                <a:cubicBezTo>
                  <a:pt x="1096489" y="649686"/>
                  <a:pt x="1107972" y="622369"/>
                  <a:pt x="1128156" y="602185"/>
                </a:cubicBezTo>
                <a:cubicBezTo>
                  <a:pt x="1173874" y="556467"/>
                  <a:pt x="1154466" y="580533"/>
                  <a:pt x="1187532" y="530933"/>
                </a:cubicBezTo>
                <a:cubicBezTo>
                  <a:pt x="1191491" y="515099"/>
                  <a:pt x="1199408" y="499753"/>
                  <a:pt x="1199408" y="483432"/>
                </a:cubicBezTo>
                <a:cubicBezTo>
                  <a:pt x="1199408" y="457099"/>
                  <a:pt x="1194237" y="378088"/>
                  <a:pt x="1175657" y="340928"/>
                </a:cubicBezTo>
                <a:cubicBezTo>
                  <a:pt x="1169274" y="328162"/>
                  <a:pt x="1159823" y="317177"/>
                  <a:pt x="1151906" y="305302"/>
                </a:cubicBezTo>
                <a:cubicBezTo>
                  <a:pt x="1144083" y="281832"/>
                  <a:pt x="1137209" y="250793"/>
                  <a:pt x="1116280" y="234050"/>
                </a:cubicBezTo>
                <a:cubicBezTo>
                  <a:pt x="1106506" y="226230"/>
                  <a:pt x="1092530" y="226133"/>
                  <a:pt x="1080655" y="222175"/>
                </a:cubicBezTo>
                <a:cubicBezTo>
                  <a:pt x="1072738" y="210300"/>
                  <a:pt x="1068049" y="195465"/>
                  <a:pt x="1056904" y="186549"/>
                </a:cubicBezTo>
                <a:cubicBezTo>
                  <a:pt x="1047129" y="178729"/>
                  <a:pt x="1032474" y="180272"/>
                  <a:pt x="1021278" y="174674"/>
                </a:cubicBezTo>
                <a:cubicBezTo>
                  <a:pt x="1008512" y="168291"/>
                  <a:pt x="999065" y="155801"/>
                  <a:pt x="985652" y="150923"/>
                </a:cubicBezTo>
                <a:cubicBezTo>
                  <a:pt x="954975" y="139768"/>
                  <a:pt x="921616" y="137494"/>
                  <a:pt x="890649" y="127172"/>
                </a:cubicBezTo>
                <a:lnTo>
                  <a:pt x="783771" y="91546"/>
                </a:lnTo>
                <a:cubicBezTo>
                  <a:pt x="755536" y="82134"/>
                  <a:pt x="730464" y="72766"/>
                  <a:pt x="700644" y="67796"/>
                </a:cubicBezTo>
                <a:cubicBezTo>
                  <a:pt x="669164" y="62549"/>
                  <a:pt x="637309" y="59879"/>
                  <a:pt x="605642" y="55920"/>
                </a:cubicBezTo>
                <a:cubicBezTo>
                  <a:pt x="564198" y="42106"/>
                  <a:pt x="560795" y="39335"/>
                  <a:pt x="510639" y="32170"/>
                </a:cubicBezTo>
                <a:cubicBezTo>
                  <a:pt x="502802" y="31050"/>
                  <a:pt x="530432" y="32170"/>
                  <a:pt x="534390" y="32170"/>
                </a:cubicBezTo>
                <a:close/>
              </a:path>
            </a:pathLst>
          </a:custGeom>
          <a:no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7420875" y="3148211"/>
            <a:ext cx="1437850" cy="866899"/>
          </a:xfrm>
          <a:custGeom>
            <a:avLst/>
            <a:gdLst>
              <a:gd name="connsiteX0" fmla="*/ 1033154 w 1437850"/>
              <a:gd name="connsiteY0" fmla="*/ 11875 h 866899"/>
              <a:gd name="connsiteX1" fmla="*/ 1033154 w 1437850"/>
              <a:gd name="connsiteY1" fmla="*/ 11875 h 866899"/>
              <a:gd name="connsiteX2" fmla="*/ 926276 w 1437850"/>
              <a:gd name="connsiteY2" fmla="*/ 0 h 866899"/>
              <a:gd name="connsiteX3" fmla="*/ 866899 w 1437850"/>
              <a:gd name="connsiteY3" fmla="*/ 11875 h 866899"/>
              <a:gd name="connsiteX4" fmla="*/ 617517 w 1437850"/>
              <a:gd name="connsiteY4" fmla="*/ 23751 h 866899"/>
              <a:gd name="connsiteX5" fmla="*/ 581891 w 1437850"/>
              <a:gd name="connsiteY5" fmla="*/ 47501 h 866899"/>
              <a:gd name="connsiteX6" fmla="*/ 546265 w 1437850"/>
              <a:gd name="connsiteY6" fmla="*/ 59377 h 866899"/>
              <a:gd name="connsiteX7" fmla="*/ 475013 w 1437850"/>
              <a:gd name="connsiteY7" fmla="*/ 106878 h 866899"/>
              <a:gd name="connsiteX8" fmla="*/ 427512 w 1437850"/>
              <a:gd name="connsiteY8" fmla="*/ 178130 h 866899"/>
              <a:gd name="connsiteX9" fmla="*/ 403761 w 1437850"/>
              <a:gd name="connsiteY9" fmla="*/ 213756 h 866899"/>
              <a:gd name="connsiteX10" fmla="*/ 380011 w 1437850"/>
              <a:gd name="connsiteY10" fmla="*/ 285008 h 866899"/>
              <a:gd name="connsiteX11" fmla="*/ 344385 w 1437850"/>
              <a:gd name="connsiteY11" fmla="*/ 356260 h 866899"/>
              <a:gd name="connsiteX12" fmla="*/ 308759 w 1437850"/>
              <a:gd name="connsiteY12" fmla="*/ 368135 h 866899"/>
              <a:gd name="connsiteX13" fmla="*/ 273133 w 1437850"/>
              <a:gd name="connsiteY13" fmla="*/ 391886 h 866899"/>
              <a:gd name="connsiteX14" fmla="*/ 249382 w 1437850"/>
              <a:gd name="connsiteY14" fmla="*/ 427512 h 866899"/>
              <a:gd name="connsiteX15" fmla="*/ 59377 w 1437850"/>
              <a:gd name="connsiteY15" fmla="*/ 463138 h 866899"/>
              <a:gd name="connsiteX16" fmla="*/ 23751 w 1437850"/>
              <a:gd name="connsiteY16" fmla="*/ 486888 h 866899"/>
              <a:gd name="connsiteX17" fmla="*/ 0 w 1437850"/>
              <a:gd name="connsiteY17" fmla="*/ 558140 h 866899"/>
              <a:gd name="connsiteX18" fmla="*/ 23751 w 1437850"/>
              <a:gd name="connsiteY18" fmla="*/ 665018 h 866899"/>
              <a:gd name="connsiteX19" fmla="*/ 35626 w 1437850"/>
              <a:gd name="connsiteY19" fmla="*/ 700644 h 866899"/>
              <a:gd name="connsiteX20" fmla="*/ 118754 w 1437850"/>
              <a:gd name="connsiteY20" fmla="*/ 748146 h 866899"/>
              <a:gd name="connsiteX21" fmla="*/ 154380 w 1437850"/>
              <a:gd name="connsiteY21" fmla="*/ 771896 h 866899"/>
              <a:gd name="connsiteX22" fmla="*/ 261257 w 1437850"/>
              <a:gd name="connsiteY22" fmla="*/ 795647 h 866899"/>
              <a:gd name="connsiteX23" fmla="*/ 332509 w 1437850"/>
              <a:gd name="connsiteY23" fmla="*/ 819397 h 866899"/>
              <a:gd name="connsiteX24" fmla="*/ 475013 w 1437850"/>
              <a:gd name="connsiteY24" fmla="*/ 855023 h 866899"/>
              <a:gd name="connsiteX25" fmla="*/ 510639 w 1437850"/>
              <a:gd name="connsiteY25" fmla="*/ 866899 h 866899"/>
              <a:gd name="connsiteX26" fmla="*/ 902525 w 1437850"/>
              <a:gd name="connsiteY26" fmla="*/ 855023 h 866899"/>
              <a:gd name="connsiteX27" fmla="*/ 973777 w 1437850"/>
              <a:gd name="connsiteY27" fmla="*/ 831273 h 866899"/>
              <a:gd name="connsiteX28" fmla="*/ 1045029 w 1437850"/>
              <a:gd name="connsiteY28" fmla="*/ 795647 h 866899"/>
              <a:gd name="connsiteX29" fmla="*/ 1151907 w 1437850"/>
              <a:gd name="connsiteY29" fmla="*/ 700644 h 866899"/>
              <a:gd name="connsiteX30" fmla="*/ 1175657 w 1437850"/>
              <a:gd name="connsiteY30" fmla="*/ 665018 h 866899"/>
              <a:gd name="connsiteX31" fmla="*/ 1246909 w 1437850"/>
              <a:gd name="connsiteY31" fmla="*/ 629392 h 866899"/>
              <a:gd name="connsiteX32" fmla="*/ 1294411 w 1437850"/>
              <a:gd name="connsiteY32" fmla="*/ 581891 h 866899"/>
              <a:gd name="connsiteX33" fmla="*/ 1341912 w 1437850"/>
              <a:gd name="connsiteY33" fmla="*/ 510639 h 866899"/>
              <a:gd name="connsiteX34" fmla="*/ 1365663 w 1437850"/>
              <a:gd name="connsiteY34" fmla="*/ 475013 h 866899"/>
              <a:gd name="connsiteX35" fmla="*/ 1377538 w 1437850"/>
              <a:gd name="connsiteY35" fmla="*/ 439387 h 866899"/>
              <a:gd name="connsiteX36" fmla="*/ 1425039 w 1437850"/>
              <a:gd name="connsiteY36" fmla="*/ 368135 h 866899"/>
              <a:gd name="connsiteX37" fmla="*/ 1425039 w 1437850"/>
              <a:gd name="connsiteY37" fmla="*/ 237507 h 866899"/>
              <a:gd name="connsiteX38" fmla="*/ 1413164 w 1437850"/>
              <a:gd name="connsiteY38" fmla="*/ 201881 h 866899"/>
              <a:gd name="connsiteX39" fmla="*/ 1341912 w 1437850"/>
              <a:gd name="connsiteY39" fmla="*/ 154379 h 866899"/>
              <a:gd name="connsiteX40" fmla="*/ 1270660 w 1437850"/>
              <a:gd name="connsiteY40" fmla="*/ 106878 h 866899"/>
              <a:gd name="connsiteX41" fmla="*/ 1235034 w 1437850"/>
              <a:gd name="connsiteY41" fmla="*/ 83127 h 866899"/>
              <a:gd name="connsiteX42" fmla="*/ 1163782 w 1437850"/>
              <a:gd name="connsiteY42" fmla="*/ 59377 h 866899"/>
              <a:gd name="connsiteX43" fmla="*/ 1128156 w 1437850"/>
              <a:gd name="connsiteY43" fmla="*/ 47501 h 866899"/>
              <a:gd name="connsiteX44" fmla="*/ 1056904 w 1437850"/>
              <a:gd name="connsiteY44" fmla="*/ 11875 h 866899"/>
              <a:gd name="connsiteX45" fmla="*/ 1033154 w 1437850"/>
              <a:gd name="connsiteY45" fmla="*/ 11875 h 866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437850" h="866899">
                <a:moveTo>
                  <a:pt x="1033154" y="11875"/>
                </a:moveTo>
                <a:lnTo>
                  <a:pt x="1033154" y="11875"/>
                </a:lnTo>
                <a:cubicBezTo>
                  <a:pt x="997528" y="7917"/>
                  <a:pt x="962121" y="0"/>
                  <a:pt x="926276" y="0"/>
                </a:cubicBezTo>
                <a:cubicBezTo>
                  <a:pt x="906092" y="0"/>
                  <a:pt x="887024" y="10327"/>
                  <a:pt x="866899" y="11875"/>
                </a:cubicBezTo>
                <a:cubicBezTo>
                  <a:pt x="783923" y="18258"/>
                  <a:pt x="700644" y="19792"/>
                  <a:pt x="617517" y="23751"/>
                </a:cubicBezTo>
                <a:cubicBezTo>
                  <a:pt x="605642" y="31668"/>
                  <a:pt x="594656" y="41118"/>
                  <a:pt x="581891" y="47501"/>
                </a:cubicBezTo>
                <a:cubicBezTo>
                  <a:pt x="570695" y="53099"/>
                  <a:pt x="557207" y="53298"/>
                  <a:pt x="546265" y="59377"/>
                </a:cubicBezTo>
                <a:cubicBezTo>
                  <a:pt x="521312" y="73240"/>
                  <a:pt x="475013" y="106878"/>
                  <a:pt x="475013" y="106878"/>
                </a:cubicBezTo>
                <a:lnTo>
                  <a:pt x="427512" y="178130"/>
                </a:lnTo>
                <a:lnTo>
                  <a:pt x="403761" y="213756"/>
                </a:lnTo>
                <a:lnTo>
                  <a:pt x="380011" y="285008"/>
                </a:lnTo>
                <a:cubicBezTo>
                  <a:pt x="372189" y="308475"/>
                  <a:pt x="365310" y="339520"/>
                  <a:pt x="344385" y="356260"/>
                </a:cubicBezTo>
                <a:cubicBezTo>
                  <a:pt x="334610" y="364080"/>
                  <a:pt x="320634" y="364177"/>
                  <a:pt x="308759" y="368135"/>
                </a:cubicBezTo>
                <a:cubicBezTo>
                  <a:pt x="296884" y="376052"/>
                  <a:pt x="283225" y="381794"/>
                  <a:pt x="273133" y="391886"/>
                </a:cubicBezTo>
                <a:cubicBezTo>
                  <a:pt x="263041" y="401978"/>
                  <a:pt x="261485" y="419948"/>
                  <a:pt x="249382" y="427512"/>
                </a:cubicBezTo>
                <a:cubicBezTo>
                  <a:pt x="200943" y="457786"/>
                  <a:pt x="106821" y="458393"/>
                  <a:pt x="59377" y="463138"/>
                </a:cubicBezTo>
                <a:cubicBezTo>
                  <a:pt x="47502" y="471055"/>
                  <a:pt x="31315" y="474785"/>
                  <a:pt x="23751" y="486888"/>
                </a:cubicBezTo>
                <a:cubicBezTo>
                  <a:pt x="10482" y="508118"/>
                  <a:pt x="0" y="558140"/>
                  <a:pt x="0" y="558140"/>
                </a:cubicBezTo>
                <a:cubicBezTo>
                  <a:pt x="7917" y="593766"/>
                  <a:pt x="14900" y="629613"/>
                  <a:pt x="23751" y="665018"/>
                </a:cubicBezTo>
                <a:cubicBezTo>
                  <a:pt x="26787" y="677162"/>
                  <a:pt x="27806" y="690869"/>
                  <a:pt x="35626" y="700644"/>
                </a:cubicBezTo>
                <a:cubicBezTo>
                  <a:pt x="47808" y="715872"/>
                  <a:pt x="105835" y="740764"/>
                  <a:pt x="118754" y="748146"/>
                </a:cubicBezTo>
                <a:cubicBezTo>
                  <a:pt x="131146" y="755227"/>
                  <a:pt x="141262" y="766274"/>
                  <a:pt x="154380" y="771896"/>
                </a:cubicBezTo>
                <a:cubicBezTo>
                  <a:pt x="173036" y="779891"/>
                  <a:pt x="245766" y="791422"/>
                  <a:pt x="261257" y="795647"/>
                </a:cubicBezTo>
                <a:cubicBezTo>
                  <a:pt x="285410" y="802234"/>
                  <a:pt x="307814" y="815281"/>
                  <a:pt x="332509" y="819397"/>
                </a:cubicBezTo>
                <a:cubicBezTo>
                  <a:pt x="428451" y="835388"/>
                  <a:pt x="380924" y="823660"/>
                  <a:pt x="475013" y="855023"/>
                </a:cubicBezTo>
                <a:lnTo>
                  <a:pt x="510639" y="866899"/>
                </a:lnTo>
                <a:cubicBezTo>
                  <a:pt x="641268" y="862940"/>
                  <a:pt x="772221" y="865046"/>
                  <a:pt x="902525" y="855023"/>
                </a:cubicBezTo>
                <a:cubicBezTo>
                  <a:pt x="927487" y="853103"/>
                  <a:pt x="950026" y="839190"/>
                  <a:pt x="973777" y="831273"/>
                </a:cubicBezTo>
                <a:cubicBezTo>
                  <a:pt x="1006787" y="820270"/>
                  <a:pt x="1017407" y="820200"/>
                  <a:pt x="1045029" y="795647"/>
                </a:cubicBezTo>
                <a:cubicBezTo>
                  <a:pt x="1167050" y="687184"/>
                  <a:pt x="1071049" y="754550"/>
                  <a:pt x="1151907" y="700644"/>
                </a:cubicBezTo>
                <a:cubicBezTo>
                  <a:pt x="1159824" y="688769"/>
                  <a:pt x="1165565" y="675110"/>
                  <a:pt x="1175657" y="665018"/>
                </a:cubicBezTo>
                <a:cubicBezTo>
                  <a:pt x="1198676" y="641999"/>
                  <a:pt x="1217936" y="639050"/>
                  <a:pt x="1246909" y="629392"/>
                </a:cubicBezTo>
                <a:cubicBezTo>
                  <a:pt x="1278579" y="534387"/>
                  <a:pt x="1231074" y="645228"/>
                  <a:pt x="1294411" y="581891"/>
                </a:cubicBezTo>
                <a:cubicBezTo>
                  <a:pt x="1314595" y="561707"/>
                  <a:pt x="1326078" y="534390"/>
                  <a:pt x="1341912" y="510639"/>
                </a:cubicBezTo>
                <a:lnTo>
                  <a:pt x="1365663" y="475013"/>
                </a:lnTo>
                <a:cubicBezTo>
                  <a:pt x="1369621" y="463138"/>
                  <a:pt x="1371459" y="450329"/>
                  <a:pt x="1377538" y="439387"/>
                </a:cubicBezTo>
                <a:cubicBezTo>
                  <a:pt x="1391400" y="414434"/>
                  <a:pt x="1425039" y="368135"/>
                  <a:pt x="1425039" y="368135"/>
                </a:cubicBezTo>
                <a:cubicBezTo>
                  <a:pt x="1441866" y="300830"/>
                  <a:pt x="1442375" y="324185"/>
                  <a:pt x="1425039" y="237507"/>
                </a:cubicBezTo>
                <a:cubicBezTo>
                  <a:pt x="1422584" y="225232"/>
                  <a:pt x="1420108" y="212296"/>
                  <a:pt x="1413164" y="201881"/>
                </a:cubicBezTo>
                <a:cubicBezTo>
                  <a:pt x="1375959" y="146073"/>
                  <a:pt x="1388050" y="180011"/>
                  <a:pt x="1341912" y="154379"/>
                </a:cubicBezTo>
                <a:cubicBezTo>
                  <a:pt x="1316959" y="140516"/>
                  <a:pt x="1294411" y="122712"/>
                  <a:pt x="1270660" y="106878"/>
                </a:cubicBezTo>
                <a:cubicBezTo>
                  <a:pt x="1258785" y="98961"/>
                  <a:pt x="1248574" y="87640"/>
                  <a:pt x="1235034" y="83127"/>
                </a:cubicBezTo>
                <a:lnTo>
                  <a:pt x="1163782" y="59377"/>
                </a:lnTo>
                <a:cubicBezTo>
                  <a:pt x="1151907" y="55419"/>
                  <a:pt x="1138572" y="54444"/>
                  <a:pt x="1128156" y="47501"/>
                </a:cubicBezTo>
                <a:cubicBezTo>
                  <a:pt x="1098132" y="27486"/>
                  <a:pt x="1092021" y="18899"/>
                  <a:pt x="1056904" y="11875"/>
                </a:cubicBezTo>
                <a:cubicBezTo>
                  <a:pt x="1049141" y="10322"/>
                  <a:pt x="1037112" y="11875"/>
                  <a:pt x="1033154" y="11875"/>
                </a:cubicBezTo>
                <a:close/>
              </a:path>
            </a:pathLst>
          </a:cu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5" idx="42"/>
          </p:cNvCxnSpPr>
          <p:nvPr/>
        </p:nvCxnSpPr>
        <p:spPr>
          <a:xfrm flipH="1">
            <a:off x="5275602" y="4747728"/>
            <a:ext cx="422069" cy="238406"/>
          </a:xfrm>
          <a:prstGeom prst="line">
            <a:avLst/>
          </a:prstGeom>
          <a:ln>
            <a:solidFill>
              <a:srgbClr val="0070C0"/>
            </a:solidFill>
          </a:ln>
        </p:spPr>
        <p:style>
          <a:lnRef idx="3">
            <a:schemeClr val="dk1"/>
          </a:lnRef>
          <a:fillRef idx="0">
            <a:schemeClr val="dk1"/>
          </a:fillRef>
          <a:effectRef idx="2">
            <a:schemeClr val="dk1"/>
          </a:effectRef>
          <a:fontRef idx="minor">
            <a:schemeClr val="tx1"/>
          </a:fontRef>
        </p:style>
      </p:cxnSp>
      <p:cxnSp>
        <p:nvCxnSpPr>
          <p:cNvPr id="13" name="Straight Connector 12"/>
          <p:cNvCxnSpPr>
            <a:stCxn id="4" idx="151"/>
          </p:cNvCxnSpPr>
          <p:nvPr/>
        </p:nvCxnSpPr>
        <p:spPr>
          <a:xfrm flipH="1">
            <a:off x="2386033" y="185590"/>
            <a:ext cx="665018" cy="593766"/>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cxnSp>
        <p:nvCxnSpPr>
          <p:cNvPr id="15" name="Straight Connector 14"/>
          <p:cNvCxnSpPr>
            <a:stCxn id="4" idx="12"/>
          </p:cNvCxnSpPr>
          <p:nvPr/>
        </p:nvCxnSpPr>
        <p:spPr>
          <a:xfrm flipH="1" flipV="1">
            <a:off x="1839768" y="2269642"/>
            <a:ext cx="1092530" cy="1039158"/>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8218123" y="4525275"/>
            <a:ext cx="815040" cy="397232"/>
          </a:xfrm>
          <a:prstGeom prst="line">
            <a:avLst/>
          </a:prstGeom>
          <a:ln>
            <a:solidFill>
              <a:srgbClr val="003300"/>
            </a:solidFill>
          </a:ln>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flipV="1">
            <a:off x="8800806" y="2740362"/>
            <a:ext cx="1009766" cy="568438"/>
          </a:xfrm>
          <a:prstGeom prst="line">
            <a:avLst/>
          </a:prstGeom>
          <a:ln>
            <a:solidFill>
              <a:schemeClr val="accent1">
                <a:lumMod val="75000"/>
              </a:schemeClr>
            </a:solidFill>
          </a:ln>
        </p:spPr>
        <p:style>
          <a:lnRef idx="2">
            <a:schemeClr val="dk1"/>
          </a:lnRef>
          <a:fillRef idx="0">
            <a:schemeClr val="dk1"/>
          </a:fillRef>
          <a:effectRef idx="1">
            <a:schemeClr val="dk1"/>
          </a:effectRef>
          <a:fontRef idx="minor">
            <a:schemeClr val="tx1"/>
          </a:fontRef>
        </p:style>
      </p:cxnSp>
      <p:pic>
        <p:nvPicPr>
          <p:cNvPr id="11268" name="Picture 4" descr="http://upload.wikimedia.org/wikipedia/commons/thumb/1/18/Galapagos_mockingbird_-Santa_Cruz_-Charles_Darwin_Research_Centre.jpg/220px-Galapagos_mockingbird_-Santa_Cruz_-Charles_Darwin_Research_Centr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2436" y="709776"/>
            <a:ext cx="2520341" cy="1661135"/>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ttp://cdn.phys.org/newman/gfx/news/hires/2011/ahitchhiker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92576" y="3854425"/>
            <a:ext cx="1788838" cy="2383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041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The Galapagos Finches</a:t>
            </a: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0266" y="1740269"/>
            <a:ext cx="3637444" cy="4326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descr="http://myweb.rollins.edu/jsiry/c1x17b-finch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0136" y="1649933"/>
            <a:ext cx="6309838" cy="4507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641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Crystallization of an Idea</a:t>
            </a:r>
          </a:p>
        </p:txBody>
      </p:sp>
      <p:sp>
        <p:nvSpPr>
          <p:cNvPr id="3" name="Content Placeholder 2"/>
          <p:cNvSpPr>
            <a:spLocks noGrp="1"/>
          </p:cNvSpPr>
          <p:nvPr>
            <p:ph sz="quarter" idx="1"/>
          </p:nvPr>
        </p:nvSpPr>
        <p:spPr>
          <a:xfrm>
            <a:off x="4310742" y="1219200"/>
            <a:ext cx="7381249" cy="4937760"/>
          </a:xfrm>
        </p:spPr>
        <p:txBody>
          <a:bodyPr/>
          <a:lstStyle/>
          <a:p>
            <a:r>
              <a:rPr lang="en-US" sz="2800" dirty="0"/>
              <a:t>Darwin read Thomas Malthus's </a:t>
            </a:r>
            <a:r>
              <a:rPr lang="en-US" sz="2800" i="1" dirty="0"/>
              <a:t>An Essay on the Principle of Population</a:t>
            </a:r>
            <a:r>
              <a:rPr lang="en-US" sz="2800" dirty="0"/>
              <a:t> 6</a:t>
            </a:r>
            <a:r>
              <a:rPr lang="en-US" sz="2800" baseline="30000" dirty="0"/>
              <a:t>th</a:t>
            </a:r>
            <a:r>
              <a:rPr lang="en-US" sz="2800" dirty="0"/>
              <a:t> ed. (1826)</a:t>
            </a:r>
          </a:p>
          <a:p>
            <a:pPr lvl="1"/>
            <a:r>
              <a:rPr lang="en-US" sz="2400" dirty="0"/>
              <a:t>_______________ will be checked by limited resources, disease, famine</a:t>
            </a:r>
          </a:p>
          <a:p>
            <a:pPr marL="0" indent="0">
              <a:buNone/>
            </a:pPr>
            <a:endParaRPr lang="en-US" dirty="0"/>
          </a:p>
          <a:p>
            <a:r>
              <a:rPr lang="en-US" sz="2800" b="1" dirty="0"/>
              <a:t>______________</a:t>
            </a:r>
            <a:r>
              <a:rPr lang="en-US" sz="2800" dirty="0"/>
              <a:t> of birds after a cold snap near Down House</a:t>
            </a:r>
          </a:p>
          <a:p>
            <a:pPr lvl="1"/>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118" y="1409205"/>
            <a:ext cx="2467230" cy="4469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http://payload.cargocollective.com/1/1/48043/584363/frozen%20bir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4796" y="4176265"/>
            <a:ext cx="3069992" cy="2056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534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Alfred Russel Wallace</a:t>
            </a:r>
          </a:p>
        </p:txBody>
      </p:sp>
      <p:sp>
        <p:nvSpPr>
          <p:cNvPr id="3" name="Content Placeholder 2"/>
          <p:cNvSpPr>
            <a:spLocks noGrp="1"/>
          </p:cNvSpPr>
          <p:nvPr>
            <p:ph sz="quarter" idx="1"/>
          </p:nvPr>
        </p:nvSpPr>
        <p:spPr>
          <a:xfrm>
            <a:off x="609600" y="1219200"/>
            <a:ext cx="7251866" cy="4937760"/>
          </a:xfrm>
        </p:spPr>
        <p:txBody>
          <a:bodyPr>
            <a:normAutofit/>
          </a:bodyPr>
          <a:lstStyle/>
          <a:p>
            <a:r>
              <a:rPr lang="en-US" sz="2800" dirty="0"/>
              <a:t>Collected specimens in Brazilian Amazon the throughout Malaysian Archipelago (</a:t>
            </a:r>
            <a:r>
              <a:rPr lang="en-US" sz="2800" dirty="0" err="1"/>
              <a:t>Wallacea</a:t>
            </a:r>
            <a:r>
              <a:rPr lang="en-US" sz="2800" dirty="0"/>
              <a:t>)</a:t>
            </a:r>
          </a:p>
          <a:p>
            <a:pPr lvl="1"/>
            <a:r>
              <a:rPr lang="en-US" sz="2400" dirty="0"/>
              <a:t>Father of _____________</a:t>
            </a:r>
          </a:p>
          <a:p>
            <a:pPr marL="0" indent="0">
              <a:buNone/>
            </a:pPr>
            <a:endParaRPr lang="en-US" sz="2800" dirty="0"/>
          </a:p>
          <a:p>
            <a:r>
              <a:rPr lang="en-US" sz="2800" dirty="0"/>
              <a:t>Geographic barriers often                       separated closely related species</a:t>
            </a:r>
          </a:p>
          <a:p>
            <a:pPr lvl="1"/>
            <a:r>
              <a:rPr lang="en-US" sz="2400" dirty="0"/>
              <a:t>Wallace’s Line</a:t>
            </a:r>
          </a:p>
          <a:p>
            <a:pPr lvl="1"/>
            <a:endParaRPr lang="en-US" sz="2400" dirty="0"/>
          </a:p>
          <a:p>
            <a:r>
              <a:rPr lang="en-US" sz="2800" dirty="0"/>
              <a:t>Independently conceived idea                             of natural selection</a:t>
            </a:r>
          </a:p>
        </p:txBody>
      </p:sp>
      <p:pic>
        <p:nvPicPr>
          <p:cNvPr id="12292" name="Picture 4" descr="http://vle.whs.bucks.sch.uk/file.php/5741/images/wallaceli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4768" y="3417540"/>
            <a:ext cx="5693968" cy="2898747"/>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wallace-online.org/wallace.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7054" y="1356174"/>
            <a:ext cx="1841906" cy="1985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987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Wallace on Natural Selection</a:t>
            </a:r>
          </a:p>
        </p:txBody>
      </p:sp>
      <p:sp>
        <p:nvSpPr>
          <p:cNvPr id="3" name="Content Placeholder 2"/>
          <p:cNvSpPr>
            <a:spLocks noGrp="1"/>
          </p:cNvSpPr>
          <p:nvPr>
            <p:ph sz="quarter" idx="1"/>
          </p:nvPr>
        </p:nvSpPr>
        <p:spPr/>
        <p:txBody>
          <a:bodyPr>
            <a:normAutofit fontScale="92500"/>
          </a:bodyPr>
          <a:lstStyle/>
          <a:p>
            <a:pPr marL="0" indent="0">
              <a:buNone/>
            </a:pPr>
            <a:r>
              <a:rPr lang="en-US" dirty="0"/>
              <a:t>“As animals usually breed much more quickly than does mankind, the destruction every year from these causes must be enormous in order to keep down the numbers of each species, since evidently they do not increase regularly from year to year, as otherwise the world would long ago have been crowded with those that breed most quickly. Vaguely thinking over the enormous and constant destruction which this implied, it occurred to me to ask the question, why do some die and some live? And the answer was clearly, on the whole the best fitted live… and considering the amount of individual variation that my experience as a collector had shown me to exist, then it followed that all the changes necessary for the adaptation of the species to the changing conditions would be brought about. In this way every part of an animal’s organization could be modified exactly as required, and in the very process of this modification the unmodified would die out, and thus the definite characters and the clear isolation of each new species would be explained.”</a:t>
            </a:r>
          </a:p>
        </p:txBody>
      </p:sp>
    </p:spTree>
    <p:extLst>
      <p:ext uri="{BB962C8B-B14F-4D97-AF65-F5344CB8AC3E}">
        <p14:creationId xmlns:p14="http://schemas.microsoft.com/office/powerpoint/2010/main" val="1815245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On the Origin of Species</a:t>
            </a:r>
          </a:p>
        </p:txBody>
      </p:sp>
      <p:sp>
        <p:nvSpPr>
          <p:cNvPr id="3" name="Content Placeholder 2"/>
          <p:cNvSpPr>
            <a:spLocks noGrp="1"/>
          </p:cNvSpPr>
          <p:nvPr>
            <p:ph sz="quarter" idx="1"/>
          </p:nvPr>
        </p:nvSpPr>
        <p:spPr>
          <a:xfrm>
            <a:off x="4999512" y="1561672"/>
            <a:ext cx="6852062" cy="4595288"/>
          </a:xfrm>
        </p:spPr>
        <p:txBody>
          <a:bodyPr>
            <a:normAutofit/>
          </a:bodyPr>
          <a:lstStyle/>
          <a:p>
            <a:pPr marL="0" indent="0">
              <a:buNone/>
            </a:pPr>
            <a:r>
              <a:rPr lang="en-US" sz="3200" dirty="0"/>
              <a:t>Darwin publishes his theory</a:t>
            </a:r>
          </a:p>
          <a:p>
            <a:r>
              <a:rPr lang="en-US" sz="2800" dirty="0"/>
              <a:t>On The Origin of Species by Means of Natural Selection or the Preservation of </a:t>
            </a:r>
            <a:r>
              <a:rPr lang="en-US" sz="2800" dirty="0" err="1"/>
              <a:t>Favoured</a:t>
            </a:r>
            <a:r>
              <a:rPr lang="en-US" sz="2800" dirty="0"/>
              <a:t> Races in the Struggle For Life (1858)</a:t>
            </a:r>
          </a:p>
          <a:p>
            <a:pPr lvl="1"/>
            <a:r>
              <a:rPr lang="en-US" sz="2800" dirty="0"/>
              <a:t>Decent with modification</a:t>
            </a:r>
          </a:p>
          <a:p>
            <a:pPr lvl="1"/>
            <a:r>
              <a:rPr lang="en-US" sz="2800" dirty="0"/>
              <a:t>Natural selection</a:t>
            </a:r>
          </a:p>
        </p:txBody>
      </p:sp>
      <p:pic>
        <p:nvPicPr>
          <p:cNvPr id="4" name="Picture 6" descr="22-00-OriginOfSpeci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524000" y="1671864"/>
            <a:ext cx="2905496" cy="4193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47746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Darwin’s Four Postulates </a:t>
            </a:r>
          </a:p>
        </p:txBody>
      </p:sp>
      <p:sp>
        <p:nvSpPr>
          <p:cNvPr id="3" name="Content Placeholder 2"/>
          <p:cNvSpPr>
            <a:spLocks noGrp="1"/>
          </p:cNvSpPr>
          <p:nvPr>
            <p:ph idx="1"/>
          </p:nvPr>
        </p:nvSpPr>
        <p:spPr/>
        <p:txBody>
          <a:bodyPr>
            <a:normAutofit/>
          </a:bodyPr>
          <a:lstStyle/>
          <a:p>
            <a:pPr marL="514350" indent="-514350">
              <a:spcAft>
                <a:spcPts val="2400"/>
              </a:spcAft>
              <a:buClr>
                <a:schemeClr val="tx1"/>
              </a:buClr>
              <a:buSzPct val="100000"/>
              <a:buAutoNum type="arabicParenR"/>
            </a:pPr>
            <a:r>
              <a:rPr lang="en-US" sz="3200" dirty="0"/>
              <a:t>Individual organisms in a population </a:t>
            </a:r>
            <a:r>
              <a:rPr lang="en-US" sz="3200" b="1" dirty="0"/>
              <a:t>______</a:t>
            </a:r>
            <a:r>
              <a:rPr lang="en-US" sz="3200" dirty="0"/>
              <a:t> in the traits they possess</a:t>
            </a:r>
          </a:p>
          <a:p>
            <a:pPr marL="514350" indent="-514350">
              <a:spcAft>
                <a:spcPts val="2400"/>
              </a:spcAft>
              <a:buClr>
                <a:schemeClr val="tx1"/>
              </a:buClr>
              <a:buSzPct val="100000"/>
              <a:buAutoNum type="arabicParenR"/>
            </a:pPr>
            <a:r>
              <a:rPr lang="en-US" sz="3200" dirty="0"/>
              <a:t>Some of the trait differences are </a:t>
            </a:r>
            <a:r>
              <a:rPr lang="en-US" sz="3200" b="1" dirty="0"/>
              <a:t>___________</a:t>
            </a:r>
          </a:p>
          <a:p>
            <a:pPr marL="514350" indent="-514350">
              <a:spcAft>
                <a:spcPts val="2400"/>
              </a:spcAft>
              <a:buClr>
                <a:schemeClr val="tx1"/>
              </a:buClr>
              <a:buSzPct val="100000"/>
              <a:buAutoNum type="arabicParenR"/>
            </a:pPr>
            <a:r>
              <a:rPr lang="en-US" sz="3200" dirty="0"/>
              <a:t>Only some individuals survive long enough to produce offspring and some produce </a:t>
            </a:r>
            <a:r>
              <a:rPr lang="en-US" sz="3200" b="1" dirty="0"/>
              <a:t>______________</a:t>
            </a:r>
            <a:r>
              <a:rPr lang="en-US" sz="3200" dirty="0"/>
              <a:t> than others</a:t>
            </a:r>
          </a:p>
          <a:p>
            <a:pPr marL="514350" indent="-514350">
              <a:spcAft>
                <a:spcPts val="2400"/>
              </a:spcAft>
              <a:buClr>
                <a:schemeClr val="tx1"/>
              </a:buClr>
              <a:buSzPct val="100000"/>
              <a:buAutoNum type="arabicParenR"/>
            </a:pPr>
            <a:r>
              <a:rPr lang="en-US" sz="3200" dirty="0"/>
              <a:t>The subset of individuals that survive best and produce the most offspring </a:t>
            </a:r>
            <a:r>
              <a:rPr lang="en-US" sz="3200" b="1" dirty="0"/>
              <a:t>_______ </a:t>
            </a:r>
            <a:r>
              <a:rPr lang="en-US" sz="3200" dirty="0"/>
              <a:t>a random sample of the population</a:t>
            </a:r>
          </a:p>
        </p:txBody>
      </p:sp>
    </p:spTree>
    <p:extLst>
      <p:ext uri="{BB962C8B-B14F-4D97-AF65-F5344CB8AC3E}">
        <p14:creationId xmlns:p14="http://schemas.microsoft.com/office/powerpoint/2010/main" val="3565447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Evidence for Evolution</a:t>
            </a:r>
          </a:p>
        </p:txBody>
      </p:sp>
      <p:sp>
        <p:nvSpPr>
          <p:cNvPr id="5" name="Content Placeholder 4"/>
          <p:cNvSpPr>
            <a:spLocks noGrp="1"/>
          </p:cNvSpPr>
          <p:nvPr>
            <p:ph sz="quarter" idx="1"/>
          </p:nvPr>
        </p:nvSpPr>
        <p:spPr>
          <a:xfrm>
            <a:off x="432179" y="1123665"/>
            <a:ext cx="7406244" cy="4937760"/>
          </a:xfrm>
        </p:spPr>
        <p:txBody>
          <a:bodyPr>
            <a:normAutofit/>
          </a:bodyPr>
          <a:lstStyle/>
          <a:p>
            <a:r>
              <a:rPr lang="en-US" sz="3200" dirty="0"/>
              <a:t>_________________</a:t>
            </a:r>
          </a:p>
          <a:p>
            <a:pPr lvl="1"/>
            <a:r>
              <a:rPr lang="en-US" sz="2800" dirty="0"/>
              <a:t>Evidence for extinction</a:t>
            </a:r>
          </a:p>
          <a:p>
            <a:pPr lvl="1"/>
            <a:r>
              <a:rPr lang="en-US" sz="2800" dirty="0"/>
              <a:t>Evidence for diversification</a:t>
            </a:r>
          </a:p>
          <a:p>
            <a:endParaRPr lang="en-US" sz="3200" dirty="0"/>
          </a:p>
        </p:txBody>
      </p:sp>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4118" y="4979237"/>
            <a:ext cx="1829760" cy="1329904"/>
          </a:xfrm>
          <a:prstGeom prst="rect">
            <a:avLst/>
          </a:prstGeom>
        </p:spPr>
      </p:pic>
      <p:pic>
        <p:nvPicPr>
          <p:cNvPr id="16394" name="Picture 10" descr="http://upload.wikimedia.org/wikipedia/commons/d/d3/Quebrada_de_Cafayate,_Salta_(Argentin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584" y="2851537"/>
            <a:ext cx="4237301" cy="282486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a:endCxn id="16390" idx="1"/>
          </p:cNvCxnSpPr>
          <p:nvPr/>
        </p:nvCxnSpPr>
        <p:spPr>
          <a:xfrm>
            <a:off x="4744204" y="4085112"/>
            <a:ext cx="3504279" cy="632801"/>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a:endCxn id="6" idx="1"/>
          </p:cNvCxnSpPr>
          <p:nvPr/>
        </p:nvCxnSpPr>
        <p:spPr>
          <a:xfrm>
            <a:off x="4460367" y="4724443"/>
            <a:ext cx="973751" cy="919746"/>
          </a:xfrm>
          <a:prstGeom prst="line">
            <a:avLst/>
          </a:prstGeom>
        </p:spPr>
        <p:style>
          <a:lnRef idx="3">
            <a:schemeClr val="dk1"/>
          </a:lnRef>
          <a:fillRef idx="0">
            <a:schemeClr val="dk1"/>
          </a:fillRef>
          <a:effectRef idx="2">
            <a:schemeClr val="dk1"/>
          </a:effectRef>
          <a:fontRef idx="minor">
            <a:schemeClr val="tx1"/>
          </a:fontRef>
        </p:style>
      </p:cxnSp>
      <p:pic>
        <p:nvPicPr>
          <p:cNvPr id="16398" name="Picture 14" descr="http://1.bp.blogspot.com/-L1Bf9Axr3oM/UGcSs_FaJHI/AAAAAAAAAHM/duWPjl6GNkQ/s1600/saber+tooth+tiger+skeleton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4528" y="1273886"/>
            <a:ext cx="2483922" cy="1827364"/>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p:cNvCxnSpPr/>
          <p:nvPr/>
        </p:nvCxnSpPr>
        <p:spPr>
          <a:xfrm flipV="1">
            <a:off x="4744204" y="2442361"/>
            <a:ext cx="1335963" cy="716475"/>
          </a:xfrm>
          <a:prstGeom prst="line">
            <a:avLst/>
          </a:prstGeom>
        </p:spPr>
        <p:style>
          <a:lnRef idx="3">
            <a:schemeClr val="dk1"/>
          </a:lnRef>
          <a:fillRef idx="0">
            <a:schemeClr val="dk1"/>
          </a:fillRef>
          <a:effectRef idx="2">
            <a:schemeClr val="dk1"/>
          </a:effectRef>
          <a:fontRef idx="minor">
            <a:schemeClr val="tx1"/>
          </a:fontRef>
        </p:style>
      </p:cxnSp>
      <p:pic>
        <p:nvPicPr>
          <p:cNvPr id="16390" name="Picture 6" descr="http://0.tqn.com/d/dinosaurs/1/0/E/D/-/-/stegosaurusWC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8483" y="3101250"/>
            <a:ext cx="3406057" cy="323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320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Evidence for Evolution</a:t>
            </a:r>
          </a:p>
        </p:txBody>
      </p:sp>
      <p:sp>
        <p:nvSpPr>
          <p:cNvPr id="5" name="Content Placeholder 4"/>
          <p:cNvSpPr>
            <a:spLocks noGrp="1"/>
          </p:cNvSpPr>
          <p:nvPr>
            <p:ph sz="quarter" idx="1"/>
          </p:nvPr>
        </p:nvSpPr>
        <p:spPr>
          <a:xfrm>
            <a:off x="421240" y="1213338"/>
            <a:ext cx="5890615" cy="4937760"/>
          </a:xfrm>
        </p:spPr>
        <p:txBody>
          <a:bodyPr>
            <a:normAutofit/>
          </a:bodyPr>
          <a:lstStyle/>
          <a:p>
            <a:pPr marL="0" indent="0">
              <a:buNone/>
            </a:pPr>
            <a:r>
              <a:rPr lang="en-US" sz="2800" b="1" dirty="0"/>
              <a:t>Fossil record</a:t>
            </a:r>
          </a:p>
          <a:p>
            <a:r>
              <a:rPr lang="en-US" dirty="0"/>
              <a:t>O</a:t>
            </a:r>
            <a:r>
              <a:rPr lang="en-US" sz="2600" dirty="0"/>
              <a:t>rganic material replaced by minerals</a:t>
            </a:r>
          </a:p>
          <a:p>
            <a:pPr lvl="1"/>
            <a:r>
              <a:rPr lang="en-US" dirty="0"/>
              <a:t>Petrified wood</a:t>
            </a:r>
          </a:p>
          <a:p>
            <a:r>
              <a:rPr lang="en-US" sz="2600" dirty="0"/>
              <a:t>Organic material: part of the organism was preserved</a:t>
            </a:r>
          </a:p>
          <a:p>
            <a:r>
              <a:rPr lang="en-US" dirty="0"/>
              <a:t>Casts: impressions made by an organism</a:t>
            </a:r>
          </a:p>
          <a:p>
            <a:r>
              <a:rPr lang="en-US" sz="2600" b="1" dirty="0"/>
              <a:t>_______</a:t>
            </a:r>
            <a:r>
              <a:rPr lang="en-US" sz="2600" dirty="0"/>
              <a:t> fossils: signs of life that            were preserved</a:t>
            </a:r>
          </a:p>
          <a:p>
            <a:pPr lvl="1"/>
            <a:r>
              <a:rPr lang="en-US" dirty="0"/>
              <a:t>F</a:t>
            </a:r>
            <a:r>
              <a:rPr lang="en-US" sz="2300" dirty="0"/>
              <a:t>ootprints, burrows</a:t>
            </a:r>
          </a:p>
          <a:p>
            <a:r>
              <a:rPr lang="en-US" dirty="0"/>
              <a:t>Entire organisms</a:t>
            </a:r>
          </a:p>
        </p:txBody>
      </p:sp>
      <p:graphicFrame>
        <p:nvGraphicFramePr>
          <p:cNvPr id="11" name="Object 2"/>
          <p:cNvGraphicFramePr>
            <a:graphicFrameLocks noChangeAspect="1"/>
          </p:cNvGraphicFramePr>
          <p:nvPr/>
        </p:nvGraphicFramePr>
        <p:xfrm>
          <a:off x="6398368" y="1290886"/>
          <a:ext cx="2126403" cy="2050600"/>
        </p:xfrm>
        <a:graphic>
          <a:graphicData uri="http://schemas.openxmlformats.org/presentationml/2006/ole">
            <mc:AlternateContent xmlns:mc="http://schemas.openxmlformats.org/markup-compatibility/2006">
              <mc:Choice xmlns:v="urn:schemas-microsoft-com:vml" Requires="v">
                <p:oleObj spid="_x0000_s1050" name="Bitmap Image" r:id="rId4" imgW="3467584" imgH="3343742" progId="Paint.Picture">
                  <p:embed/>
                </p:oleObj>
              </mc:Choice>
              <mc:Fallback>
                <p:oleObj name="Bitmap Image" r:id="rId4" imgW="3467584" imgH="3343742" progId="Paint.Picture">
                  <p:embed/>
                  <p:pic>
                    <p:nvPicPr>
                      <p:cNvPr id="11"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8368" y="1290886"/>
                        <a:ext cx="2126403" cy="2050600"/>
                      </a:xfrm>
                      <a:prstGeom prst="rect">
                        <a:avLst/>
                      </a:prstGeom>
                      <a:noFill/>
                      <a:ln>
                        <a:noFill/>
                      </a:ln>
                    </p:spPr>
                  </p:pic>
                </p:oleObj>
              </mc:Fallback>
            </mc:AlternateContent>
          </a:graphicData>
        </a:graphic>
      </p:graphicFrame>
      <p:pic>
        <p:nvPicPr>
          <p:cNvPr id="3074" name="Picture 2" descr="http://topnews.in/law/files/dinosaur-footprint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36752" y="3476871"/>
            <a:ext cx="1889817" cy="274328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7"/>
          <a:stretch>
            <a:fillRect/>
          </a:stretch>
        </p:blipFill>
        <p:spPr>
          <a:xfrm>
            <a:off x="8611284" y="1213338"/>
            <a:ext cx="3242474" cy="2156325"/>
          </a:xfrm>
          <a:prstGeom prst="rect">
            <a:avLst/>
          </a:prstGeom>
        </p:spPr>
      </p:pic>
      <p:pic>
        <p:nvPicPr>
          <p:cNvPr id="4" name="Picture 3"/>
          <p:cNvPicPr>
            <a:picLocks noChangeAspect="1"/>
          </p:cNvPicPr>
          <p:nvPr/>
        </p:nvPicPr>
        <p:blipFill>
          <a:blip r:embed="rId8"/>
          <a:stretch>
            <a:fillRect/>
          </a:stretch>
        </p:blipFill>
        <p:spPr>
          <a:xfrm>
            <a:off x="7532220" y="3476871"/>
            <a:ext cx="2533880" cy="1857129"/>
          </a:xfrm>
          <a:prstGeom prst="rect">
            <a:avLst/>
          </a:prstGeom>
        </p:spPr>
      </p:pic>
      <p:graphicFrame>
        <p:nvGraphicFramePr>
          <p:cNvPr id="15" name="Object 2"/>
          <p:cNvGraphicFramePr>
            <a:graphicFrameLocks noChangeAspect="1"/>
          </p:cNvGraphicFramePr>
          <p:nvPr/>
        </p:nvGraphicFramePr>
        <p:xfrm>
          <a:off x="5373966" y="4405435"/>
          <a:ext cx="2087603" cy="1572570"/>
        </p:xfrm>
        <a:graphic>
          <a:graphicData uri="http://schemas.openxmlformats.org/presentationml/2006/ole">
            <mc:AlternateContent xmlns:mc="http://schemas.openxmlformats.org/markup-compatibility/2006">
              <mc:Choice xmlns:v="urn:schemas-microsoft-com:vml" Requires="v">
                <p:oleObj spid="_x0000_s1051" name="Bitmap Image" r:id="rId9" imgW="2857899" imgH="2152951" progId="Paint.Picture">
                  <p:embed/>
                </p:oleObj>
              </mc:Choice>
              <mc:Fallback>
                <p:oleObj name="Bitmap Image" r:id="rId9" imgW="2857899" imgH="2152951" progId="Paint.Picture">
                  <p:embed/>
                  <p:pic>
                    <p:nvPicPr>
                      <p:cNvPr id="15"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73966" y="4405435"/>
                        <a:ext cx="2087603" cy="157257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841576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Explaining the Mysteries of Life</a:t>
            </a:r>
          </a:p>
        </p:txBody>
      </p:sp>
      <p:pic>
        <p:nvPicPr>
          <p:cNvPr id="5" name="Picture 2" descr="http://cache2.allpostersimages.com/p/LRG/20/2098/X6R2D00Z/posters/wall-david-fern-frond-of-ponga-tree-fern-new-zeala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21578" y="1353102"/>
            <a:ext cx="3113304" cy="23349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telegraph.co.uk/multimedia/archive/01628/elephant_1628027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7300" y="3670953"/>
            <a:ext cx="4007581" cy="250909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brandoncole.com/profile%20photos/HABITATS/kelp%20forest/ld4120-kelp_forest_brandon_col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1335975"/>
            <a:ext cx="34290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ngm.com/2012/12/birds-of-paradise/img/lesser-bird-of-paradise-455v.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1" y="3215568"/>
            <a:ext cx="1991096" cy="29413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H:\My Pictures\Life\DSCN0393.JPG"/>
          <p:cNvPicPr>
            <a:picLocks noChangeAspect="1" noChangeArrowheads="1"/>
          </p:cNvPicPr>
          <p:nvPr/>
        </p:nvPicPr>
        <p:blipFill>
          <a:blip r:embed="rId7" cstate="print"/>
          <a:srcRect/>
          <a:stretch>
            <a:fillRect/>
          </a:stretch>
        </p:blipFill>
        <p:spPr bwMode="auto">
          <a:xfrm>
            <a:off x="2482998" y="3470032"/>
            <a:ext cx="3582570" cy="2686927"/>
          </a:xfrm>
          <a:prstGeom prst="rect">
            <a:avLst/>
          </a:prstGeom>
          <a:noFill/>
        </p:spPr>
      </p:pic>
      <p:pic>
        <p:nvPicPr>
          <p:cNvPr id="1034" name="Picture 10" descr="http://thumbs.dreamstime.com/x/royal-angelfish-1-1300868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39293" y="1399819"/>
            <a:ext cx="3025216" cy="235210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birds.cornell.edu/roundrobin/files/2011/08/crossbill.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88934" y="3732625"/>
            <a:ext cx="2515000" cy="1783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697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0634" y="1219200"/>
            <a:ext cx="5371366" cy="4937760"/>
          </a:xfrm>
        </p:spPr>
        <p:txBody>
          <a:bodyPr>
            <a:normAutofit/>
          </a:bodyPr>
          <a:lstStyle/>
          <a:p>
            <a:pPr marL="0" indent="0">
              <a:buNone/>
            </a:pPr>
            <a:r>
              <a:rPr lang="en-US" sz="2800" b="1" dirty="0"/>
              <a:t>____________ forms</a:t>
            </a:r>
            <a:r>
              <a:rPr lang="en-US" sz="2800" dirty="0"/>
              <a:t>: Intermediate states between ancestral form and its decedents</a:t>
            </a:r>
          </a:p>
          <a:p>
            <a:pPr marL="0" indent="0">
              <a:buNone/>
            </a:pPr>
            <a:endParaRPr lang="en-US" sz="2800" dirty="0"/>
          </a:p>
          <a:p>
            <a:r>
              <a:rPr lang="en-US" sz="2800" dirty="0"/>
              <a:t>Archaeopteryx</a:t>
            </a:r>
          </a:p>
          <a:p>
            <a:pPr lvl="1"/>
            <a:r>
              <a:rPr lang="en-US" sz="2400" dirty="0"/>
              <a:t>Teeth of ________</a:t>
            </a:r>
          </a:p>
          <a:p>
            <a:pPr lvl="1"/>
            <a:r>
              <a:rPr lang="en-US" sz="2400" dirty="0"/>
              <a:t>_________ of bird</a:t>
            </a:r>
          </a:p>
          <a:p>
            <a:pPr lvl="1"/>
            <a:r>
              <a:rPr lang="en-US" sz="2400" dirty="0"/>
              <a:t>Tail with vertebrae like reptile</a:t>
            </a:r>
          </a:p>
          <a:p>
            <a:pPr lvl="1"/>
            <a:r>
              <a:rPr lang="en-US" sz="2400" dirty="0"/>
              <a:t>Claws of reptile</a:t>
            </a:r>
          </a:p>
          <a:p>
            <a:pPr lvl="1"/>
            <a:endParaRPr lang="en-US" sz="2400" dirty="0"/>
          </a:p>
          <a:p>
            <a:pPr lvl="1"/>
            <a:endParaRPr lang="en-US" sz="2400" dirty="0"/>
          </a:p>
        </p:txBody>
      </p:sp>
      <p:pic>
        <p:nvPicPr>
          <p:cNvPr id="4" name="Picture 3" descr="17_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2000" y="1580507"/>
            <a:ext cx="6202627" cy="449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p:txBody>
          <a:bodyPr>
            <a:normAutofit/>
          </a:bodyPr>
          <a:lstStyle/>
          <a:p>
            <a:pPr algn="ctr"/>
            <a:r>
              <a:rPr lang="en-US" sz="4000" dirty="0"/>
              <a:t>Evidence for Evolution</a:t>
            </a:r>
          </a:p>
        </p:txBody>
      </p:sp>
    </p:spTree>
    <p:extLst>
      <p:ext uri="{BB962C8B-B14F-4D97-AF65-F5344CB8AC3E}">
        <p14:creationId xmlns:p14="http://schemas.microsoft.com/office/powerpoint/2010/main" val="2378897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Radiometric Dating</a:t>
            </a:r>
          </a:p>
        </p:txBody>
      </p:sp>
      <p:sp>
        <p:nvSpPr>
          <p:cNvPr id="3" name="Content Placeholder 2"/>
          <p:cNvSpPr>
            <a:spLocks noGrp="1"/>
          </p:cNvSpPr>
          <p:nvPr>
            <p:ph sz="quarter" idx="1"/>
          </p:nvPr>
        </p:nvSpPr>
        <p:spPr>
          <a:xfrm>
            <a:off x="609600" y="1242951"/>
            <a:ext cx="10972800" cy="4937760"/>
          </a:xfrm>
        </p:spPr>
        <p:txBody>
          <a:bodyPr>
            <a:noAutofit/>
          </a:bodyPr>
          <a:lstStyle/>
          <a:p>
            <a:pPr marL="0" indent="0">
              <a:buNone/>
            </a:pPr>
            <a:r>
              <a:rPr lang="en-US" sz="2800" b="1" dirty="0"/>
              <a:t>Radiometric dating</a:t>
            </a:r>
            <a:r>
              <a:rPr lang="en-US" sz="2800" dirty="0"/>
              <a:t>: a technique used to date the age of an object by measuring the </a:t>
            </a:r>
            <a:r>
              <a:rPr lang="en-US" sz="2800" b="1" dirty="0"/>
              <a:t>______________</a:t>
            </a:r>
            <a:r>
              <a:rPr lang="en-US" sz="2800" dirty="0"/>
              <a:t> of radioactive elements within the object </a:t>
            </a:r>
          </a:p>
          <a:p>
            <a:r>
              <a:rPr lang="en-US" sz="2800" dirty="0"/>
              <a:t>Carbon dating</a:t>
            </a:r>
          </a:p>
          <a:p>
            <a:pPr lvl="1"/>
            <a:r>
              <a:rPr lang="en-US" sz="2400" dirty="0"/>
              <a:t>C</a:t>
            </a:r>
            <a:r>
              <a:rPr lang="en-US" sz="2400" baseline="30000" dirty="0"/>
              <a:t>12</a:t>
            </a:r>
            <a:r>
              <a:rPr lang="en-US" sz="2400" dirty="0"/>
              <a:t> and C</a:t>
            </a:r>
            <a:r>
              <a:rPr lang="en-US" sz="2400" baseline="30000" dirty="0"/>
              <a:t>14</a:t>
            </a:r>
            <a:endParaRPr lang="en-US" sz="2400" dirty="0"/>
          </a:p>
          <a:p>
            <a:pPr lvl="1"/>
            <a:r>
              <a:rPr lang="en-US" sz="2400" dirty="0"/>
              <a:t>Half life of C</a:t>
            </a:r>
            <a:r>
              <a:rPr lang="en-US" sz="2400" baseline="30000" dirty="0"/>
              <a:t>14</a:t>
            </a:r>
            <a:r>
              <a:rPr lang="en-US" sz="2400" dirty="0"/>
              <a:t> = 5730 years</a:t>
            </a:r>
            <a:endParaRPr lang="en-US" sz="2800" dirty="0"/>
          </a:p>
          <a:p>
            <a:r>
              <a:rPr lang="en-US" sz="2800" dirty="0"/>
              <a:t>Uranium dating</a:t>
            </a:r>
          </a:p>
          <a:p>
            <a:pPr lvl="1"/>
            <a:r>
              <a:rPr lang="en-US" sz="2400" dirty="0"/>
              <a:t>Uranium-238 to Lead-206</a:t>
            </a:r>
          </a:p>
          <a:p>
            <a:pPr lvl="1"/>
            <a:r>
              <a:rPr lang="en-US" sz="2400" dirty="0"/>
              <a:t>Half life = 4.5 billion years</a:t>
            </a:r>
          </a:p>
          <a:p>
            <a:pPr marL="0" indent="0">
              <a:buNone/>
            </a:pPr>
            <a:endParaRPr lang="en-US" sz="2800" dirty="0"/>
          </a:p>
          <a:p>
            <a:pPr lvl="1"/>
            <a:endParaRPr lang="en-US" sz="2400" dirty="0"/>
          </a:p>
          <a:p>
            <a:endParaRPr lang="en-US" sz="2800" dirty="0"/>
          </a:p>
          <a:p>
            <a:endParaRPr lang="en-US" sz="2800" dirty="0"/>
          </a:p>
        </p:txBody>
      </p:sp>
      <p:pic>
        <p:nvPicPr>
          <p:cNvPr id="18434" name="Picture 2" descr="http://www.dlt.ncssm.edu/tiger/diagrams/nuclear/DecayKinetics.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199" y="2434464"/>
            <a:ext cx="4498885" cy="3846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407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276239"/>
            <a:ext cx="10972800" cy="2108503"/>
          </a:xfrm>
        </p:spPr>
        <p:txBody>
          <a:bodyPr>
            <a:noAutofit/>
          </a:bodyPr>
          <a:lstStyle/>
          <a:p>
            <a:pPr marL="0" indent="0">
              <a:buNone/>
            </a:pPr>
            <a:r>
              <a:rPr lang="en-US" sz="2800" b="1" dirty="0"/>
              <a:t>Morphology</a:t>
            </a:r>
            <a:r>
              <a:rPr lang="en-US" sz="2800" dirty="0"/>
              <a:t>: study of physical forms of organisms</a:t>
            </a:r>
          </a:p>
          <a:p>
            <a:pPr marL="0" indent="0">
              <a:buNone/>
            </a:pPr>
            <a:endParaRPr lang="en-US" sz="2000" dirty="0"/>
          </a:p>
          <a:p>
            <a:pPr marL="0" indent="0">
              <a:buNone/>
            </a:pPr>
            <a:r>
              <a:rPr lang="en-US" sz="2800" b="1" dirty="0"/>
              <a:t>Homologous structures</a:t>
            </a:r>
            <a:r>
              <a:rPr lang="en-US" sz="2800" dirty="0"/>
              <a:t>: ___________________  structures among different vertebrate groups</a:t>
            </a:r>
          </a:p>
          <a:p>
            <a:pPr lvl="1"/>
            <a:r>
              <a:rPr lang="en-US" sz="2400" dirty="0"/>
              <a:t>Due to a common ancestor</a:t>
            </a:r>
          </a:p>
        </p:txBody>
      </p:sp>
      <p:pic>
        <p:nvPicPr>
          <p:cNvPr id="4" name="Picture 7" descr="22-14-HomologousStruct-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157066" y="3070577"/>
            <a:ext cx="6425334" cy="32139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itle 1"/>
          <p:cNvSpPr>
            <a:spLocks noGrp="1"/>
          </p:cNvSpPr>
          <p:nvPr>
            <p:ph type="title"/>
          </p:nvPr>
        </p:nvSpPr>
        <p:spPr/>
        <p:txBody>
          <a:bodyPr>
            <a:normAutofit/>
          </a:bodyPr>
          <a:lstStyle/>
          <a:p>
            <a:pPr algn="ctr"/>
            <a:r>
              <a:rPr lang="en-US" sz="4000" dirty="0"/>
              <a:t>Evidence for Evolution</a:t>
            </a:r>
          </a:p>
        </p:txBody>
      </p:sp>
    </p:spTree>
    <p:extLst>
      <p:ext uri="{BB962C8B-B14F-4D97-AF65-F5344CB8AC3E}">
        <p14:creationId xmlns:p14="http://schemas.microsoft.com/office/powerpoint/2010/main" val="1824338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7975" y="1176938"/>
            <a:ext cx="6976403" cy="4981574"/>
          </a:xfrm>
        </p:spPr>
        <p:txBody>
          <a:bodyPr>
            <a:normAutofit/>
          </a:bodyPr>
          <a:lstStyle/>
          <a:p>
            <a:r>
              <a:rPr lang="en-US" sz="2400" b="1" dirty="0"/>
              <a:t>Analogous structures</a:t>
            </a:r>
            <a:r>
              <a:rPr lang="en-US" sz="2400" dirty="0"/>
              <a:t>:  structures from different species with similar function but </a:t>
            </a:r>
            <a:r>
              <a:rPr lang="en-US" sz="2400" b="1" dirty="0"/>
              <a:t>____________</a:t>
            </a:r>
            <a:r>
              <a:rPr lang="en-US" sz="2400" dirty="0"/>
              <a:t> evolutionary origin</a:t>
            </a:r>
          </a:p>
          <a:p>
            <a:endParaRPr lang="en-US" sz="1000" dirty="0"/>
          </a:p>
          <a:p>
            <a:r>
              <a:rPr lang="en-US" sz="2400" b="1" dirty="0"/>
              <a:t>____________________</a:t>
            </a:r>
            <a:r>
              <a:rPr lang="en-US" sz="2400" dirty="0"/>
              <a:t>: the independent evolution of similar features in species of different lineages </a:t>
            </a:r>
          </a:p>
          <a:p>
            <a:endParaRPr lang="en-US" sz="2400" dirty="0"/>
          </a:p>
          <a:p>
            <a:endParaRPr lang="en-US" sz="2400" dirty="0"/>
          </a:p>
          <a:p>
            <a:endParaRPr lang="en-US" sz="2400" dirty="0"/>
          </a:p>
          <a:p>
            <a:endParaRPr lang="en-US" sz="2400" dirty="0"/>
          </a:p>
          <a:p>
            <a:pPr>
              <a:buNone/>
            </a:pPr>
            <a:endParaRPr lang="en-US" sz="2400" dirty="0"/>
          </a:p>
        </p:txBody>
      </p:sp>
      <p:pic>
        <p:nvPicPr>
          <p:cNvPr id="25602" name="Picture 2" descr="http://www.bio.miami.edu/dana/pix/analogous.jpg"/>
          <p:cNvPicPr>
            <a:picLocks noChangeAspect="1" noChangeArrowheads="1"/>
          </p:cNvPicPr>
          <p:nvPr/>
        </p:nvPicPr>
        <p:blipFill>
          <a:blip r:embed="rId3" cstate="print"/>
          <a:srcRect/>
          <a:stretch>
            <a:fillRect/>
          </a:stretch>
        </p:blipFill>
        <p:spPr bwMode="auto">
          <a:xfrm>
            <a:off x="7484533" y="1404409"/>
            <a:ext cx="4428067" cy="2153478"/>
          </a:xfrm>
          <a:prstGeom prst="rect">
            <a:avLst/>
          </a:prstGeom>
          <a:noFill/>
        </p:spPr>
      </p:pic>
      <p:pic>
        <p:nvPicPr>
          <p:cNvPr id="5" name="Picture 4" descr="http://animalwise.files.wordpress.com/2011/09/convergent-evolution-marine-all-about-reptiles-com.gif"/>
          <p:cNvPicPr>
            <a:picLocks noChangeAspect="1" noChangeArrowheads="1"/>
          </p:cNvPicPr>
          <p:nvPr/>
        </p:nvPicPr>
        <p:blipFill>
          <a:blip r:embed="rId4" cstate="print"/>
          <a:srcRect/>
          <a:stretch>
            <a:fillRect/>
          </a:stretch>
        </p:blipFill>
        <p:spPr bwMode="auto">
          <a:xfrm>
            <a:off x="5383646" y="3925621"/>
            <a:ext cx="5367866" cy="2388109"/>
          </a:xfrm>
          <a:prstGeom prst="rect">
            <a:avLst/>
          </a:prstGeom>
          <a:noFill/>
        </p:spPr>
      </p:pic>
      <p:sp>
        <p:nvSpPr>
          <p:cNvPr id="6" name="Title 1"/>
          <p:cNvSpPr txBox="1">
            <a:spLocks/>
          </p:cNvSpPr>
          <p:nvPr/>
        </p:nvSpPr>
        <p:spPr>
          <a:xfrm>
            <a:off x="609600" y="152400"/>
            <a:ext cx="10972800"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r>
              <a:rPr lang="en-US" sz="4000" dirty="0"/>
              <a:t>Evidence for Evolution</a:t>
            </a:r>
          </a:p>
        </p:txBody>
      </p:sp>
      <p:pic>
        <p:nvPicPr>
          <p:cNvPr id="8" name="Picture 2" descr="http://www.zo.utexas.edu/courses/THOC/CactusEuphorb.jpeg"/>
          <p:cNvPicPr>
            <a:picLocks noChangeAspect="1" noChangeArrowheads="1"/>
          </p:cNvPicPr>
          <p:nvPr/>
        </p:nvPicPr>
        <p:blipFill>
          <a:blip r:embed="rId5" cstate="print"/>
          <a:srcRect/>
          <a:stretch>
            <a:fillRect/>
          </a:stretch>
        </p:blipFill>
        <p:spPr bwMode="auto">
          <a:xfrm>
            <a:off x="1285754" y="3925621"/>
            <a:ext cx="3157367" cy="2266829"/>
          </a:xfrm>
          <a:prstGeom prst="rect">
            <a:avLst/>
          </a:prstGeom>
          <a:noFill/>
        </p:spPr>
      </p:pic>
    </p:spTree>
    <p:extLst>
      <p:ext uri="{BB962C8B-B14F-4D97-AF65-F5344CB8AC3E}">
        <p14:creationId xmlns:p14="http://schemas.microsoft.com/office/powerpoint/2010/main" val="553772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Evidence for Evolution</a:t>
            </a:r>
          </a:p>
        </p:txBody>
      </p:sp>
      <p:sp>
        <p:nvSpPr>
          <p:cNvPr id="3" name="Content Placeholder 2"/>
          <p:cNvSpPr>
            <a:spLocks noGrp="1"/>
          </p:cNvSpPr>
          <p:nvPr>
            <p:ph sz="quarter" idx="1"/>
          </p:nvPr>
        </p:nvSpPr>
        <p:spPr>
          <a:xfrm>
            <a:off x="609600" y="1330036"/>
            <a:ext cx="4336473" cy="4826924"/>
          </a:xfrm>
        </p:spPr>
        <p:txBody>
          <a:bodyPr>
            <a:normAutofit/>
          </a:bodyPr>
          <a:lstStyle/>
          <a:p>
            <a:pPr marL="0" indent="0">
              <a:buNone/>
            </a:pPr>
            <a:r>
              <a:rPr lang="en-US" sz="2800" b="1" dirty="0"/>
              <a:t>Biogeography</a:t>
            </a:r>
            <a:r>
              <a:rPr lang="en-US" sz="2800" dirty="0"/>
              <a:t>: study of the distribution patterns of organisms around the world</a:t>
            </a:r>
          </a:p>
          <a:p>
            <a:r>
              <a:rPr lang="en-US" sz="2800" dirty="0"/>
              <a:t>Marsupials in South America and Australia</a:t>
            </a:r>
          </a:p>
        </p:txBody>
      </p:sp>
      <p:pic>
        <p:nvPicPr>
          <p:cNvPr id="2050" name="Picture 2" descr="Image result for Late Jurassic ea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7854" y="1669213"/>
            <a:ext cx="6747164" cy="4302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965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Evidence for Evolution</a:t>
            </a:r>
          </a:p>
        </p:txBody>
      </p:sp>
      <p:sp>
        <p:nvSpPr>
          <p:cNvPr id="3" name="Content Placeholder 2"/>
          <p:cNvSpPr>
            <a:spLocks noGrp="1"/>
          </p:cNvSpPr>
          <p:nvPr>
            <p:ph sz="quarter" idx="1"/>
          </p:nvPr>
        </p:nvSpPr>
        <p:spPr>
          <a:xfrm>
            <a:off x="339777" y="1362634"/>
            <a:ext cx="3617626" cy="4937760"/>
          </a:xfrm>
        </p:spPr>
        <p:txBody>
          <a:bodyPr>
            <a:normAutofit/>
          </a:bodyPr>
          <a:lstStyle/>
          <a:p>
            <a:pPr marL="0" indent="0">
              <a:buNone/>
            </a:pPr>
            <a:r>
              <a:rPr lang="en-US" sz="2800" dirty="0"/>
              <a:t>Convergent evolution of Australian marsupials and placental mammals occupying similar ecological niches</a:t>
            </a:r>
          </a:p>
        </p:txBody>
      </p:sp>
      <p:pic>
        <p:nvPicPr>
          <p:cNvPr id="4" name="Picture 3"/>
          <p:cNvPicPr>
            <a:picLocks noChangeAspect="1"/>
          </p:cNvPicPr>
          <p:nvPr/>
        </p:nvPicPr>
        <p:blipFill>
          <a:blip r:embed="rId2"/>
          <a:stretch>
            <a:fillRect/>
          </a:stretch>
        </p:blipFill>
        <p:spPr>
          <a:xfrm>
            <a:off x="4100945" y="1691841"/>
            <a:ext cx="8091055" cy="4279347"/>
          </a:xfrm>
          <a:prstGeom prst="rect">
            <a:avLst/>
          </a:prstGeom>
        </p:spPr>
      </p:pic>
    </p:spTree>
    <p:extLst>
      <p:ext uri="{BB962C8B-B14F-4D97-AF65-F5344CB8AC3E}">
        <p14:creationId xmlns:p14="http://schemas.microsoft.com/office/powerpoint/2010/main" val="3388438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219200"/>
            <a:ext cx="6479969" cy="4937760"/>
          </a:xfrm>
        </p:spPr>
        <p:txBody>
          <a:bodyPr/>
          <a:lstStyle/>
          <a:p>
            <a:pPr marL="0" indent="0">
              <a:buNone/>
            </a:pPr>
            <a:r>
              <a:rPr lang="en-US" b="1" dirty="0"/>
              <a:t>_______________</a:t>
            </a:r>
            <a:r>
              <a:rPr lang="en-US" dirty="0"/>
              <a:t>: a structure in an organisms whose original structure has been lost during the course of evolution</a:t>
            </a:r>
          </a:p>
          <a:p>
            <a:pPr lvl="1"/>
            <a:endParaRPr lang="en-US" dirty="0"/>
          </a:p>
          <a:p>
            <a:pPr marL="0" indent="0">
              <a:buNone/>
            </a:pPr>
            <a:endParaRPr lang="en-US" dirty="0"/>
          </a:p>
          <a:p>
            <a:endParaRPr lang="en-US" dirty="0"/>
          </a:p>
        </p:txBody>
      </p:sp>
      <p:pic>
        <p:nvPicPr>
          <p:cNvPr id="4" name="Picture 3" descr="ua14_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1540" y="152400"/>
            <a:ext cx="4506912" cy="659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p:txBody>
          <a:bodyPr>
            <a:normAutofit/>
          </a:bodyPr>
          <a:lstStyle/>
          <a:p>
            <a:r>
              <a:rPr lang="en-US" sz="4000" dirty="0"/>
              <a:t>Evidence for Evolution</a:t>
            </a:r>
          </a:p>
        </p:txBody>
      </p:sp>
      <p:pic>
        <p:nvPicPr>
          <p:cNvPr id="19458" name="Picture 2" descr="http://images.nationalgeographic.com/wpf/media-live/photos/000/006/cache/ostrich_653_600x45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0081" y="2840339"/>
            <a:ext cx="2516041" cy="3354722"/>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o.quizlet.com/4pd3RXnBarEi3368vfYZsA_m.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269" y="2840339"/>
            <a:ext cx="3124221" cy="3392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775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609600" y="1219200"/>
            <a:ext cx="6384966" cy="4937760"/>
          </a:xfrm>
        </p:spPr>
        <p:txBody>
          <a:bodyPr>
            <a:normAutofit/>
          </a:bodyPr>
          <a:lstStyle/>
          <a:p>
            <a:pPr marL="0" indent="0">
              <a:buNone/>
            </a:pPr>
            <a:r>
              <a:rPr lang="en-US" b="1" u="sng" dirty="0"/>
              <a:t>Embryology</a:t>
            </a:r>
            <a:r>
              <a:rPr lang="en-US" dirty="0"/>
              <a:t>: study of development from fertilization to fetus stage</a:t>
            </a:r>
          </a:p>
          <a:p>
            <a:endParaRPr lang="en-US" sz="2800" dirty="0"/>
          </a:p>
          <a:p>
            <a:r>
              <a:rPr lang="en-US" dirty="0"/>
              <a:t>Similar structures during embryonic development among vertebrate groups</a:t>
            </a:r>
          </a:p>
          <a:p>
            <a:pPr lvl="1"/>
            <a:r>
              <a:rPr lang="en-US" sz="2400" dirty="0"/>
              <a:t>Pharyngeal gill slits</a:t>
            </a:r>
          </a:p>
          <a:p>
            <a:pPr lvl="1"/>
            <a:r>
              <a:rPr lang="en-US" sz="2400" dirty="0"/>
              <a:t>Post anal tail</a:t>
            </a:r>
          </a:p>
          <a:p>
            <a:pPr marL="0" indent="0">
              <a:buNone/>
            </a:pPr>
            <a:endParaRPr lang="en-US" sz="2800" dirty="0"/>
          </a:p>
        </p:txBody>
      </p:sp>
      <p:sp>
        <p:nvSpPr>
          <p:cNvPr id="7" name="Title 1"/>
          <p:cNvSpPr>
            <a:spLocks noGrp="1"/>
          </p:cNvSpPr>
          <p:nvPr>
            <p:ph type="title"/>
          </p:nvPr>
        </p:nvSpPr>
        <p:spPr/>
        <p:txBody>
          <a:bodyPr>
            <a:normAutofit/>
          </a:bodyPr>
          <a:lstStyle/>
          <a:p>
            <a:pPr algn="ctr"/>
            <a:r>
              <a:rPr lang="en-US" sz="4400" dirty="0"/>
              <a:t>Evidence for Evolution</a:t>
            </a:r>
          </a:p>
        </p:txBody>
      </p:sp>
      <p:pic>
        <p:nvPicPr>
          <p:cNvPr id="4" name="Picture 3"/>
          <p:cNvPicPr>
            <a:picLocks noChangeAspect="1"/>
          </p:cNvPicPr>
          <p:nvPr/>
        </p:nvPicPr>
        <p:blipFill>
          <a:blip r:embed="rId3"/>
          <a:stretch>
            <a:fillRect/>
          </a:stretch>
        </p:blipFill>
        <p:spPr>
          <a:xfrm>
            <a:off x="8051874" y="1219200"/>
            <a:ext cx="3606726" cy="5099674"/>
          </a:xfrm>
          <a:prstGeom prst="rect">
            <a:avLst/>
          </a:prstGeom>
        </p:spPr>
      </p:pic>
      <p:sp>
        <p:nvSpPr>
          <p:cNvPr id="5" name="TextBox 4"/>
          <p:cNvSpPr txBox="1"/>
          <p:nvPr/>
        </p:nvSpPr>
        <p:spPr>
          <a:xfrm>
            <a:off x="7840190" y="1349053"/>
            <a:ext cx="999067" cy="369332"/>
          </a:xfrm>
          <a:prstGeom prst="rect">
            <a:avLst/>
          </a:prstGeom>
          <a:noFill/>
        </p:spPr>
        <p:txBody>
          <a:bodyPr wrap="square" rtlCol="0">
            <a:spAutoFit/>
          </a:bodyPr>
          <a:lstStyle/>
          <a:p>
            <a:r>
              <a:rPr lang="en-US" dirty="0"/>
              <a:t>Fish</a:t>
            </a:r>
          </a:p>
        </p:txBody>
      </p:sp>
      <p:sp>
        <p:nvSpPr>
          <p:cNvPr id="8" name="TextBox 7"/>
          <p:cNvSpPr txBox="1"/>
          <p:nvPr/>
        </p:nvSpPr>
        <p:spPr>
          <a:xfrm>
            <a:off x="7206250" y="2237948"/>
            <a:ext cx="1454871" cy="369332"/>
          </a:xfrm>
          <a:prstGeom prst="rect">
            <a:avLst/>
          </a:prstGeom>
          <a:noFill/>
        </p:spPr>
        <p:txBody>
          <a:bodyPr wrap="square" rtlCol="0">
            <a:spAutoFit/>
          </a:bodyPr>
          <a:lstStyle/>
          <a:p>
            <a:r>
              <a:rPr lang="en-US" dirty="0"/>
              <a:t>Salamander</a:t>
            </a:r>
          </a:p>
        </p:txBody>
      </p:sp>
      <p:sp>
        <p:nvSpPr>
          <p:cNvPr id="9" name="TextBox 8"/>
          <p:cNvSpPr txBox="1"/>
          <p:nvPr/>
        </p:nvSpPr>
        <p:spPr>
          <a:xfrm>
            <a:off x="7446377" y="3139533"/>
            <a:ext cx="1454871" cy="369332"/>
          </a:xfrm>
          <a:prstGeom prst="rect">
            <a:avLst/>
          </a:prstGeom>
          <a:noFill/>
        </p:spPr>
        <p:txBody>
          <a:bodyPr wrap="square" rtlCol="0">
            <a:spAutoFit/>
          </a:bodyPr>
          <a:lstStyle/>
          <a:p>
            <a:r>
              <a:rPr lang="en-US" dirty="0"/>
              <a:t>Tortoise</a:t>
            </a:r>
          </a:p>
        </p:txBody>
      </p:sp>
      <p:sp>
        <p:nvSpPr>
          <p:cNvPr id="10" name="TextBox 9"/>
          <p:cNvSpPr txBox="1"/>
          <p:nvPr/>
        </p:nvSpPr>
        <p:spPr>
          <a:xfrm>
            <a:off x="7852136" y="4192600"/>
            <a:ext cx="1454871" cy="369332"/>
          </a:xfrm>
          <a:prstGeom prst="rect">
            <a:avLst/>
          </a:prstGeom>
          <a:noFill/>
        </p:spPr>
        <p:txBody>
          <a:bodyPr wrap="square" rtlCol="0">
            <a:spAutoFit/>
          </a:bodyPr>
          <a:lstStyle/>
          <a:p>
            <a:r>
              <a:rPr lang="en-US" dirty="0"/>
              <a:t>Bird</a:t>
            </a:r>
          </a:p>
        </p:txBody>
      </p:sp>
      <p:sp>
        <p:nvSpPr>
          <p:cNvPr id="11" name="TextBox 10"/>
          <p:cNvSpPr txBox="1"/>
          <p:nvPr/>
        </p:nvSpPr>
        <p:spPr>
          <a:xfrm>
            <a:off x="7534924" y="5166836"/>
            <a:ext cx="1454871" cy="369332"/>
          </a:xfrm>
          <a:prstGeom prst="rect">
            <a:avLst/>
          </a:prstGeom>
          <a:noFill/>
        </p:spPr>
        <p:txBody>
          <a:bodyPr wrap="square" rtlCol="0">
            <a:spAutoFit/>
          </a:bodyPr>
          <a:lstStyle/>
          <a:p>
            <a:r>
              <a:rPr lang="en-US" dirty="0"/>
              <a:t>Human</a:t>
            </a:r>
          </a:p>
        </p:txBody>
      </p:sp>
      <p:sp>
        <p:nvSpPr>
          <p:cNvPr id="12" name="TextBox 11"/>
          <p:cNvSpPr txBox="1"/>
          <p:nvPr/>
        </p:nvSpPr>
        <p:spPr>
          <a:xfrm>
            <a:off x="6753673" y="5685593"/>
            <a:ext cx="1454871" cy="338554"/>
          </a:xfrm>
          <a:prstGeom prst="rect">
            <a:avLst/>
          </a:prstGeom>
          <a:noFill/>
        </p:spPr>
        <p:txBody>
          <a:bodyPr wrap="square" rtlCol="0">
            <a:spAutoFit/>
          </a:bodyPr>
          <a:lstStyle/>
          <a:p>
            <a:r>
              <a:rPr lang="en-US" sz="1600" dirty="0"/>
              <a:t>Post-anal tail</a:t>
            </a:r>
          </a:p>
        </p:txBody>
      </p:sp>
      <p:sp>
        <p:nvSpPr>
          <p:cNvPr id="13" name="TextBox 12"/>
          <p:cNvSpPr txBox="1"/>
          <p:nvPr/>
        </p:nvSpPr>
        <p:spPr>
          <a:xfrm>
            <a:off x="6426106" y="4784008"/>
            <a:ext cx="2040541" cy="338554"/>
          </a:xfrm>
          <a:prstGeom prst="rect">
            <a:avLst/>
          </a:prstGeom>
          <a:noFill/>
        </p:spPr>
        <p:txBody>
          <a:bodyPr wrap="square" rtlCol="0">
            <a:spAutoFit/>
          </a:bodyPr>
          <a:lstStyle/>
          <a:p>
            <a:r>
              <a:rPr lang="en-US" sz="1600" dirty="0"/>
              <a:t>Pharyngeal pouches</a:t>
            </a:r>
          </a:p>
        </p:txBody>
      </p:sp>
      <p:cxnSp>
        <p:nvCxnSpPr>
          <p:cNvPr id="15" name="Straight Arrow Connector 14"/>
          <p:cNvCxnSpPr/>
          <p:nvPr/>
        </p:nvCxnSpPr>
        <p:spPr>
          <a:xfrm>
            <a:off x="8051874" y="5843313"/>
            <a:ext cx="313340"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8208544" y="4659636"/>
            <a:ext cx="432294" cy="169277"/>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5699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ctr"/>
            <a:r>
              <a:rPr lang="en-US" sz="4000" dirty="0"/>
              <a:t>Evidence for Evolution</a:t>
            </a:r>
          </a:p>
        </p:txBody>
      </p:sp>
      <p:sp>
        <p:nvSpPr>
          <p:cNvPr id="7" name="Content Placeholder 6"/>
          <p:cNvSpPr>
            <a:spLocks noGrp="1"/>
          </p:cNvSpPr>
          <p:nvPr>
            <p:ph sz="quarter" idx="1"/>
          </p:nvPr>
        </p:nvSpPr>
        <p:spPr>
          <a:xfrm>
            <a:off x="609601" y="1219200"/>
            <a:ext cx="4698669" cy="4937760"/>
          </a:xfrm>
        </p:spPr>
        <p:txBody>
          <a:bodyPr>
            <a:normAutofit/>
          </a:bodyPr>
          <a:lstStyle/>
          <a:p>
            <a:r>
              <a:rPr lang="en-US" sz="2800" dirty="0"/>
              <a:t>Similarities in DNA among close relatives</a:t>
            </a:r>
          </a:p>
          <a:p>
            <a:endParaRPr lang="en-US" sz="2800" dirty="0"/>
          </a:p>
          <a:p>
            <a:r>
              <a:rPr lang="en-US" sz="2800" b="1" dirty="0"/>
              <a:t>______________ </a:t>
            </a:r>
            <a:r>
              <a:rPr lang="en-US" sz="2800" dirty="0"/>
              <a:t>used as a molecular clock</a:t>
            </a:r>
          </a:p>
          <a:p>
            <a:pPr lvl="1"/>
            <a:r>
              <a:rPr lang="en-US" sz="2400" dirty="0"/>
              <a:t>Longer organisms have been apart the more differences in their DNA</a:t>
            </a:r>
          </a:p>
          <a:p>
            <a:pPr marL="0" indent="0">
              <a:buNone/>
            </a:pPr>
            <a:endParaRPr lang="en-US" sz="2800" dirty="0"/>
          </a:p>
        </p:txBody>
      </p:sp>
      <p:pic>
        <p:nvPicPr>
          <p:cNvPr id="8"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1753" y="1219201"/>
            <a:ext cx="5967785" cy="5086983"/>
          </a:xfrm>
          <a:prstGeom prst="rect">
            <a:avLst/>
          </a:prstGeom>
        </p:spPr>
      </p:pic>
    </p:spTree>
    <p:extLst>
      <p:ext uri="{BB962C8B-B14F-4D97-AF65-F5344CB8AC3E}">
        <p14:creationId xmlns:p14="http://schemas.microsoft.com/office/powerpoint/2010/main" val="1003823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0011" y="1219200"/>
            <a:ext cx="6610710" cy="4937760"/>
          </a:xfrm>
        </p:spPr>
        <p:txBody>
          <a:bodyPr>
            <a:normAutofit/>
          </a:bodyPr>
          <a:lstStyle/>
          <a:p>
            <a:pPr>
              <a:buNone/>
            </a:pPr>
            <a:r>
              <a:rPr lang="en-US" sz="2800" dirty="0"/>
              <a:t>John </a:t>
            </a:r>
            <a:r>
              <a:rPr lang="en-US" sz="2800" dirty="0" err="1"/>
              <a:t>Endler’s</a:t>
            </a:r>
            <a:r>
              <a:rPr lang="en-US" sz="2800" dirty="0"/>
              <a:t> guppy experiments show evolution under different environmental conditions</a:t>
            </a:r>
          </a:p>
          <a:p>
            <a:endParaRPr lang="en-US" sz="3200" dirty="0"/>
          </a:p>
          <a:p>
            <a:r>
              <a:rPr lang="en-US" sz="2800" dirty="0"/>
              <a:t>Female guppies prefer ________ colored males</a:t>
            </a:r>
          </a:p>
          <a:p>
            <a:r>
              <a:rPr lang="en-US" sz="2800" dirty="0"/>
              <a:t>Brightly colored males are easier to spot by predator (pike)</a:t>
            </a:r>
          </a:p>
          <a:p>
            <a:pPr lvl="1"/>
            <a:r>
              <a:rPr lang="en-US" sz="2400" dirty="0"/>
              <a:t>No predator = no pressure = bright males</a:t>
            </a:r>
          </a:p>
          <a:p>
            <a:pPr lvl="1"/>
            <a:r>
              <a:rPr lang="en-US" sz="2400" dirty="0"/>
              <a:t>Predator present = drab coloration</a:t>
            </a:r>
          </a:p>
        </p:txBody>
      </p:sp>
      <p:sp>
        <p:nvSpPr>
          <p:cNvPr id="4" name="Title 1"/>
          <p:cNvSpPr>
            <a:spLocks noGrp="1"/>
          </p:cNvSpPr>
          <p:nvPr>
            <p:ph type="title"/>
          </p:nvPr>
        </p:nvSpPr>
        <p:spPr/>
        <p:txBody>
          <a:bodyPr>
            <a:normAutofit/>
          </a:bodyPr>
          <a:lstStyle/>
          <a:p>
            <a:pPr algn="ctr"/>
            <a:r>
              <a:rPr lang="en-US" sz="4000" dirty="0"/>
              <a:t>Evidence for Evolution</a:t>
            </a:r>
          </a:p>
        </p:txBody>
      </p:sp>
      <p:pic>
        <p:nvPicPr>
          <p:cNvPr id="5" name="Picture 3" descr="fg14_0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9038" y="1219200"/>
            <a:ext cx="4534926" cy="4982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2830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88" y="152400"/>
            <a:ext cx="11095512" cy="990600"/>
          </a:xfrm>
        </p:spPr>
        <p:txBody>
          <a:bodyPr>
            <a:normAutofit/>
          </a:bodyPr>
          <a:lstStyle/>
          <a:p>
            <a:pPr algn="ctr"/>
            <a:r>
              <a:rPr lang="en-US" sz="4000" dirty="0"/>
              <a:t>The Importance of Evolution</a:t>
            </a:r>
          </a:p>
        </p:txBody>
      </p:sp>
      <p:sp>
        <p:nvSpPr>
          <p:cNvPr id="3" name="Content Placeholder 2"/>
          <p:cNvSpPr>
            <a:spLocks noGrp="1"/>
          </p:cNvSpPr>
          <p:nvPr>
            <p:ph sz="quarter" idx="1"/>
          </p:nvPr>
        </p:nvSpPr>
        <p:spPr/>
        <p:txBody>
          <a:bodyPr>
            <a:normAutofit/>
          </a:bodyPr>
          <a:lstStyle/>
          <a:p>
            <a:r>
              <a:rPr lang="en-US" sz="3200" dirty="0"/>
              <a:t>Evolution unites all living things</a:t>
            </a:r>
          </a:p>
          <a:p>
            <a:pPr lvl="1"/>
            <a:r>
              <a:rPr lang="en-US" sz="2800" dirty="0"/>
              <a:t>Common ancestor</a:t>
            </a:r>
          </a:p>
          <a:p>
            <a:pPr lvl="1"/>
            <a:r>
              <a:rPr lang="en-US" sz="2800" dirty="0"/>
              <a:t>All living things have evolved and are _________</a:t>
            </a:r>
          </a:p>
          <a:p>
            <a:endParaRPr lang="en-US" sz="3200" dirty="0"/>
          </a:p>
          <a:p>
            <a:r>
              <a:rPr lang="en-US" sz="3200" dirty="0"/>
              <a:t>Theory of evolution provides actual </a:t>
            </a:r>
            <a:r>
              <a:rPr lang="en-US" sz="3200" b="1" dirty="0"/>
              <a:t>_______</a:t>
            </a:r>
            <a:r>
              <a:rPr lang="en-US" sz="3200" dirty="0"/>
              <a:t> for understanding the diversity of nature</a:t>
            </a:r>
          </a:p>
          <a:p>
            <a:pPr lvl="1"/>
            <a:r>
              <a:rPr lang="en-US" sz="2900" dirty="0"/>
              <a:t>Everything can be explained through the processes of evolution</a:t>
            </a:r>
          </a:p>
          <a:p>
            <a:endParaRPr lang="en-US" sz="3200" dirty="0"/>
          </a:p>
          <a:p>
            <a:endParaRPr lang="en-US" sz="3200" dirty="0"/>
          </a:p>
        </p:txBody>
      </p:sp>
    </p:spTree>
    <p:extLst>
      <p:ext uri="{BB962C8B-B14F-4D97-AF65-F5344CB8AC3E}">
        <p14:creationId xmlns:p14="http://schemas.microsoft.com/office/powerpoint/2010/main" val="2145180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ctr"/>
            <a:r>
              <a:rPr lang="en-US" sz="4000" dirty="0"/>
              <a:t>Evidence for Evolution</a:t>
            </a:r>
          </a:p>
        </p:txBody>
      </p:sp>
      <p:pic>
        <p:nvPicPr>
          <p:cNvPr id="5" name="Picture 3" descr="guppies_raised_predation_7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91862" y="1448656"/>
            <a:ext cx="11042856" cy="4441505"/>
          </a:xfrm>
          <a:prstGeom prst="rect">
            <a:avLst/>
          </a:prstGeom>
          <a:noFill/>
        </p:spPr>
      </p:pic>
    </p:spTree>
    <p:extLst>
      <p:ext uri="{BB962C8B-B14F-4D97-AF65-F5344CB8AC3E}">
        <p14:creationId xmlns:p14="http://schemas.microsoft.com/office/powerpoint/2010/main" val="221357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6BCC-BA5F-44C6-A676-3842DBAE88BA}"/>
              </a:ext>
            </a:extLst>
          </p:cNvPr>
          <p:cNvSpPr>
            <a:spLocks noGrp="1"/>
          </p:cNvSpPr>
          <p:nvPr>
            <p:ph type="title"/>
          </p:nvPr>
        </p:nvSpPr>
        <p:spPr/>
        <p:txBody>
          <a:bodyPr>
            <a:normAutofit/>
          </a:bodyPr>
          <a:lstStyle/>
          <a:p>
            <a:pPr algn="ctr"/>
            <a:r>
              <a:rPr lang="en-US" sz="4400" dirty="0"/>
              <a:t>Check Your Understanding</a:t>
            </a:r>
          </a:p>
        </p:txBody>
      </p:sp>
      <p:sp>
        <p:nvSpPr>
          <p:cNvPr id="3" name="Content Placeholder 2">
            <a:extLst>
              <a:ext uri="{FF2B5EF4-FFF2-40B4-BE49-F238E27FC236}">
                <a16:creationId xmlns:a16="http://schemas.microsoft.com/office/drawing/2014/main" id="{62D1601D-468F-4035-9CE4-21B41312B2AD}"/>
              </a:ext>
            </a:extLst>
          </p:cNvPr>
          <p:cNvSpPr>
            <a:spLocks noGrp="1"/>
          </p:cNvSpPr>
          <p:nvPr>
            <p:ph sz="quarter" idx="1"/>
          </p:nvPr>
        </p:nvSpPr>
        <p:spPr/>
        <p:txBody>
          <a:bodyPr>
            <a:normAutofit/>
          </a:bodyPr>
          <a:lstStyle/>
          <a:p>
            <a:pPr marL="0" indent="0">
              <a:buNone/>
            </a:pPr>
            <a:r>
              <a:rPr lang="en-US" sz="3200" dirty="0"/>
              <a:t>True or False: Once something has evolved to a certain point it stops evolving</a:t>
            </a:r>
          </a:p>
          <a:p>
            <a:pPr marL="0" indent="0">
              <a:buNone/>
            </a:pPr>
            <a:endParaRPr lang="en-US" sz="3200" dirty="0"/>
          </a:p>
          <a:p>
            <a:pPr marL="0" indent="0">
              <a:buNone/>
            </a:pPr>
            <a:r>
              <a:rPr lang="en-US" sz="3200" dirty="0"/>
              <a:t>True or False: According to Darwin’s theory of natural selection the individuals within a population that survive longer and produce more viable offspring is completely random </a:t>
            </a:r>
          </a:p>
          <a:p>
            <a:pPr marL="0" indent="0">
              <a:buNone/>
            </a:pPr>
            <a:endParaRPr lang="en-US" sz="3200" dirty="0"/>
          </a:p>
          <a:p>
            <a:pPr marL="0" indent="0">
              <a:buNone/>
            </a:pPr>
            <a:endParaRPr lang="en-US" sz="3200" dirty="0"/>
          </a:p>
        </p:txBody>
      </p:sp>
    </p:spTree>
    <p:extLst>
      <p:ext uri="{BB962C8B-B14F-4D97-AF65-F5344CB8AC3E}">
        <p14:creationId xmlns:p14="http://schemas.microsoft.com/office/powerpoint/2010/main" val="3217471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6BCC-BA5F-44C6-A676-3842DBAE88BA}"/>
              </a:ext>
            </a:extLst>
          </p:cNvPr>
          <p:cNvSpPr>
            <a:spLocks noGrp="1"/>
          </p:cNvSpPr>
          <p:nvPr>
            <p:ph type="title"/>
          </p:nvPr>
        </p:nvSpPr>
        <p:spPr/>
        <p:txBody>
          <a:bodyPr>
            <a:normAutofit/>
          </a:bodyPr>
          <a:lstStyle/>
          <a:p>
            <a:pPr algn="ctr"/>
            <a:r>
              <a:rPr lang="en-US" sz="4400" dirty="0"/>
              <a:t>Check Your Understanding</a:t>
            </a:r>
          </a:p>
        </p:txBody>
      </p:sp>
      <p:sp>
        <p:nvSpPr>
          <p:cNvPr id="3" name="Content Placeholder 2">
            <a:extLst>
              <a:ext uri="{FF2B5EF4-FFF2-40B4-BE49-F238E27FC236}">
                <a16:creationId xmlns:a16="http://schemas.microsoft.com/office/drawing/2014/main" id="{62D1601D-468F-4035-9CE4-21B41312B2AD}"/>
              </a:ext>
            </a:extLst>
          </p:cNvPr>
          <p:cNvSpPr>
            <a:spLocks noGrp="1"/>
          </p:cNvSpPr>
          <p:nvPr>
            <p:ph sz="quarter" idx="1"/>
          </p:nvPr>
        </p:nvSpPr>
        <p:spPr/>
        <p:txBody>
          <a:bodyPr>
            <a:normAutofit/>
          </a:bodyPr>
          <a:lstStyle/>
          <a:p>
            <a:pPr marL="0" indent="0">
              <a:buNone/>
            </a:pPr>
            <a:r>
              <a:rPr lang="en-US" sz="2800" dirty="0"/>
              <a:t>Similar characteristics among organisms of different groups due to a shared common ancestor are known as ______________________. </a:t>
            </a:r>
          </a:p>
          <a:p>
            <a:pPr marL="0" indent="0">
              <a:buNone/>
            </a:pPr>
            <a:endParaRPr lang="en-US" sz="2800" dirty="0"/>
          </a:p>
          <a:p>
            <a:pPr marL="0" indent="0">
              <a:buNone/>
            </a:pPr>
            <a:r>
              <a:rPr lang="en-US" sz="2800" dirty="0"/>
              <a:t>			a. convergent evolution</a:t>
            </a:r>
          </a:p>
          <a:p>
            <a:pPr marL="0" indent="0">
              <a:buNone/>
            </a:pPr>
            <a:r>
              <a:rPr lang="en-US" sz="2800" dirty="0"/>
              <a:t>			b. analogous structures</a:t>
            </a:r>
          </a:p>
          <a:p>
            <a:pPr marL="0" indent="0">
              <a:buNone/>
            </a:pPr>
            <a:r>
              <a:rPr lang="en-US" sz="2800" dirty="0"/>
              <a:t>			c. homologous structures</a:t>
            </a:r>
          </a:p>
          <a:p>
            <a:pPr marL="0" indent="0">
              <a:buNone/>
            </a:pPr>
            <a:r>
              <a:rPr lang="en-US" sz="2800" dirty="0"/>
              <a:t>			d. vestigial traits</a:t>
            </a:r>
          </a:p>
          <a:p>
            <a:pPr marL="0" indent="0">
              <a:buNone/>
            </a:pPr>
            <a:r>
              <a:rPr lang="en-US" sz="2800" dirty="0"/>
              <a:t>			e. embryology</a:t>
            </a:r>
          </a:p>
        </p:txBody>
      </p:sp>
    </p:spTree>
    <p:extLst>
      <p:ext uri="{BB962C8B-B14F-4D97-AF65-F5344CB8AC3E}">
        <p14:creationId xmlns:p14="http://schemas.microsoft.com/office/powerpoint/2010/main" val="3463286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6BCC-BA5F-44C6-A676-3842DBAE88BA}"/>
              </a:ext>
            </a:extLst>
          </p:cNvPr>
          <p:cNvSpPr>
            <a:spLocks noGrp="1"/>
          </p:cNvSpPr>
          <p:nvPr>
            <p:ph type="title"/>
          </p:nvPr>
        </p:nvSpPr>
        <p:spPr/>
        <p:txBody>
          <a:bodyPr>
            <a:normAutofit/>
          </a:bodyPr>
          <a:lstStyle/>
          <a:p>
            <a:pPr algn="ctr"/>
            <a:r>
              <a:rPr lang="en-US" sz="4400" dirty="0"/>
              <a:t>Check Your Understanding</a:t>
            </a:r>
          </a:p>
        </p:txBody>
      </p:sp>
      <p:sp>
        <p:nvSpPr>
          <p:cNvPr id="3" name="Content Placeholder 2">
            <a:extLst>
              <a:ext uri="{FF2B5EF4-FFF2-40B4-BE49-F238E27FC236}">
                <a16:creationId xmlns:a16="http://schemas.microsoft.com/office/drawing/2014/main" id="{62D1601D-468F-4035-9CE4-21B41312B2AD}"/>
              </a:ext>
            </a:extLst>
          </p:cNvPr>
          <p:cNvSpPr>
            <a:spLocks noGrp="1"/>
          </p:cNvSpPr>
          <p:nvPr>
            <p:ph sz="quarter" idx="1"/>
          </p:nvPr>
        </p:nvSpPr>
        <p:spPr/>
        <p:txBody>
          <a:bodyPr>
            <a:normAutofit/>
          </a:bodyPr>
          <a:lstStyle/>
          <a:p>
            <a:pPr marL="0" indent="0">
              <a:buNone/>
            </a:pPr>
            <a:r>
              <a:rPr lang="en-US" sz="2800" dirty="0"/>
              <a:t>Describe the difference between Lamarck’s theory of evolution through acquired traits and Darwin’s theory of evolution by means of natural selection using giraffes as an example</a:t>
            </a:r>
          </a:p>
        </p:txBody>
      </p:sp>
    </p:spTree>
    <p:extLst>
      <p:ext uri="{BB962C8B-B14F-4D97-AF65-F5344CB8AC3E}">
        <p14:creationId xmlns:p14="http://schemas.microsoft.com/office/powerpoint/2010/main" val="2907173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981200" y="3886200"/>
            <a:ext cx="8229600" cy="2590800"/>
          </a:xfrm>
          <a:prstGeom prst="rect">
            <a:avLst/>
          </a:prstGeom>
        </p:spPr>
        <p:txBody>
          <a:bodyPr>
            <a:noAutofit/>
          </a:bodyPr>
          <a:lstStyle/>
          <a:p>
            <a:pPr marL="342900" indent="-342900" eaLnBrk="0" fontAlgn="base" hangingPunct="0">
              <a:spcBef>
                <a:spcPct val="20000"/>
              </a:spcBef>
              <a:spcAft>
                <a:spcPct val="0"/>
              </a:spcAft>
              <a:buClr>
                <a:schemeClr val="bg2"/>
              </a:buClr>
              <a:buSzPct val="75000"/>
              <a:defRPr/>
            </a:pPr>
            <a:endParaRPr lang="en-US" sz="2400" kern="0" dirty="0"/>
          </a:p>
        </p:txBody>
      </p:sp>
      <p:sp>
        <p:nvSpPr>
          <p:cNvPr id="5" name="Title 4"/>
          <p:cNvSpPr>
            <a:spLocks noGrp="1"/>
          </p:cNvSpPr>
          <p:nvPr>
            <p:ph type="title"/>
          </p:nvPr>
        </p:nvSpPr>
        <p:spPr>
          <a:xfrm>
            <a:off x="609599" y="152400"/>
            <a:ext cx="11259671" cy="990600"/>
          </a:xfrm>
        </p:spPr>
        <p:txBody>
          <a:bodyPr>
            <a:noAutofit/>
          </a:bodyPr>
          <a:lstStyle/>
          <a:p>
            <a:pPr algn="ctr"/>
            <a:r>
              <a:rPr lang="en-US" sz="4000" kern="0" dirty="0"/>
              <a:t>The Importance of Understanding Evolution</a:t>
            </a:r>
            <a:endParaRPr lang="en-US" sz="4000" dirty="0"/>
          </a:p>
        </p:txBody>
      </p:sp>
      <p:sp>
        <p:nvSpPr>
          <p:cNvPr id="6" name="Content Placeholder 5"/>
          <p:cNvSpPr>
            <a:spLocks noGrp="1"/>
          </p:cNvSpPr>
          <p:nvPr>
            <p:ph sz="quarter" idx="1"/>
          </p:nvPr>
        </p:nvSpPr>
        <p:spPr>
          <a:xfrm>
            <a:off x="304800" y="1391100"/>
            <a:ext cx="11887200" cy="4220806"/>
          </a:xfrm>
        </p:spPr>
        <p:txBody>
          <a:bodyPr>
            <a:noAutofit/>
          </a:bodyPr>
          <a:lstStyle/>
          <a:p>
            <a:pPr marL="0" indent="0" eaLnBrk="0" fontAlgn="base" hangingPunct="0">
              <a:spcBef>
                <a:spcPct val="20000"/>
              </a:spcBef>
              <a:spcAft>
                <a:spcPct val="0"/>
              </a:spcAft>
              <a:buClr>
                <a:schemeClr val="bg2"/>
              </a:buClr>
              <a:buSzPct val="75000"/>
              <a:buNone/>
              <a:defRPr/>
            </a:pPr>
            <a:r>
              <a:rPr lang="en-US" sz="3200" kern="0" dirty="0"/>
              <a:t>Understanding evolution you will give you a greater appreciation for…</a:t>
            </a:r>
          </a:p>
          <a:p>
            <a:pPr marL="627063" indent="-106363" eaLnBrk="0" fontAlgn="base" hangingPunct="0">
              <a:spcBef>
                <a:spcPct val="20000"/>
              </a:spcBef>
              <a:spcAft>
                <a:spcPct val="0"/>
              </a:spcAft>
              <a:buClr>
                <a:schemeClr val="bg2"/>
              </a:buClr>
              <a:buSzPct val="75000"/>
              <a:buNone/>
              <a:defRPr/>
            </a:pPr>
            <a:r>
              <a:rPr lang="en-US" sz="3200" kern="0" dirty="0"/>
              <a:t>-the way plants and animals survive </a:t>
            </a:r>
          </a:p>
          <a:p>
            <a:pPr marL="627063" indent="-106363" eaLnBrk="0" fontAlgn="base" hangingPunct="0">
              <a:spcBef>
                <a:spcPct val="20000"/>
              </a:spcBef>
              <a:spcAft>
                <a:spcPct val="0"/>
              </a:spcAft>
              <a:buClr>
                <a:schemeClr val="bg2"/>
              </a:buClr>
              <a:buSzPct val="75000"/>
              <a:buNone/>
              <a:defRPr/>
            </a:pPr>
            <a:r>
              <a:rPr lang="en-US" sz="3200" kern="0" dirty="0"/>
              <a:t>-why plants and animals look the way the do</a:t>
            </a:r>
          </a:p>
          <a:p>
            <a:pPr marL="627063" indent="-106363" eaLnBrk="0" fontAlgn="base" hangingPunct="0">
              <a:spcBef>
                <a:spcPct val="20000"/>
              </a:spcBef>
              <a:spcAft>
                <a:spcPct val="0"/>
              </a:spcAft>
              <a:buClr>
                <a:schemeClr val="bg2"/>
              </a:buClr>
              <a:buSzPct val="75000"/>
              <a:buNone/>
              <a:defRPr/>
            </a:pPr>
            <a:r>
              <a:rPr lang="en-US" sz="3200" kern="0" dirty="0"/>
              <a:t>-why species are found only in certain areas</a:t>
            </a:r>
          </a:p>
          <a:p>
            <a:pPr marL="627063" indent="-106363" eaLnBrk="0" fontAlgn="base" hangingPunct="0">
              <a:spcBef>
                <a:spcPct val="20000"/>
              </a:spcBef>
              <a:spcAft>
                <a:spcPct val="0"/>
              </a:spcAft>
              <a:buClr>
                <a:schemeClr val="bg2"/>
              </a:buClr>
              <a:buSzPct val="75000"/>
              <a:buNone/>
              <a:defRPr/>
            </a:pPr>
            <a:r>
              <a:rPr lang="en-US" sz="3200" kern="0" dirty="0"/>
              <a:t>-the natural world!!!</a:t>
            </a:r>
          </a:p>
          <a:p>
            <a:endParaRPr lang="en-US" sz="2800" dirty="0"/>
          </a:p>
        </p:txBody>
      </p:sp>
      <p:pic>
        <p:nvPicPr>
          <p:cNvPr id="7" name="Picture 2" descr="http://i.imgur.com/2QMeKs2.jpg"/>
          <p:cNvPicPr>
            <a:picLocks noChangeAspect="1" noChangeArrowheads="1"/>
          </p:cNvPicPr>
          <p:nvPr/>
        </p:nvPicPr>
        <p:blipFill>
          <a:blip r:embed="rId2" cstate="print"/>
          <a:srcRect/>
          <a:stretch>
            <a:fillRect/>
          </a:stretch>
        </p:blipFill>
        <p:spPr bwMode="auto">
          <a:xfrm>
            <a:off x="6565186" y="3806033"/>
            <a:ext cx="4935021" cy="2486194"/>
          </a:xfrm>
          <a:prstGeom prst="rect">
            <a:avLst/>
          </a:prstGeom>
          <a:noFill/>
        </p:spPr>
      </p:pic>
    </p:spTree>
    <p:extLst>
      <p:ext uri="{BB962C8B-B14F-4D97-AF65-F5344CB8AC3E}">
        <p14:creationId xmlns:p14="http://schemas.microsoft.com/office/powerpoint/2010/main" val="661611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Introduction to Theory of Evolution</a:t>
            </a:r>
          </a:p>
        </p:txBody>
      </p:sp>
      <p:sp>
        <p:nvSpPr>
          <p:cNvPr id="3" name="Content Placeholder 2"/>
          <p:cNvSpPr>
            <a:spLocks noGrp="1"/>
          </p:cNvSpPr>
          <p:nvPr>
            <p:ph sz="quarter" idx="1"/>
          </p:nvPr>
        </p:nvSpPr>
        <p:spPr/>
        <p:txBody>
          <a:bodyPr/>
          <a:lstStyle/>
          <a:p>
            <a:r>
              <a:rPr lang="en-US" b="1" dirty="0"/>
              <a:t>Common descent with modification</a:t>
            </a:r>
            <a:r>
              <a:rPr lang="en-US" dirty="0"/>
              <a:t>: species of living things can undergo modification in successive generations, with these changes sometimes resulting in the formation of a new species</a:t>
            </a:r>
          </a:p>
          <a:p>
            <a:pPr lvl="1"/>
            <a:r>
              <a:rPr lang="en-US" dirty="0"/>
              <a:t>Species are untied by a __________________</a:t>
            </a:r>
          </a:p>
          <a:p>
            <a:endParaRPr lang="en-US" dirty="0"/>
          </a:p>
          <a:p>
            <a:r>
              <a:rPr lang="en-US" b="1" u="sng" dirty="0"/>
              <a:t>___________________</a:t>
            </a:r>
            <a:r>
              <a:rPr lang="en-US" dirty="0"/>
              <a:t>: the process through which traits that provide a reproductive advantage to an individual organism grow more common in populations of organisms over successive generations</a:t>
            </a:r>
          </a:p>
          <a:p>
            <a:pPr lvl="1"/>
            <a:r>
              <a:rPr lang="en-US" dirty="0"/>
              <a:t>Environmental conditions determines or selects organisms best suited for that specific environment </a:t>
            </a:r>
          </a:p>
          <a:p>
            <a:endParaRPr lang="en-US" dirty="0"/>
          </a:p>
          <a:p>
            <a:endParaRPr lang="en-US" dirty="0"/>
          </a:p>
        </p:txBody>
      </p:sp>
    </p:spTree>
    <p:extLst>
      <p:ext uri="{BB962C8B-B14F-4D97-AF65-F5344CB8AC3E}">
        <p14:creationId xmlns:p14="http://schemas.microsoft.com/office/powerpoint/2010/main" val="4110677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History of Evolutionary Thought</a:t>
            </a:r>
          </a:p>
        </p:txBody>
      </p:sp>
      <p:pic>
        <p:nvPicPr>
          <p:cNvPr id="4" name="Picture 3"/>
          <p:cNvPicPr>
            <a:picLocks noChangeAspect="1"/>
          </p:cNvPicPr>
          <p:nvPr/>
        </p:nvPicPr>
        <p:blipFill>
          <a:blip r:embed="rId2"/>
          <a:stretch>
            <a:fillRect/>
          </a:stretch>
        </p:blipFill>
        <p:spPr>
          <a:xfrm>
            <a:off x="2445363" y="1219200"/>
            <a:ext cx="7301274" cy="5075275"/>
          </a:xfrm>
          <a:prstGeom prst="rect">
            <a:avLst/>
          </a:prstGeom>
        </p:spPr>
      </p:pic>
    </p:spTree>
    <p:extLst>
      <p:ext uri="{BB962C8B-B14F-4D97-AF65-F5344CB8AC3E}">
        <p14:creationId xmlns:p14="http://schemas.microsoft.com/office/powerpoint/2010/main" val="3414786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Precursors to Evolutionary Thought</a:t>
            </a:r>
          </a:p>
        </p:txBody>
      </p:sp>
      <p:sp>
        <p:nvSpPr>
          <p:cNvPr id="3" name="Content Placeholder 2"/>
          <p:cNvSpPr>
            <a:spLocks noGrp="1"/>
          </p:cNvSpPr>
          <p:nvPr>
            <p:ph sz="quarter" idx="1"/>
          </p:nvPr>
        </p:nvSpPr>
        <p:spPr>
          <a:xfrm>
            <a:off x="609600" y="1219200"/>
            <a:ext cx="7180613" cy="4937760"/>
          </a:xfrm>
        </p:spPr>
        <p:txBody>
          <a:bodyPr>
            <a:normAutofit/>
          </a:bodyPr>
          <a:lstStyle/>
          <a:p>
            <a:r>
              <a:rPr lang="en-US" sz="3200" dirty="0"/>
              <a:t>Jean-Baptiste de Lamarck (1744 – 1829)</a:t>
            </a:r>
          </a:p>
          <a:p>
            <a:pPr lvl="1"/>
            <a:r>
              <a:rPr lang="en-US" sz="2800" dirty="0"/>
              <a:t>French naturalist</a:t>
            </a:r>
            <a:endParaRPr lang="en-US" sz="2800" i="1" dirty="0"/>
          </a:p>
          <a:p>
            <a:endParaRPr lang="en-US" sz="3200" dirty="0"/>
          </a:p>
          <a:p>
            <a:r>
              <a:rPr lang="en-US" sz="3200" dirty="0"/>
              <a:t>Proposed that organisms could </a:t>
            </a:r>
            <a:r>
              <a:rPr lang="en-US" sz="3200" b="1" dirty="0"/>
              <a:t>_______ </a:t>
            </a:r>
            <a:r>
              <a:rPr lang="en-US" sz="3200" dirty="0"/>
              <a:t>acquired traits</a:t>
            </a:r>
          </a:p>
          <a:p>
            <a:pPr lvl="1"/>
            <a:r>
              <a:rPr lang="en-US" sz="2800" dirty="0"/>
              <a:t>Changes that occurred during an organisms life could be passed on</a:t>
            </a:r>
          </a:p>
          <a:p>
            <a:pPr marL="0" indent="0">
              <a:buNone/>
            </a:pPr>
            <a:endParaRPr lang="en-US" sz="3200" dirty="0"/>
          </a:p>
        </p:txBody>
      </p:sp>
      <p:pic>
        <p:nvPicPr>
          <p:cNvPr id="6146" name="Picture 2" descr="http://upload.wikimedia.org/wikipedia/commons/f/f0/Jean-baptiste_lamarck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9457" y="1872403"/>
            <a:ext cx="3464836" cy="3352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90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079947" y="2478524"/>
            <a:ext cx="7034150" cy="3210074"/>
          </a:xfrm>
          <a:prstGeom prst="rect">
            <a:avLst/>
          </a:prstGeom>
        </p:spPr>
      </p:pic>
      <p:sp>
        <p:nvSpPr>
          <p:cNvPr id="2" name="Title 1"/>
          <p:cNvSpPr>
            <a:spLocks noGrp="1"/>
          </p:cNvSpPr>
          <p:nvPr>
            <p:ph type="title"/>
          </p:nvPr>
        </p:nvSpPr>
        <p:spPr/>
        <p:txBody>
          <a:bodyPr>
            <a:normAutofit/>
          </a:bodyPr>
          <a:lstStyle/>
          <a:p>
            <a:pPr algn="ctr"/>
            <a:r>
              <a:rPr lang="en-US" sz="4000" dirty="0"/>
              <a:t>Lamarck and Darwin on Giraffes</a:t>
            </a:r>
          </a:p>
        </p:txBody>
      </p:sp>
      <p:sp>
        <p:nvSpPr>
          <p:cNvPr id="7" name="Content Placeholder 6"/>
          <p:cNvSpPr>
            <a:spLocks noGrp="1"/>
          </p:cNvSpPr>
          <p:nvPr>
            <p:ph sz="quarter" idx="1"/>
          </p:nvPr>
        </p:nvSpPr>
        <p:spPr>
          <a:xfrm>
            <a:off x="265215" y="1302327"/>
            <a:ext cx="11661569" cy="1286494"/>
          </a:xfrm>
        </p:spPr>
        <p:txBody>
          <a:bodyPr>
            <a:normAutofit lnSpcReduction="10000"/>
          </a:bodyPr>
          <a:lstStyle/>
          <a:p>
            <a:r>
              <a:rPr lang="en-US" dirty="0"/>
              <a:t>Giraffes that stretch their necks to reach higher branches will elongate their necks. </a:t>
            </a:r>
          </a:p>
          <a:p>
            <a:pPr lvl="1"/>
            <a:r>
              <a:rPr lang="en-US" dirty="0"/>
              <a:t>Giraffes will pass on longer necks to offspring.</a:t>
            </a:r>
          </a:p>
          <a:p>
            <a:r>
              <a:rPr lang="en-US" dirty="0"/>
              <a:t>Traits acquired through ______</a:t>
            </a:r>
          </a:p>
        </p:txBody>
      </p:sp>
      <p:pic>
        <p:nvPicPr>
          <p:cNvPr id="7176" name="Picture 8" descr="http://www.betterphoto.com/uploads/processed/0026/0601291522231ms-58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3922" y="2076450"/>
            <a:ext cx="2998478" cy="375123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495676" y="5688598"/>
            <a:ext cx="5857785" cy="707886"/>
          </a:xfrm>
          <a:prstGeom prst="rect">
            <a:avLst/>
          </a:prstGeom>
          <a:noFill/>
        </p:spPr>
        <p:txBody>
          <a:bodyPr wrap="square" lIns="91440" tIns="45720" rIns="91440" bIns="45720">
            <a:spAutoFit/>
          </a:bodyPr>
          <a:lstStyle/>
          <a:p>
            <a:pPr algn="ctr"/>
            <a:r>
              <a:rPr lang="en-US" sz="4000" b="1" kern="2100" cap="none" spc="1000" dirty="0">
                <a:ln w="6600">
                  <a:solidFill>
                    <a:schemeClr val="accent2"/>
                  </a:solidFill>
                  <a:prstDash val="solid"/>
                </a:ln>
                <a:solidFill>
                  <a:srgbClr val="FFFFFF"/>
                </a:solidFill>
                <a:effectLst>
                  <a:outerShdw dist="38100" dir="2700000" algn="tl" rotWithShape="0">
                    <a:schemeClr val="accent2"/>
                  </a:outerShdw>
                </a:effectLst>
              </a:rPr>
              <a:t>Stretching</a:t>
            </a:r>
          </a:p>
        </p:txBody>
      </p:sp>
      <p:sp>
        <p:nvSpPr>
          <p:cNvPr id="11" name="Right Arrow 10"/>
          <p:cNvSpPr/>
          <p:nvPr/>
        </p:nvSpPr>
        <p:spPr>
          <a:xfrm>
            <a:off x="2016210" y="5493873"/>
            <a:ext cx="4816716" cy="255971"/>
          </a:xfrm>
          <a:prstGeom prst="righ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1621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9289287" y="2639943"/>
            <a:ext cx="2293113" cy="3393396"/>
          </a:xfrm>
          <a:prstGeom prst="rect">
            <a:avLst/>
          </a:prstGeom>
        </p:spPr>
      </p:pic>
      <p:sp>
        <p:nvSpPr>
          <p:cNvPr id="2" name="Title 1"/>
          <p:cNvSpPr>
            <a:spLocks noGrp="1"/>
          </p:cNvSpPr>
          <p:nvPr>
            <p:ph type="title"/>
          </p:nvPr>
        </p:nvSpPr>
        <p:spPr>
          <a:xfrm>
            <a:off x="540328" y="304800"/>
            <a:ext cx="10972800" cy="914400"/>
          </a:xfrm>
        </p:spPr>
        <p:txBody>
          <a:bodyPr>
            <a:normAutofit/>
          </a:bodyPr>
          <a:lstStyle/>
          <a:p>
            <a:pPr algn="ctr"/>
            <a:r>
              <a:rPr lang="en-US" sz="4000" dirty="0"/>
              <a:t>Lamarck and Darwin on Giraffes</a:t>
            </a:r>
          </a:p>
        </p:txBody>
      </p:sp>
      <p:sp>
        <p:nvSpPr>
          <p:cNvPr id="7" name="Content Placeholder 6"/>
          <p:cNvSpPr>
            <a:spLocks noGrp="1"/>
          </p:cNvSpPr>
          <p:nvPr>
            <p:ph sz="quarter" idx="1"/>
          </p:nvPr>
        </p:nvSpPr>
        <p:spPr>
          <a:xfrm>
            <a:off x="249383" y="1219200"/>
            <a:ext cx="11554690" cy="2295896"/>
          </a:xfrm>
        </p:spPr>
        <p:txBody>
          <a:bodyPr>
            <a:normAutofit/>
          </a:bodyPr>
          <a:lstStyle/>
          <a:p>
            <a:r>
              <a:rPr lang="en-US" sz="2800" dirty="0"/>
              <a:t>Variation in neck length within a population of giraffes </a:t>
            </a:r>
          </a:p>
          <a:p>
            <a:pPr lvl="1"/>
            <a:r>
              <a:rPr lang="en-US" sz="2400" dirty="0"/>
              <a:t>Those with slightly longer necks will _________ better where trees are hard to reach</a:t>
            </a:r>
          </a:p>
          <a:p>
            <a:pPr lvl="2"/>
            <a:r>
              <a:rPr lang="en-US" sz="2400" dirty="0"/>
              <a:t>Shorter necked individuals will fail to reach branches and die</a:t>
            </a:r>
          </a:p>
          <a:p>
            <a:pPr lvl="1"/>
            <a:r>
              <a:rPr lang="en-US" sz="2400" dirty="0"/>
              <a:t>Longer necked individuals will pass on their trait for longer necks</a:t>
            </a:r>
          </a:p>
          <a:p>
            <a:pPr lvl="2"/>
            <a:endParaRPr lang="en-US" sz="2400" dirty="0"/>
          </a:p>
        </p:txBody>
      </p:sp>
      <p:pic>
        <p:nvPicPr>
          <p:cNvPr id="8198" name="Picture 6" descr="http://84d1f3.medialib.glogster.com/metrocosmodiaries/media/f2/f2162b313d452dfafc6f4fa07259e7175603a8e5/rounded-tombstone-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998" y="3157757"/>
            <a:ext cx="1198212" cy="150914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326968" y="3465454"/>
            <a:ext cx="736271" cy="1015663"/>
          </a:xfrm>
          <a:prstGeom prst="rect">
            <a:avLst/>
          </a:prstGeom>
          <a:noFill/>
        </p:spPr>
        <p:txBody>
          <a:bodyPr wrap="square" rtlCol="0">
            <a:spAutoFit/>
          </a:bodyPr>
          <a:lstStyle/>
          <a:p>
            <a:pPr algn="ctr"/>
            <a:r>
              <a:rPr lang="en-US" sz="2400" b="1" dirty="0"/>
              <a:t>RIP</a:t>
            </a:r>
          </a:p>
          <a:p>
            <a:pPr algn="ctr"/>
            <a:r>
              <a:rPr lang="en-US" dirty="0"/>
              <a:t>Short neck</a:t>
            </a:r>
          </a:p>
        </p:txBody>
      </p:sp>
      <p:sp>
        <p:nvSpPr>
          <p:cNvPr id="14" name="TextBox 13"/>
          <p:cNvSpPr txBox="1"/>
          <p:nvPr/>
        </p:nvSpPr>
        <p:spPr>
          <a:xfrm>
            <a:off x="1883440" y="4240727"/>
            <a:ext cx="3918857" cy="461665"/>
          </a:xfrm>
          <a:prstGeom prst="rect">
            <a:avLst/>
          </a:prstGeom>
          <a:noFill/>
        </p:spPr>
        <p:txBody>
          <a:bodyPr wrap="square" rtlCol="0">
            <a:spAutoFit/>
          </a:bodyPr>
          <a:lstStyle/>
          <a:p>
            <a:r>
              <a:rPr lang="en-US" sz="2400" dirty="0"/>
              <a:t>*No stretching, just death</a:t>
            </a:r>
          </a:p>
        </p:txBody>
      </p:sp>
      <p:pic>
        <p:nvPicPr>
          <p:cNvPr id="3" name="Picture 2"/>
          <p:cNvPicPr>
            <a:picLocks noChangeAspect="1"/>
          </p:cNvPicPr>
          <p:nvPr/>
        </p:nvPicPr>
        <p:blipFill>
          <a:blip r:embed="rId4"/>
          <a:stretch>
            <a:fillRect/>
          </a:stretch>
        </p:blipFill>
        <p:spPr>
          <a:xfrm>
            <a:off x="5351141" y="4702392"/>
            <a:ext cx="2940608" cy="1391256"/>
          </a:xfrm>
          <a:prstGeom prst="rect">
            <a:avLst/>
          </a:prstGeom>
        </p:spPr>
      </p:pic>
    </p:spTree>
    <p:extLst>
      <p:ext uri="{BB962C8B-B14F-4D97-AF65-F5344CB8AC3E}">
        <p14:creationId xmlns:p14="http://schemas.microsoft.com/office/powerpoint/2010/main" val="30435576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extLst>
    <a:ext uri="{05A4C25C-085E-4340-85A3-A5531E510DB2}">
      <thm15:themeFamily xmlns:thm15="http://schemas.microsoft.com/office/thememl/2012/main" name="Origin" id="{EEFEF6C1-FFD1-41EC-9613-44313D99FF35}" vid="{332CB9FB-2BB4-44A8-A80C-649DEE821B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1980</TotalTime>
  <Words>1229</Words>
  <Application>Microsoft Office PowerPoint</Application>
  <PresentationFormat>Widescreen</PresentationFormat>
  <Paragraphs>176</Paragraphs>
  <Slides>33</Slides>
  <Notes>11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0" baseType="lpstr">
      <vt:lpstr>Bookman Old Style</vt:lpstr>
      <vt:lpstr>Calibri</vt:lpstr>
      <vt:lpstr>Gill Sans MT</vt:lpstr>
      <vt:lpstr>Wingdings</vt:lpstr>
      <vt:lpstr>Wingdings 3</vt:lpstr>
      <vt:lpstr>Origin</vt:lpstr>
      <vt:lpstr>Bitmap Image</vt:lpstr>
      <vt:lpstr> An Introduction to Evolution</vt:lpstr>
      <vt:lpstr>Explaining the Mysteries of Life</vt:lpstr>
      <vt:lpstr>The Importance of Evolution</vt:lpstr>
      <vt:lpstr>The Importance of Understanding Evolution</vt:lpstr>
      <vt:lpstr>Introduction to Theory of Evolution</vt:lpstr>
      <vt:lpstr>History of Evolutionary Thought</vt:lpstr>
      <vt:lpstr>Precursors to Evolutionary Thought</vt:lpstr>
      <vt:lpstr>Lamarck and Darwin on Giraffes</vt:lpstr>
      <vt:lpstr>Lamarck and Darwin on Giraffes</vt:lpstr>
      <vt:lpstr>Charles Darwin’s Voyage</vt:lpstr>
      <vt:lpstr>PowerPoint Presentation</vt:lpstr>
      <vt:lpstr>The Galapagos Finches</vt:lpstr>
      <vt:lpstr>Crystallization of an Idea</vt:lpstr>
      <vt:lpstr>Alfred Russel Wallace</vt:lpstr>
      <vt:lpstr>Wallace on Natural Selection</vt:lpstr>
      <vt:lpstr>On the Origin of Species</vt:lpstr>
      <vt:lpstr>Darwin’s Four Postulates </vt:lpstr>
      <vt:lpstr>Evidence for Evolution</vt:lpstr>
      <vt:lpstr>Evidence for Evolution</vt:lpstr>
      <vt:lpstr>Evidence for Evolution</vt:lpstr>
      <vt:lpstr>Radiometric Dating</vt:lpstr>
      <vt:lpstr>Evidence for Evolution</vt:lpstr>
      <vt:lpstr>PowerPoint Presentation</vt:lpstr>
      <vt:lpstr>Evidence for Evolution</vt:lpstr>
      <vt:lpstr>Evidence for Evolution</vt:lpstr>
      <vt:lpstr>Evidence for Evolution</vt:lpstr>
      <vt:lpstr>Evidence for Evolution</vt:lpstr>
      <vt:lpstr>Evidence for Evolution</vt:lpstr>
      <vt:lpstr>Evidence for Evolution</vt:lpstr>
      <vt:lpstr>Evidence for Evolution</vt:lpstr>
      <vt:lpstr>Check Your Understanding</vt:lpstr>
      <vt:lpstr>Check Your Understanding</vt:lpstr>
      <vt:lpstr>Check Your Understanding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Evolution</dc:title>
  <dc:creator>Tyler Flisik</dc:creator>
  <cp:lastModifiedBy>Flisik, Tyler</cp:lastModifiedBy>
  <cp:revision>67</cp:revision>
  <dcterms:created xsi:type="dcterms:W3CDTF">2014-04-25T22:37:06Z</dcterms:created>
  <dcterms:modified xsi:type="dcterms:W3CDTF">2019-11-07T05:11:27Z</dcterms:modified>
</cp:coreProperties>
</file>