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62" r:id="rId3"/>
    <p:sldId id="263" r:id="rId4"/>
    <p:sldId id="294" r:id="rId5"/>
    <p:sldId id="503" r:id="rId6"/>
    <p:sldId id="507" r:id="rId7"/>
    <p:sldId id="509" r:id="rId8"/>
    <p:sldId id="510" r:id="rId9"/>
    <p:sldId id="504" r:id="rId10"/>
    <p:sldId id="506" r:id="rId11"/>
    <p:sldId id="259" r:id="rId12"/>
    <p:sldId id="303" r:id="rId13"/>
    <p:sldId id="427" r:id="rId14"/>
    <p:sldId id="426" r:id="rId15"/>
    <p:sldId id="334" r:id="rId16"/>
    <p:sldId id="304" r:id="rId17"/>
    <p:sldId id="305" r:id="rId18"/>
    <p:sldId id="306" r:id="rId19"/>
    <p:sldId id="307" r:id="rId20"/>
    <p:sldId id="261" r:id="rId21"/>
    <p:sldId id="511" r:id="rId22"/>
    <p:sldId id="309" r:id="rId23"/>
    <p:sldId id="310" r:id="rId24"/>
    <p:sldId id="311" r:id="rId25"/>
    <p:sldId id="312" r:id="rId26"/>
    <p:sldId id="314" r:id="rId27"/>
    <p:sldId id="313" r:id="rId28"/>
    <p:sldId id="315" r:id="rId29"/>
    <p:sldId id="281" r:id="rId30"/>
    <p:sldId id="428" r:id="rId31"/>
    <p:sldId id="287" r:id="rId32"/>
    <p:sldId id="42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C4F2"/>
    <a:srgbClr val="B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7" autoAdjust="0"/>
    <p:restoredTop sz="93810" autoAdjust="0"/>
  </p:normalViewPr>
  <p:slideViewPr>
    <p:cSldViewPr snapToGrid="0">
      <p:cViewPr varScale="1">
        <p:scale>
          <a:sx n="57" d="100"/>
          <a:sy n="57" d="100"/>
        </p:scale>
        <p:origin x="78"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B6F81-154F-4CEF-8F8D-69FAFFAD6E2A}" type="datetimeFigureOut">
              <a:rPr lang="en-US" smtClean="0"/>
              <a:t>4/16/2019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E8248-1073-4F88-B606-526E8B2C5C3C}" type="slidenum">
              <a:rPr lang="en-US" smtClean="0"/>
              <a:t>‹#›</a:t>
            </a:fld>
            <a:endParaRPr lang="en-US"/>
          </a:p>
        </p:txBody>
      </p:sp>
    </p:spTree>
    <p:extLst>
      <p:ext uri="{BB962C8B-B14F-4D97-AF65-F5344CB8AC3E}">
        <p14:creationId xmlns:p14="http://schemas.microsoft.com/office/powerpoint/2010/main" val="3378690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475293-FEDE-45C9-8E0F-6EFE833BDC8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92985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3</a:t>
            </a:fld>
            <a:endParaRPr lang="en-US"/>
          </a:p>
        </p:txBody>
      </p:sp>
    </p:spTree>
    <p:extLst>
      <p:ext uri="{BB962C8B-B14F-4D97-AF65-F5344CB8AC3E}">
        <p14:creationId xmlns:p14="http://schemas.microsoft.com/office/powerpoint/2010/main" val="277244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4</a:t>
            </a:fld>
            <a:endParaRPr lang="en-US"/>
          </a:p>
        </p:txBody>
      </p:sp>
    </p:spTree>
    <p:extLst>
      <p:ext uri="{BB962C8B-B14F-4D97-AF65-F5344CB8AC3E}">
        <p14:creationId xmlns:p14="http://schemas.microsoft.com/office/powerpoint/2010/main" val="2491726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cubic foot can have as many as 40,000 inhabitants</a:t>
            </a:r>
          </a:p>
        </p:txBody>
      </p:sp>
      <p:sp>
        <p:nvSpPr>
          <p:cNvPr id="4" name="Slide Number Placeholder 3"/>
          <p:cNvSpPr>
            <a:spLocks noGrp="1"/>
          </p:cNvSpPr>
          <p:nvPr>
            <p:ph type="sldNum" sz="quarter" idx="10"/>
          </p:nvPr>
        </p:nvSpPr>
        <p:spPr/>
        <p:txBody>
          <a:bodyPr/>
          <a:lstStyle/>
          <a:p>
            <a:fld id="{AC8612C3-4A51-4D2D-8015-7ACF39F090D6}" type="slidenum">
              <a:rPr lang="en-US" smtClean="0"/>
              <a:t>9</a:t>
            </a:fld>
            <a:endParaRPr lang="en-US"/>
          </a:p>
        </p:txBody>
      </p:sp>
    </p:spTree>
    <p:extLst>
      <p:ext uri="{BB962C8B-B14F-4D97-AF65-F5344CB8AC3E}">
        <p14:creationId xmlns:p14="http://schemas.microsoft.com/office/powerpoint/2010/main" val="311652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20</a:t>
            </a:fld>
            <a:endParaRPr lang="en-US"/>
          </a:p>
        </p:txBody>
      </p:sp>
    </p:spTree>
    <p:extLst>
      <p:ext uri="{BB962C8B-B14F-4D97-AF65-F5344CB8AC3E}">
        <p14:creationId xmlns:p14="http://schemas.microsoft.com/office/powerpoint/2010/main" val="3357730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212745"/>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90038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322695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3441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39943-85C3-4C89-861B-7E966B7E6F4A}"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1136200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45614-882F-4EA3-A3D6-9EBC999EE2F6}"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220064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45EF489-6E83-4544-A56D-D8369222AB5F}" type="datetimeFigureOut">
              <a:rPr lang="en-US" smtClean="0">
                <a:solidFill>
                  <a:srgbClr val="B4DCFA"/>
                </a:solidFill>
              </a:rPr>
              <a:pPr/>
              <a:t>4/16/2019</a:t>
            </a:fld>
            <a:endParaRPr lang="en-US">
              <a:solidFill>
                <a:srgbClr val="B4DC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B4DC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27577163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6332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2486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8" name="Footer Placeholder 7"/>
          <p:cNvSpPr>
            <a:spLocks noGrp="1"/>
          </p:cNvSpPr>
          <p:nvPr>
            <p:ph type="ftr" sz="quarter" idx="11"/>
          </p:nvPr>
        </p:nvSpPr>
        <p:spPr/>
        <p:txBody>
          <a:bodyPr/>
          <a:lstStyle/>
          <a:p>
            <a:endParaRPr lang="en-US">
              <a:solidFill>
                <a:srgbClr val="212745"/>
              </a:solidFill>
            </a:endParaRPr>
          </a:p>
        </p:txBody>
      </p:sp>
      <p:sp>
        <p:nvSpPr>
          <p:cNvPr id="9" name="Slide Number Placeholder 8"/>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6212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4" name="Footer Placeholder 3"/>
          <p:cNvSpPr>
            <a:spLocks noGrp="1"/>
          </p:cNvSpPr>
          <p:nvPr>
            <p:ph type="ftr" sz="quarter" idx="11"/>
          </p:nvPr>
        </p:nvSpPr>
        <p:spPr/>
        <p:txBody>
          <a:bodyPr/>
          <a:lstStyle/>
          <a:p>
            <a:endParaRPr lang="en-US">
              <a:solidFill>
                <a:srgbClr val="212745"/>
              </a:solidFill>
            </a:endParaRPr>
          </a:p>
        </p:txBody>
      </p:sp>
      <p:sp>
        <p:nvSpPr>
          <p:cNvPr id="5" name="Slide Number Placeholder 4"/>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98670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3" name="Footer Placeholder 2"/>
          <p:cNvSpPr>
            <a:spLocks noGrp="1"/>
          </p:cNvSpPr>
          <p:nvPr>
            <p:ph type="ftr" sz="quarter" idx="11"/>
          </p:nvPr>
        </p:nvSpPr>
        <p:spPr/>
        <p:txBody>
          <a:bodyPr/>
          <a:lstStyle/>
          <a:p>
            <a:endParaRPr lang="en-US">
              <a:solidFill>
                <a:srgbClr val="212745"/>
              </a:solidFill>
            </a:endParaRPr>
          </a:p>
        </p:txBody>
      </p:sp>
      <p:sp>
        <p:nvSpPr>
          <p:cNvPr id="4" name="Slide Number Placeholder 3"/>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59247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6219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B4DCFA"/>
                </a:solidFill>
              </a:rPr>
              <a:pPr/>
              <a:t>4/16/2019</a:t>
            </a:fld>
            <a:endParaRPr lang="en-US">
              <a:solidFill>
                <a:srgbClr val="B4DCFA"/>
              </a:solidFill>
            </a:endParaRPr>
          </a:p>
        </p:txBody>
      </p:sp>
      <p:sp>
        <p:nvSpPr>
          <p:cNvPr id="6" name="Footer Placeholder 5"/>
          <p:cNvSpPr>
            <a:spLocks noGrp="1"/>
          </p:cNvSpPr>
          <p:nvPr>
            <p:ph type="ftr" sz="quarter" idx="11"/>
          </p:nvPr>
        </p:nvSpPr>
        <p:spPr/>
        <p:txBody>
          <a:bodyPr/>
          <a:lstStyle/>
          <a:p>
            <a:endParaRPr lang="en-US">
              <a:solidFill>
                <a:srgbClr val="B4DCFA"/>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2449325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45EF489-6E83-4544-A56D-D8369222AB5F}" type="datetimeFigureOut">
              <a:rPr lang="en-US" smtClean="0">
                <a:solidFill>
                  <a:srgbClr val="212745"/>
                </a:solidFill>
              </a:rPr>
              <a:pPr/>
              <a:t>4/16/2019</a:t>
            </a:fld>
            <a:endParaRPr lang="en-US">
              <a:solidFill>
                <a:srgbClr val="212745"/>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212745"/>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3F59CEA0-A23A-41CA-B0C4-ED28FDFF00D0}" type="slidenum">
              <a:rPr lang="en-US" smtClean="0">
                <a:solidFill>
                  <a:srgbClr val="212745"/>
                </a:solidFill>
              </a:rPr>
              <a:pPr/>
              <a:t>‹#›</a:t>
            </a:fld>
            <a:endParaRPr lang="en-US">
              <a:solidFill>
                <a:srgbClr val="212745"/>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841764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97602" y="3872948"/>
            <a:ext cx="9599995" cy="990600"/>
          </a:xfrm>
        </p:spPr>
        <p:txBody>
          <a:bodyPr>
            <a:noAutofit/>
          </a:bodyPr>
          <a:lstStyle/>
          <a:p>
            <a:r>
              <a:rPr lang="en-US" sz="3600" dirty="0"/>
              <a:t>Intertidal and Estuary Environments </a:t>
            </a:r>
          </a:p>
        </p:txBody>
      </p:sp>
    </p:spTree>
    <p:extLst>
      <p:ext uri="{BB962C8B-B14F-4D97-AF65-F5344CB8AC3E}">
        <p14:creationId xmlns:p14="http://schemas.microsoft.com/office/powerpoint/2010/main" val="1014279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Mudflats</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609600" y="1219200"/>
            <a:ext cx="5029200" cy="1752600"/>
          </a:xfrm>
        </p:spPr>
        <p:txBody>
          <a:bodyPr>
            <a:normAutofit/>
          </a:bodyPr>
          <a:lstStyle/>
          <a:p>
            <a:pPr marL="0" indent="0">
              <a:buNone/>
            </a:pPr>
            <a:r>
              <a:rPr lang="en-US" sz="2800" dirty="0"/>
              <a:t>Various bill lengths and shapes of shorebird species are an example of </a:t>
            </a:r>
            <a:r>
              <a:rPr lang="en-US" sz="2800" u="sng" dirty="0"/>
              <a:t>resource partitioning</a:t>
            </a:r>
          </a:p>
        </p:txBody>
      </p:sp>
      <p:pic>
        <p:nvPicPr>
          <p:cNvPr id="4" name="Picture 3">
            <a:extLst>
              <a:ext uri="{FF2B5EF4-FFF2-40B4-BE49-F238E27FC236}">
                <a16:creationId xmlns:a16="http://schemas.microsoft.com/office/drawing/2014/main" id="{A5096151-1E82-4823-9EFE-2D9AA8D005BE}"/>
              </a:ext>
            </a:extLst>
          </p:cNvPr>
          <p:cNvPicPr>
            <a:picLocks noChangeAspect="1"/>
          </p:cNvPicPr>
          <p:nvPr/>
        </p:nvPicPr>
        <p:blipFill>
          <a:blip r:embed="rId2"/>
          <a:stretch>
            <a:fillRect/>
          </a:stretch>
        </p:blipFill>
        <p:spPr>
          <a:xfrm>
            <a:off x="254000" y="2729764"/>
            <a:ext cx="5384800" cy="3569327"/>
          </a:xfrm>
          <a:prstGeom prst="rect">
            <a:avLst/>
          </a:prstGeom>
        </p:spPr>
      </p:pic>
      <p:pic>
        <p:nvPicPr>
          <p:cNvPr id="6" name="Picture 5">
            <a:extLst>
              <a:ext uri="{FF2B5EF4-FFF2-40B4-BE49-F238E27FC236}">
                <a16:creationId xmlns:a16="http://schemas.microsoft.com/office/drawing/2014/main" id="{5AF53F53-D60E-427C-806E-C70C7EADC385}"/>
              </a:ext>
            </a:extLst>
          </p:cNvPr>
          <p:cNvPicPr>
            <a:picLocks noChangeAspect="1"/>
          </p:cNvPicPr>
          <p:nvPr/>
        </p:nvPicPr>
        <p:blipFill>
          <a:blip r:embed="rId3"/>
          <a:stretch>
            <a:fillRect/>
          </a:stretch>
        </p:blipFill>
        <p:spPr>
          <a:xfrm>
            <a:off x="9299322" y="3665647"/>
            <a:ext cx="2698342" cy="2211550"/>
          </a:xfrm>
          <a:prstGeom prst="rect">
            <a:avLst/>
          </a:prstGeom>
        </p:spPr>
      </p:pic>
      <p:pic>
        <p:nvPicPr>
          <p:cNvPr id="7" name="Picture 6">
            <a:extLst>
              <a:ext uri="{FF2B5EF4-FFF2-40B4-BE49-F238E27FC236}">
                <a16:creationId xmlns:a16="http://schemas.microsoft.com/office/drawing/2014/main" id="{768B9EBB-FF31-49B8-994F-16482CA3C32F}"/>
              </a:ext>
            </a:extLst>
          </p:cNvPr>
          <p:cNvPicPr>
            <a:picLocks noChangeAspect="1"/>
          </p:cNvPicPr>
          <p:nvPr/>
        </p:nvPicPr>
        <p:blipFill>
          <a:blip r:embed="rId4"/>
          <a:stretch>
            <a:fillRect/>
          </a:stretch>
        </p:blipFill>
        <p:spPr>
          <a:xfrm>
            <a:off x="6309309" y="1330251"/>
            <a:ext cx="2790276" cy="2271042"/>
          </a:xfrm>
          <a:prstGeom prst="rect">
            <a:avLst/>
          </a:prstGeom>
        </p:spPr>
      </p:pic>
      <p:pic>
        <p:nvPicPr>
          <p:cNvPr id="8" name="Picture 7">
            <a:extLst>
              <a:ext uri="{FF2B5EF4-FFF2-40B4-BE49-F238E27FC236}">
                <a16:creationId xmlns:a16="http://schemas.microsoft.com/office/drawing/2014/main" id="{C8C3FCAF-F60F-489B-A197-E41DB3981164}"/>
              </a:ext>
            </a:extLst>
          </p:cNvPr>
          <p:cNvPicPr>
            <a:picLocks noChangeAspect="1"/>
          </p:cNvPicPr>
          <p:nvPr/>
        </p:nvPicPr>
        <p:blipFill>
          <a:blip r:embed="rId5"/>
          <a:stretch>
            <a:fillRect/>
          </a:stretch>
        </p:blipFill>
        <p:spPr>
          <a:xfrm>
            <a:off x="6309309" y="3665646"/>
            <a:ext cx="2944758" cy="2211549"/>
          </a:xfrm>
          <a:prstGeom prst="rect">
            <a:avLst/>
          </a:prstGeom>
        </p:spPr>
      </p:pic>
      <p:pic>
        <p:nvPicPr>
          <p:cNvPr id="9" name="Picture 8">
            <a:extLst>
              <a:ext uri="{FF2B5EF4-FFF2-40B4-BE49-F238E27FC236}">
                <a16:creationId xmlns:a16="http://schemas.microsoft.com/office/drawing/2014/main" id="{222E5D93-3ED5-4075-97EA-CBCE9146C5F8}"/>
              </a:ext>
            </a:extLst>
          </p:cNvPr>
          <p:cNvPicPr>
            <a:picLocks noChangeAspect="1"/>
          </p:cNvPicPr>
          <p:nvPr/>
        </p:nvPicPr>
        <p:blipFill>
          <a:blip r:embed="rId6"/>
          <a:stretch>
            <a:fillRect/>
          </a:stretch>
        </p:blipFill>
        <p:spPr>
          <a:xfrm>
            <a:off x="9165279" y="1330251"/>
            <a:ext cx="2811330" cy="2271042"/>
          </a:xfrm>
          <a:prstGeom prst="rect">
            <a:avLst/>
          </a:prstGeom>
        </p:spPr>
      </p:pic>
    </p:spTree>
    <p:extLst>
      <p:ext uri="{BB962C8B-B14F-4D97-AF65-F5344CB8AC3E}">
        <p14:creationId xmlns:p14="http://schemas.microsoft.com/office/powerpoint/2010/main" val="418042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Intertidal Zonation </a:t>
            </a:r>
          </a:p>
        </p:txBody>
      </p:sp>
      <p:sp>
        <p:nvSpPr>
          <p:cNvPr id="3" name="Content Placeholder 2"/>
          <p:cNvSpPr>
            <a:spLocks noGrp="1"/>
          </p:cNvSpPr>
          <p:nvPr>
            <p:ph sz="quarter" idx="1"/>
          </p:nvPr>
        </p:nvSpPr>
        <p:spPr>
          <a:xfrm>
            <a:off x="348343" y="1306286"/>
            <a:ext cx="5497286" cy="4974771"/>
          </a:xfrm>
        </p:spPr>
        <p:txBody>
          <a:bodyPr>
            <a:normAutofit fontScale="92500" lnSpcReduction="20000"/>
          </a:bodyPr>
          <a:lstStyle/>
          <a:p>
            <a:r>
              <a:rPr lang="en-US" sz="2200" dirty="0"/>
              <a:t>Splash zone: ~5ft above see level. Only inundated during highest high tides.</a:t>
            </a:r>
          </a:p>
          <a:p>
            <a:pPr lvl="1"/>
            <a:r>
              <a:rPr lang="en-US" sz="1900" dirty="0"/>
              <a:t>Small acorn barnacles, periwinkle snails                      </a:t>
            </a:r>
          </a:p>
          <a:p>
            <a:endParaRPr lang="en-US" sz="1100" dirty="0"/>
          </a:p>
          <a:p>
            <a:r>
              <a:rPr lang="en-US" sz="2200" dirty="0"/>
              <a:t>High-tide zone: ~2 to 5ft above sea level. Inundated during high tide and exposed to air during low tide. </a:t>
            </a:r>
          </a:p>
          <a:p>
            <a:pPr lvl="1"/>
            <a:r>
              <a:rPr lang="en-US" sz="1900" dirty="0"/>
              <a:t>Large acorn barnacle, chitons, limpets, Striped shore crab</a:t>
            </a:r>
          </a:p>
          <a:p>
            <a:endParaRPr lang="en-US" sz="1100" dirty="0"/>
          </a:p>
          <a:p>
            <a:r>
              <a:rPr lang="en-US" sz="2200" dirty="0"/>
              <a:t>Mid-tide zone: 0 – 2ft above sea level. Exposed to air only during low tide. </a:t>
            </a:r>
          </a:p>
          <a:p>
            <a:pPr lvl="1"/>
            <a:r>
              <a:rPr lang="en-US" sz="1900" dirty="0" err="1"/>
              <a:t>Seastar</a:t>
            </a:r>
            <a:r>
              <a:rPr lang="en-US" sz="1900" dirty="0"/>
              <a:t>, California mussel, gooseneck barnacle, </a:t>
            </a:r>
            <a:r>
              <a:rPr lang="en-US" sz="1900" dirty="0" err="1"/>
              <a:t>blueband</a:t>
            </a:r>
            <a:r>
              <a:rPr lang="en-US" sz="1900" dirty="0"/>
              <a:t> hermit crabs, turban snails, sea anemones</a:t>
            </a:r>
          </a:p>
          <a:p>
            <a:endParaRPr lang="en-US" sz="1100" dirty="0"/>
          </a:p>
          <a:p>
            <a:r>
              <a:rPr lang="en-US" sz="2200" dirty="0"/>
              <a:t>Low-tide zone: Below sea level. Only exposed to air during lowest low tides.</a:t>
            </a:r>
          </a:p>
          <a:p>
            <a:pPr lvl="1"/>
            <a:r>
              <a:rPr lang="en-US" sz="1900" dirty="0"/>
              <a:t>Brown algae, </a:t>
            </a:r>
            <a:r>
              <a:rPr lang="en-US" sz="1900" dirty="0" err="1"/>
              <a:t>opaleye</a:t>
            </a:r>
            <a:r>
              <a:rPr lang="en-US" sz="1900" dirty="0"/>
              <a:t>, sand-castle worms, California sea hare, two spotted octopus, sea urchins</a:t>
            </a:r>
          </a:p>
          <a:p>
            <a:pPr marL="0" indent="0">
              <a:buNone/>
            </a:pPr>
            <a:endParaRPr lang="en-US" sz="2200" dirty="0"/>
          </a:p>
          <a:p>
            <a:endParaRPr lang="en-US" sz="2200" dirty="0"/>
          </a:p>
        </p:txBody>
      </p:sp>
      <p:pic>
        <p:nvPicPr>
          <p:cNvPr id="5" name="Picture 4"/>
          <p:cNvPicPr>
            <a:picLocks noChangeAspect="1"/>
          </p:cNvPicPr>
          <p:nvPr/>
        </p:nvPicPr>
        <p:blipFill>
          <a:blip r:embed="rId2"/>
          <a:stretch>
            <a:fillRect/>
          </a:stretch>
        </p:blipFill>
        <p:spPr>
          <a:xfrm>
            <a:off x="6302829" y="1415901"/>
            <a:ext cx="5810326" cy="4434403"/>
          </a:xfrm>
          <a:prstGeom prst="rect">
            <a:avLst/>
          </a:prstGeom>
        </p:spPr>
      </p:pic>
    </p:spTree>
    <p:extLst>
      <p:ext uri="{BB962C8B-B14F-4D97-AF65-F5344CB8AC3E}">
        <p14:creationId xmlns:p14="http://schemas.microsoft.com/office/powerpoint/2010/main" val="218594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E03DD-9816-401E-AB85-B8A4EE93DC27}"/>
              </a:ext>
            </a:extLst>
          </p:cNvPr>
          <p:cNvPicPr>
            <a:picLocks noChangeAspect="1"/>
          </p:cNvPicPr>
          <p:nvPr/>
        </p:nvPicPr>
        <p:blipFill>
          <a:blip r:embed="rId2"/>
          <a:stretch>
            <a:fillRect/>
          </a:stretch>
        </p:blipFill>
        <p:spPr>
          <a:xfrm>
            <a:off x="962365" y="3782017"/>
            <a:ext cx="3690257" cy="2458634"/>
          </a:xfrm>
          <a:prstGeom prst="rect">
            <a:avLst/>
          </a:prstGeom>
        </p:spPr>
      </p:pic>
      <p:pic>
        <p:nvPicPr>
          <p:cNvPr id="7" name="Picture 6">
            <a:extLst>
              <a:ext uri="{FF2B5EF4-FFF2-40B4-BE49-F238E27FC236}">
                <a16:creationId xmlns:a16="http://schemas.microsoft.com/office/drawing/2014/main" id="{576ACAD0-0488-4C4F-949E-2634007FF08A}"/>
              </a:ext>
            </a:extLst>
          </p:cNvPr>
          <p:cNvPicPr>
            <a:picLocks noChangeAspect="1"/>
          </p:cNvPicPr>
          <p:nvPr/>
        </p:nvPicPr>
        <p:blipFill>
          <a:blip r:embed="rId3"/>
          <a:stretch>
            <a:fillRect/>
          </a:stretch>
        </p:blipFill>
        <p:spPr>
          <a:xfrm>
            <a:off x="4689704" y="1229317"/>
            <a:ext cx="5838825" cy="5105400"/>
          </a:xfrm>
          <a:prstGeom prst="rect">
            <a:avLst/>
          </a:prstGeom>
        </p:spPr>
      </p:pic>
      <p:sp>
        <p:nvSpPr>
          <p:cNvPr id="9" name="Content Placeholder 8">
            <a:extLst>
              <a:ext uri="{FF2B5EF4-FFF2-40B4-BE49-F238E27FC236}">
                <a16:creationId xmlns:a16="http://schemas.microsoft.com/office/drawing/2014/main" id="{9DCBE0C0-60E6-4C3C-890A-5E33431B5254}"/>
              </a:ext>
            </a:extLst>
          </p:cNvPr>
          <p:cNvSpPr>
            <a:spLocks noGrp="1"/>
          </p:cNvSpPr>
          <p:nvPr>
            <p:ph sz="quarter" idx="1"/>
          </p:nvPr>
        </p:nvSpPr>
        <p:spPr>
          <a:xfrm>
            <a:off x="447675" y="1308593"/>
            <a:ext cx="4400550" cy="2458634"/>
          </a:xfrm>
        </p:spPr>
        <p:txBody>
          <a:bodyPr>
            <a:normAutofit/>
          </a:bodyPr>
          <a:lstStyle/>
          <a:p>
            <a:r>
              <a:rPr lang="en-US" sz="2800" dirty="0"/>
              <a:t>Intertidal organisms deal with periods of exposure during low tide, wave action, and changes in salinity and temperature.</a:t>
            </a:r>
          </a:p>
        </p:txBody>
      </p:sp>
      <p:sp>
        <p:nvSpPr>
          <p:cNvPr id="10" name="Title 1">
            <a:extLst>
              <a:ext uri="{FF2B5EF4-FFF2-40B4-BE49-F238E27FC236}">
                <a16:creationId xmlns:a16="http://schemas.microsoft.com/office/drawing/2014/main" id="{9B3B3F30-58A3-4EAC-8C87-B9086A6C7224}"/>
              </a:ext>
            </a:extLst>
          </p:cNvPr>
          <p:cNvSpPr>
            <a:spLocks noGrp="1"/>
          </p:cNvSpPr>
          <p:nvPr>
            <p:ph type="title"/>
          </p:nvPr>
        </p:nvSpPr>
        <p:spPr/>
        <p:txBody>
          <a:bodyPr>
            <a:normAutofit/>
          </a:bodyPr>
          <a:lstStyle/>
          <a:p>
            <a:pPr algn="ctr"/>
            <a:r>
              <a:rPr lang="en-US" sz="4400" dirty="0"/>
              <a:t>Marine Organisms and Tides</a:t>
            </a:r>
          </a:p>
        </p:txBody>
      </p:sp>
      <p:sp>
        <p:nvSpPr>
          <p:cNvPr id="12" name="TextBox 11">
            <a:extLst>
              <a:ext uri="{FF2B5EF4-FFF2-40B4-BE49-F238E27FC236}">
                <a16:creationId xmlns:a16="http://schemas.microsoft.com/office/drawing/2014/main" id="{68644AC0-31FB-4D9F-983C-1605E395807F}"/>
              </a:ext>
            </a:extLst>
          </p:cNvPr>
          <p:cNvSpPr txBox="1"/>
          <p:nvPr/>
        </p:nvSpPr>
        <p:spPr>
          <a:xfrm>
            <a:off x="10430556" y="1447800"/>
            <a:ext cx="1598157" cy="646331"/>
          </a:xfrm>
          <a:prstGeom prst="rect">
            <a:avLst/>
          </a:prstGeom>
          <a:noFill/>
        </p:spPr>
        <p:txBody>
          <a:bodyPr wrap="square" rtlCol="0">
            <a:spAutoFit/>
          </a:bodyPr>
          <a:lstStyle/>
          <a:p>
            <a:pPr algn="ctr"/>
            <a:r>
              <a:rPr lang="en-US" dirty="0"/>
              <a:t>Mostly shelled organisms</a:t>
            </a:r>
          </a:p>
        </p:txBody>
      </p:sp>
      <p:sp>
        <p:nvSpPr>
          <p:cNvPr id="13" name="TextBox 12">
            <a:extLst>
              <a:ext uri="{FF2B5EF4-FFF2-40B4-BE49-F238E27FC236}">
                <a16:creationId xmlns:a16="http://schemas.microsoft.com/office/drawing/2014/main" id="{64C7FD14-121F-4B49-B0CC-3742B3C75292}"/>
              </a:ext>
            </a:extLst>
          </p:cNvPr>
          <p:cNvSpPr txBox="1"/>
          <p:nvPr/>
        </p:nvSpPr>
        <p:spPr>
          <a:xfrm>
            <a:off x="10393474" y="5041623"/>
            <a:ext cx="1598157" cy="1200329"/>
          </a:xfrm>
          <a:prstGeom prst="rect">
            <a:avLst/>
          </a:prstGeom>
          <a:noFill/>
        </p:spPr>
        <p:txBody>
          <a:bodyPr wrap="square" rtlCol="0">
            <a:spAutoFit/>
          </a:bodyPr>
          <a:lstStyle/>
          <a:p>
            <a:pPr algn="ctr"/>
            <a:r>
              <a:rPr lang="en-US" dirty="0"/>
              <a:t>Many </a:t>
            </a:r>
          </a:p>
          <a:p>
            <a:pPr algn="ctr"/>
            <a:r>
              <a:rPr lang="en-US" dirty="0"/>
              <a:t>soft-bodied organisms and algae</a:t>
            </a:r>
          </a:p>
        </p:txBody>
      </p:sp>
      <p:cxnSp>
        <p:nvCxnSpPr>
          <p:cNvPr id="15" name="Straight Arrow Connector 14">
            <a:extLst>
              <a:ext uri="{FF2B5EF4-FFF2-40B4-BE49-F238E27FC236}">
                <a16:creationId xmlns:a16="http://schemas.microsoft.com/office/drawing/2014/main" id="{B0A04C70-8982-42E3-AB6E-5C9A8E7B8B46}"/>
              </a:ext>
            </a:extLst>
          </p:cNvPr>
          <p:cNvCxnSpPr/>
          <p:nvPr/>
        </p:nvCxnSpPr>
        <p:spPr>
          <a:xfrm>
            <a:off x="11229634" y="2300194"/>
            <a:ext cx="0" cy="2583422"/>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086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erry\Desktop\pwrpt jpegs\Shaw's Cove 2004 JH01.jpg">
            <a:extLst>
              <a:ext uri="{FF2B5EF4-FFF2-40B4-BE49-F238E27FC236}">
                <a16:creationId xmlns:a16="http://schemas.microsoft.com/office/drawing/2014/main" id="{98F9167B-232F-48DF-9DAB-E83D63EA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1187449"/>
            <a:ext cx="7634289" cy="5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79871F60-03F2-49F3-A70E-4E64F4B90485}"/>
              </a:ext>
            </a:extLst>
          </p:cNvPr>
          <p:cNvSpPr txBox="1">
            <a:spLocks noChangeArrowheads="1"/>
          </p:cNvSpPr>
          <p:nvPr/>
        </p:nvSpPr>
        <p:spPr bwMode="auto">
          <a:xfrm>
            <a:off x="2286000" y="76201"/>
            <a:ext cx="7773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Splash Zone, Upper Intertidal, and Middle Intertidal</a:t>
            </a:r>
          </a:p>
        </p:txBody>
      </p:sp>
      <p:sp>
        <p:nvSpPr>
          <p:cNvPr id="2" name="Title 1">
            <a:extLst>
              <a:ext uri="{FF2B5EF4-FFF2-40B4-BE49-F238E27FC236}">
                <a16:creationId xmlns:a16="http://schemas.microsoft.com/office/drawing/2014/main" id="{0389877D-89BA-4728-9074-4C459F94EC76}"/>
              </a:ext>
            </a:extLst>
          </p:cNvPr>
          <p:cNvSpPr>
            <a:spLocks noGrp="1"/>
          </p:cNvSpPr>
          <p:nvPr>
            <p:ph type="title"/>
          </p:nvPr>
        </p:nvSpPr>
        <p:spPr/>
        <p:txBody>
          <a:bodyPr>
            <a:normAutofit/>
          </a:bodyPr>
          <a:lstStyle/>
          <a:p>
            <a:pPr algn="ctr"/>
            <a:r>
              <a:rPr lang="en-US" sz="4400" dirty="0"/>
              <a:t>Splash Zone and Upper Intertidal</a:t>
            </a:r>
          </a:p>
        </p:txBody>
      </p:sp>
    </p:spTree>
    <p:extLst>
      <p:ext uri="{BB962C8B-B14F-4D97-AF65-F5344CB8AC3E}">
        <p14:creationId xmlns:p14="http://schemas.microsoft.com/office/powerpoint/2010/main" val="3355286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herry\Desktop\pwrpt jpegs\Shaw's Cove 2004 JH03.jpg">
            <a:extLst>
              <a:ext uri="{FF2B5EF4-FFF2-40B4-BE49-F238E27FC236}">
                <a16:creationId xmlns:a16="http://schemas.microsoft.com/office/drawing/2014/main" id="{7F4444E3-1A8E-4CD4-B6F7-DF85BB478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2" y="1230312"/>
            <a:ext cx="7648576" cy="50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a:extLst>
              <a:ext uri="{FF2B5EF4-FFF2-40B4-BE49-F238E27FC236}">
                <a16:creationId xmlns:a16="http://schemas.microsoft.com/office/drawing/2014/main" id="{11FA378D-827E-4882-BC1B-5880573C4E5A}"/>
              </a:ext>
            </a:extLst>
          </p:cNvPr>
          <p:cNvSpPr txBox="1">
            <a:spLocks noChangeArrowheads="1"/>
          </p:cNvSpPr>
          <p:nvPr/>
        </p:nvSpPr>
        <p:spPr bwMode="auto">
          <a:xfrm>
            <a:off x="3352800" y="152401"/>
            <a:ext cx="451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Upper and Middle Intertidal</a:t>
            </a:r>
          </a:p>
        </p:txBody>
      </p:sp>
      <p:sp>
        <p:nvSpPr>
          <p:cNvPr id="2" name="Title 1">
            <a:extLst>
              <a:ext uri="{FF2B5EF4-FFF2-40B4-BE49-F238E27FC236}">
                <a16:creationId xmlns:a16="http://schemas.microsoft.com/office/drawing/2014/main" id="{DB291414-89EF-49E8-B5DF-8B4A82A67C80}"/>
              </a:ext>
            </a:extLst>
          </p:cNvPr>
          <p:cNvSpPr>
            <a:spLocks noGrp="1"/>
          </p:cNvSpPr>
          <p:nvPr>
            <p:ph type="title"/>
          </p:nvPr>
        </p:nvSpPr>
        <p:spPr/>
        <p:txBody>
          <a:bodyPr>
            <a:normAutofit/>
          </a:bodyPr>
          <a:lstStyle/>
          <a:p>
            <a:pPr algn="ctr"/>
            <a:r>
              <a:rPr lang="en-US" sz="4400" dirty="0"/>
              <a:t>Upper and Middle Intertidal</a:t>
            </a:r>
          </a:p>
        </p:txBody>
      </p:sp>
    </p:spTree>
    <p:extLst>
      <p:ext uri="{BB962C8B-B14F-4D97-AF65-F5344CB8AC3E}">
        <p14:creationId xmlns:p14="http://schemas.microsoft.com/office/powerpoint/2010/main" val="5684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Shaw's Cove 075 Lower Intertidal Sharpened">
            <a:extLst>
              <a:ext uri="{FF2B5EF4-FFF2-40B4-BE49-F238E27FC236}">
                <a16:creationId xmlns:a16="http://schemas.microsoft.com/office/drawing/2014/main" id="{16E2D078-2EE6-4B79-B4D3-FD0BB9A526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3481" y="1252537"/>
            <a:ext cx="7543008" cy="50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6">
            <a:extLst>
              <a:ext uri="{FF2B5EF4-FFF2-40B4-BE49-F238E27FC236}">
                <a16:creationId xmlns:a16="http://schemas.microsoft.com/office/drawing/2014/main" id="{1C5ABE9B-A239-44E0-AC99-063D453F219F}"/>
              </a:ext>
            </a:extLst>
          </p:cNvPr>
          <p:cNvSpPr txBox="1">
            <a:spLocks noChangeArrowheads="1"/>
          </p:cNvSpPr>
          <p:nvPr/>
        </p:nvSpPr>
        <p:spPr bwMode="auto">
          <a:xfrm>
            <a:off x="3946525" y="109538"/>
            <a:ext cx="387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Middle and Lower Intertidal</a:t>
            </a:r>
          </a:p>
        </p:txBody>
      </p:sp>
      <p:sp>
        <p:nvSpPr>
          <p:cNvPr id="2" name="Title 1">
            <a:extLst>
              <a:ext uri="{FF2B5EF4-FFF2-40B4-BE49-F238E27FC236}">
                <a16:creationId xmlns:a16="http://schemas.microsoft.com/office/drawing/2014/main" id="{A84DDB58-255C-4665-B476-F0010762A37C}"/>
              </a:ext>
            </a:extLst>
          </p:cNvPr>
          <p:cNvSpPr>
            <a:spLocks noGrp="1"/>
          </p:cNvSpPr>
          <p:nvPr>
            <p:ph type="title"/>
          </p:nvPr>
        </p:nvSpPr>
        <p:spPr/>
        <p:txBody>
          <a:bodyPr>
            <a:normAutofit/>
          </a:bodyPr>
          <a:lstStyle/>
          <a:p>
            <a:pPr algn="ctr"/>
            <a:r>
              <a:rPr lang="en-US" sz="4400" dirty="0"/>
              <a:t>Middle and Lower Intertidal</a:t>
            </a:r>
          </a:p>
        </p:txBody>
      </p:sp>
    </p:spTree>
    <p:extLst>
      <p:ext uri="{BB962C8B-B14F-4D97-AF65-F5344CB8AC3E}">
        <p14:creationId xmlns:p14="http://schemas.microsoft.com/office/powerpoint/2010/main" val="45893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5801833" cy="4937759"/>
          </a:xfrm>
        </p:spPr>
        <p:txBody>
          <a:bodyPr/>
          <a:lstStyle/>
          <a:p>
            <a:pPr marL="0" indent="0">
              <a:buNone/>
            </a:pPr>
            <a:r>
              <a:rPr lang="en-US" sz="2800" b="1" dirty="0"/>
              <a:t>Splash zone</a:t>
            </a:r>
            <a:r>
              <a:rPr lang="en-US" sz="2800" dirty="0"/>
              <a:t>: ~5ft above see level.</a:t>
            </a:r>
          </a:p>
          <a:p>
            <a:pPr lvl="1"/>
            <a:r>
              <a:rPr lang="en-US" sz="2400" dirty="0"/>
              <a:t>Only inundated during highest high tides.</a:t>
            </a:r>
          </a:p>
          <a:p>
            <a:pPr lvl="1"/>
            <a:r>
              <a:rPr lang="en-US" sz="2400" dirty="0"/>
              <a:t>Organisms sprayed with water during high tide but are rarely submerged</a:t>
            </a:r>
          </a:p>
          <a:p>
            <a:pPr lvl="1"/>
            <a:endParaRPr lang="en-US" sz="2500" dirty="0"/>
          </a:p>
          <a:p>
            <a:pPr marL="0" indent="0">
              <a:buNone/>
            </a:pPr>
            <a:r>
              <a:rPr lang="en-US" b="1" dirty="0"/>
              <a:t>Organisms found in splash zone</a:t>
            </a:r>
          </a:p>
          <a:p>
            <a:r>
              <a:rPr lang="en-US" sz="2400" dirty="0"/>
              <a:t>Periwinkle snails</a:t>
            </a:r>
          </a:p>
          <a:p>
            <a:r>
              <a:rPr lang="en-US" sz="2400" dirty="0"/>
              <a:t>Small acorn barnacles</a:t>
            </a:r>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5" name="Picture 4">
            <a:extLst>
              <a:ext uri="{FF2B5EF4-FFF2-40B4-BE49-F238E27FC236}">
                <a16:creationId xmlns:a16="http://schemas.microsoft.com/office/drawing/2014/main" id="{864ABBC4-8DF3-4173-A4E8-9080E5950B85}"/>
              </a:ext>
            </a:extLst>
          </p:cNvPr>
          <p:cNvPicPr>
            <a:picLocks noChangeAspect="1"/>
          </p:cNvPicPr>
          <p:nvPr/>
        </p:nvPicPr>
        <p:blipFill>
          <a:blip r:embed="rId2"/>
          <a:stretch>
            <a:fillRect/>
          </a:stretch>
        </p:blipFill>
        <p:spPr>
          <a:xfrm>
            <a:off x="8764772" y="1219200"/>
            <a:ext cx="3186223" cy="2389667"/>
          </a:xfrm>
          <a:prstGeom prst="rect">
            <a:avLst/>
          </a:prstGeom>
        </p:spPr>
      </p:pic>
      <p:pic>
        <p:nvPicPr>
          <p:cNvPr id="6" name="Picture 5">
            <a:extLst>
              <a:ext uri="{FF2B5EF4-FFF2-40B4-BE49-F238E27FC236}">
                <a16:creationId xmlns:a16="http://schemas.microsoft.com/office/drawing/2014/main" id="{A031AB23-9566-4530-BFF2-6E3AA352B2F5}"/>
              </a:ext>
            </a:extLst>
          </p:cNvPr>
          <p:cNvPicPr>
            <a:picLocks noChangeAspect="1"/>
          </p:cNvPicPr>
          <p:nvPr/>
        </p:nvPicPr>
        <p:blipFill>
          <a:blip r:embed="rId3"/>
          <a:stretch>
            <a:fillRect/>
          </a:stretch>
        </p:blipFill>
        <p:spPr>
          <a:xfrm>
            <a:off x="8764771" y="3685067"/>
            <a:ext cx="3186223" cy="2389667"/>
          </a:xfrm>
          <a:prstGeom prst="rect">
            <a:avLst/>
          </a:prstGeom>
        </p:spPr>
      </p:pic>
      <p:sp>
        <p:nvSpPr>
          <p:cNvPr id="7" name="TextBox 6">
            <a:extLst>
              <a:ext uri="{FF2B5EF4-FFF2-40B4-BE49-F238E27FC236}">
                <a16:creationId xmlns:a16="http://schemas.microsoft.com/office/drawing/2014/main" id="{0C0D810E-C231-4405-BD78-53EB5F1E82A1}"/>
              </a:ext>
            </a:extLst>
          </p:cNvPr>
          <p:cNvSpPr txBox="1"/>
          <p:nvPr/>
        </p:nvSpPr>
        <p:spPr>
          <a:xfrm>
            <a:off x="7031664" y="2229367"/>
            <a:ext cx="1733107" cy="369332"/>
          </a:xfrm>
          <a:prstGeom prst="rect">
            <a:avLst/>
          </a:prstGeom>
          <a:noFill/>
        </p:spPr>
        <p:txBody>
          <a:bodyPr wrap="square" rtlCol="0">
            <a:spAutoFit/>
          </a:bodyPr>
          <a:lstStyle/>
          <a:p>
            <a:r>
              <a:rPr lang="en-US" dirty="0"/>
              <a:t>Periwinkle snails</a:t>
            </a:r>
          </a:p>
        </p:txBody>
      </p:sp>
      <p:sp>
        <p:nvSpPr>
          <p:cNvPr id="8" name="TextBox 7">
            <a:extLst>
              <a:ext uri="{FF2B5EF4-FFF2-40B4-BE49-F238E27FC236}">
                <a16:creationId xmlns:a16="http://schemas.microsoft.com/office/drawing/2014/main" id="{66B0D06E-68E3-4AEB-9D8B-2ABB0261D429}"/>
              </a:ext>
            </a:extLst>
          </p:cNvPr>
          <p:cNvSpPr txBox="1"/>
          <p:nvPr/>
        </p:nvSpPr>
        <p:spPr>
          <a:xfrm>
            <a:off x="6411433" y="4619034"/>
            <a:ext cx="2353337" cy="369332"/>
          </a:xfrm>
          <a:prstGeom prst="rect">
            <a:avLst/>
          </a:prstGeom>
          <a:noFill/>
        </p:spPr>
        <p:txBody>
          <a:bodyPr wrap="square" rtlCol="0">
            <a:spAutoFit/>
          </a:bodyPr>
          <a:lstStyle/>
          <a:p>
            <a:r>
              <a:rPr lang="en-US" dirty="0"/>
              <a:t>Small acorn barnacles</a:t>
            </a:r>
          </a:p>
        </p:txBody>
      </p:sp>
    </p:spTree>
    <p:extLst>
      <p:ext uri="{BB962C8B-B14F-4D97-AF65-F5344CB8AC3E}">
        <p14:creationId xmlns:p14="http://schemas.microsoft.com/office/powerpoint/2010/main" val="365683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599" y="1219200"/>
            <a:ext cx="6390167" cy="4937760"/>
          </a:xfrm>
        </p:spPr>
        <p:txBody>
          <a:bodyPr/>
          <a:lstStyle/>
          <a:p>
            <a:pPr marL="0" indent="0">
              <a:buNone/>
            </a:pPr>
            <a:r>
              <a:rPr lang="en-US" sz="2800" b="1" dirty="0"/>
              <a:t>High-tide zone</a:t>
            </a:r>
            <a:r>
              <a:rPr lang="en-US" sz="2800" dirty="0"/>
              <a:t>: ~2 to 5ft above sea level. </a:t>
            </a:r>
          </a:p>
          <a:p>
            <a:pPr lvl="1"/>
            <a:r>
              <a:rPr lang="en-US" sz="2400" dirty="0"/>
              <a:t>Inundated during high tide and                      exposed to air during low tide.</a:t>
            </a:r>
          </a:p>
          <a:p>
            <a:pPr marL="0" indent="0">
              <a:buNone/>
            </a:pPr>
            <a:endParaRPr lang="en-US" sz="2800" dirty="0"/>
          </a:p>
          <a:p>
            <a:pPr marL="0" indent="0">
              <a:buNone/>
            </a:pPr>
            <a:r>
              <a:rPr lang="en-US" b="1" dirty="0"/>
              <a:t>Organisms found in high-tide zone</a:t>
            </a:r>
          </a:p>
          <a:p>
            <a:r>
              <a:rPr lang="en-US" sz="2400" dirty="0"/>
              <a:t>Large acorn barnacle</a:t>
            </a:r>
          </a:p>
          <a:p>
            <a:r>
              <a:rPr lang="en-US" sz="2400" dirty="0"/>
              <a:t>Chiton</a:t>
            </a:r>
          </a:p>
          <a:p>
            <a:r>
              <a:rPr lang="en-US" sz="2400" dirty="0"/>
              <a:t>Limpets </a:t>
            </a:r>
          </a:p>
          <a:p>
            <a:r>
              <a:rPr lang="en-US" sz="2400" dirty="0"/>
              <a:t>Shore crabs</a:t>
            </a:r>
          </a:p>
          <a:p>
            <a:pPr marL="0" indent="0">
              <a:buNone/>
            </a:pPr>
            <a:endParaRPr lang="en-US" sz="2800"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201E9ADA-1A37-4DF8-A727-9A4503AC4F74}"/>
              </a:ext>
            </a:extLst>
          </p:cNvPr>
          <p:cNvPicPr>
            <a:picLocks noChangeAspect="1"/>
          </p:cNvPicPr>
          <p:nvPr/>
        </p:nvPicPr>
        <p:blipFill>
          <a:blip r:embed="rId2"/>
          <a:stretch>
            <a:fillRect/>
          </a:stretch>
        </p:blipFill>
        <p:spPr>
          <a:xfrm>
            <a:off x="8491869" y="1297172"/>
            <a:ext cx="3228753" cy="2152502"/>
          </a:xfrm>
          <a:prstGeom prst="rect">
            <a:avLst/>
          </a:prstGeom>
        </p:spPr>
      </p:pic>
      <p:pic>
        <p:nvPicPr>
          <p:cNvPr id="5" name="Picture 4">
            <a:extLst>
              <a:ext uri="{FF2B5EF4-FFF2-40B4-BE49-F238E27FC236}">
                <a16:creationId xmlns:a16="http://schemas.microsoft.com/office/drawing/2014/main" id="{E040AA13-D167-45CB-BD30-47A5D44D63A5}"/>
              </a:ext>
            </a:extLst>
          </p:cNvPr>
          <p:cNvPicPr>
            <a:picLocks noChangeAspect="1"/>
          </p:cNvPicPr>
          <p:nvPr/>
        </p:nvPicPr>
        <p:blipFill>
          <a:blip r:embed="rId3"/>
          <a:stretch>
            <a:fillRect/>
          </a:stretch>
        </p:blipFill>
        <p:spPr>
          <a:xfrm>
            <a:off x="8491869" y="3735395"/>
            <a:ext cx="3228753" cy="2421565"/>
          </a:xfrm>
          <a:prstGeom prst="rect">
            <a:avLst/>
          </a:prstGeom>
        </p:spPr>
      </p:pic>
      <p:sp>
        <p:nvSpPr>
          <p:cNvPr id="6" name="TextBox 5">
            <a:extLst>
              <a:ext uri="{FF2B5EF4-FFF2-40B4-BE49-F238E27FC236}">
                <a16:creationId xmlns:a16="http://schemas.microsoft.com/office/drawing/2014/main" id="{6F48BF1D-C9B3-4A60-A088-08C9F7D9BF41}"/>
              </a:ext>
            </a:extLst>
          </p:cNvPr>
          <p:cNvSpPr txBox="1"/>
          <p:nvPr/>
        </p:nvSpPr>
        <p:spPr>
          <a:xfrm>
            <a:off x="6999767" y="2373423"/>
            <a:ext cx="1729562" cy="369332"/>
          </a:xfrm>
          <a:prstGeom prst="rect">
            <a:avLst/>
          </a:prstGeom>
          <a:noFill/>
        </p:spPr>
        <p:txBody>
          <a:bodyPr wrap="square" rtlCol="0">
            <a:spAutoFit/>
          </a:bodyPr>
          <a:lstStyle/>
          <a:p>
            <a:r>
              <a:rPr lang="en-US" dirty="0"/>
              <a:t>Rough chiton</a:t>
            </a:r>
          </a:p>
        </p:txBody>
      </p:sp>
      <p:sp>
        <p:nvSpPr>
          <p:cNvPr id="7" name="TextBox 6">
            <a:extLst>
              <a:ext uri="{FF2B5EF4-FFF2-40B4-BE49-F238E27FC236}">
                <a16:creationId xmlns:a16="http://schemas.microsoft.com/office/drawing/2014/main" id="{2B4CD47F-8419-4B59-B613-92D9A2F93767}"/>
              </a:ext>
            </a:extLst>
          </p:cNvPr>
          <p:cNvSpPr txBox="1"/>
          <p:nvPr/>
        </p:nvSpPr>
        <p:spPr>
          <a:xfrm>
            <a:off x="7240772" y="4589337"/>
            <a:ext cx="1729562" cy="369332"/>
          </a:xfrm>
          <a:prstGeom prst="rect">
            <a:avLst/>
          </a:prstGeom>
          <a:noFill/>
        </p:spPr>
        <p:txBody>
          <a:bodyPr wrap="square" rtlCol="0">
            <a:spAutoFit/>
          </a:bodyPr>
          <a:lstStyle/>
          <a:p>
            <a:r>
              <a:rPr lang="en-US" dirty="0"/>
              <a:t>Shore crab</a:t>
            </a:r>
          </a:p>
        </p:txBody>
      </p:sp>
    </p:spTree>
    <p:extLst>
      <p:ext uri="{BB962C8B-B14F-4D97-AF65-F5344CB8AC3E}">
        <p14:creationId xmlns:p14="http://schemas.microsoft.com/office/powerpoint/2010/main" val="3962780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131442" cy="4937760"/>
          </a:xfrm>
        </p:spPr>
        <p:txBody>
          <a:bodyPr/>
          <a:lstStyle/>
          <a:p>
            <a:pPr marL="0" indent="0">
              <a:buNone/>
            </a:pPr>
            <a:r>
              <a:rPr lang="en-US" sz="2800" b="1" dirty="0"/>
              <a:t>Mid-tide zone</a:t>
            </a:r>
            <a:r>
              <a:rPr lang="en-US" sz="2800" dirty="0"/>
              <a:t>: 0 – 2ft above sea level. </a:t>
            </a:r>
          </a:p>
          <a:p>
            <a:pPr lvl="1"/>
            <a:r>
              <a:rPr lang="en-US" sz="2400" dirty="0"/>
              <a:t>Exposed to air only during low tide</a:t>
            </a:r>
            <a:r>
              <a:rPr lang="en-US" sz="2500" dirty="0"/>
              <a:t>. </a:t>
            </a:r>
          </a:p>
          <a:p>
            <a:endParaRPr lang="en-US" sz="2800" dirty="0"/>
          </a:p>
          <a:p>
            <a:endParaRPr lang="en-US" sz="2800" dirty="0"/>
          </a:p>
          <a:p>
            <a:pPr marL="0" indent="0">
              <a:buNone/>
            </a:pPr>
            <a:r>
              <a:rPr lang="en-US" b="1" dirty="0"/>
              <a:t>Organisms found in mid-tide zone</a:t>
            </a:r>
          </a:p>
          <a:p>
            <a:r>
              <a:rPr lang="en-US" sz="2400" dirty="0"/>
              <a:t>Sea star</a:t>
            </a:r>
          </a:p>
          <a:p>
            <a:r>
              <a:rPr lang="en-US" sz="2400" dirty="0"/>
              <a:t>California mussel</a:t>
            </a:r>
          </a:p>
          <a:p>
            <a:r>
              <a:rPr lang="en-US" sz="2400" dirty="0"/>
              <a:t>Gooseneck barnacles</a:t>
            </a:r>
          </a:p>
          <a:p>
            <a:r>
              <a:rPr lang="en-US" sz="2400" dirty="0"/>
              <a:t>Hermit crabs</a:t>
            </a:r>
          </a:p>
          <a:p>
            <a:r>
              <a:rPr lang="en-US" sz="2400" dirty="0"/>
              <a:t>Sea anemones</a:t>
            </a:r>
          </a:p>
          <a:p>
            <a:endParaRPr lang="en-US" b="1"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7EFF54E-7B21-44E5-86E8-9BA5BF53D23D}"/>
              </a:ext>
            </a:extLst>
          </p:cNvPr>
          <p:cNvPicPr>
            <a:picLocks noChangeAspect="1"/>
          </p:cNvPicPr>
          <p:nvPr/>
        </p:nvPicPr>
        <p:blipFill>
          <a:blip r:embed="rId2"/>
          <a:stretch>
            <a:fillRect/>
          </a:stretch>
        </p:blipFill>
        <p:spPr>
          <a:xfrm>
            <a:off x="8358384" y="1381348"/>
            <a:ext cx="3401225" cy="2360428"/>
          </a:xfrm>
          <a:prstGeom prst="rect">
            <a:avLst/>
          </a:prstGeom>
        </p:spPr>
      </p:pic>
      <p:sp>
        <p:nvSpPr>
          <p:cNvPr id="5" name="TextBox 4">
            <a:extLst>
              <a:ext uri="{FF2B5EF4-FFF2-40B4-BE49-F238E27FC236}">
                <a16:creationId xmlns:a16="http://schemas.microsoft.com/office/drawing/2014/main" id="{A0E402FC-0161-4B2E-8798-8DE4A5492CFA}"/>
              </a:ext>
            </a:extLst>
          </p:cNvPr>
          <p:cNvSpPr txBox="1"/>
          <p:nvPr/>
        </p:nvSpPr>
        <p:spPr>
          <a:xfrm>
            <a:off x="6741042" y="2239281"/>
            <a:ext cx="1722475" cy="646331"/>
          </a:xfrm>
          <a:prstGeom prst="rect">
            <a:avLst/>
          </a:prstGeom>
          <a:noFill/>
        </p:spPr>
        <p:txBody>
          <a:bodyPr wrap="square" rtlCol="0">
            <a:spAutoFit/>
          </a:bodyPr>
          <a:lstStyle/>
          <a:p>
            <a:r>
              <a:rPr lang="en-US" dirty="0"/>
              <a:t>Sea stars and sea anemones</a:t>
            </a:r>
          </a:p>
        </p:txBody>
      </p:sp>
      <p:pic>
        <p:nvPicPr>
          <p:cNvPr id="6" name="Picture 5">
            <a:extLst>
              <a:ext uri="{FF2B5EF4-FFF2-40B4-BE49-F238E27FC236}">
                <a16:creationId xmlns:a16="http://schemas.microsoft.com/office/drawing/2014/main" id="{3172DB3C-515E-4FE5-9F5F-2304348F5590}"/>
              </a:ext>
            </a:extLst>
          </p:cNvPr>
          <p:cNvPicPr>
            <a:picLocks noChangeAspect="1"/>
          </p:cNvPicPr>
          <p:nvPr/>
        </p:nvPicPr>
        <p:blipFill>
          <a:blip r:embed="rId3"/>
          <a:stretch>
            <a:fillRect/>
          </a:stretch>
        </p:blipFill>
        <p:spPr>
          <a:xfrm>
            <a:off x="8358384" y="3981894"/>
            <a:ext cx="3401225" cy="2251266"/>
          </a:xfrm>
          <a:prstGeom prst="rect">
            <a:avLst/>
          </a:prstGeom>
        </p:spPr>
      </p:pic>
      <p:sp>
        <p:nvSpPr>
          <p:cNvPr id="7" name="TextBox 6">
            <a:extLst>
              <a:ext uri="{FF2B5EF4-FFF2-40B4-BE49-F238E27FC236}">
                <a16:creationId xmlns:a16="http://schemas.microsoft.com/office/drawing/2014/main" id="{14767A63-FDC2-402C-8C6D-8D61033ADE74}"/>
              </a:ext>
            </a:extLst>
          </p:cNvPr>
          <p:cNvSpPr txBox="1"/>
          <p:nvPr/>
        </p:nvSpPr>
        <p:spPr>
          <a:xfrm>
            <a:off x="5922336" y="4622263"/>
            <a:ext cx="2541181" cy="646331"/>
          </a:xfrm>
          <a:prstGeom prst="rect">
            <a:avLst/>
          </a:prstGeom>
          <a:noFill/>
        </p:spPr>
        <p:txBody>
          <a:bodyPr wrap="square" rtlCol="0">
            <a:spAutoFit/>
          </a:bodyPr>
          <a:lstStyle/>
          <a:p>
            <a:r>
              <a:rPr lang="en-US" dirty="0"/>
              <a:t>California mussels and gooseneck barnacles</a:t>
            </a:r>
          </a:p>
        </p:txBody>
      </p:sp>
    </p:spTree>
    <p:extLst>
      <p:ext uri="{BB962C8B-B14F-4D97-AF65-F5344CB8AC3E}">
        <p14:creationId xmlns:p14="http://schemas.microsoft.com/office/powerpoint/2010/main" val="1216695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886353" cy="4937760"/>
          </a:xfrm>
        </p:spPr>
        <p:txBody>
          <a:bodyPr/>
          <a:lstStyle/>
          <a:p>
            <a:pPr marL="0" indent="0">
              <a:buNone/>
            </a:pPr>
            <a:r>
              <a:rPr lang="en-US" sz="2800" b="1" dirty="0"/>
              <a:t>Low-tide zone</a:t>
            </a:r>
            <a:r>
              <a:rPr lang="en-US" sz="2800" dirty="0"/>
              <a:t>: Below sea level. </a:t>
            </a:r>
          </a:p>
          <a:p>
            <a:pPr lvl="1"/>
            <a:r>
              <a:rPr lang="en-US" sz="2400" dirty="0"/>
              <a:t>Only exposed to air during lowest low tides.</a:t>
            </a:r>
          </a:p>
          <a:p>
            <a:pPr marL="0" indent="0">
              <a:buNone/>
            </a:pPr>
            <a:endParaRPr lang="en-US" dirty="0"/>
          </a:p>
          <a:p>
            <a:pPr marL="0" indent="0">
              <a:buNone/>
            </a:pPr>
            <a:r>
              <a:rPr lang="en-US" b="1" dirty="0"/>
              <a:t>Organisms found in low-tide zone</a:t>
            </a:r>
          </a:p>
          <a:p>
            <a:r>
              <a:rPr lang="en-US" sz="2400" dirty="0"/>
              <a:t>Brown algae</a:t>
            </a:r>
          </a:p>
          <a:p>
            <a:r>
              <a:rPr lang="en-US" sz="2400" dirty="0"/>
              <a:t>Opaleyes</a:t>
            </a:r>
          </a:p>
          <a:p>
            <a:r>
              <a:rPr lang="en-US" sz="2400" dirty="0"/>
              <a:t>California sea hare</a:t>
            </a:r>
          </a:p>
          <a:p>
            <a:r>
              <a:rPr lang="en-US" sz="2400" dirty="0"/>
              <a:t>Two spotted octopus</a:t>
            </a:r>
          </a:p>
          <a:p>
            <a:r>
              <a:rPr lang="en-US" sz="2400" dirty="0"/>
              <a:t>Sea urchins</a:t>
            </a:r>
          </a:p>
          <a:p>
            <a:endParaRPr lang="en-US" b="1"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0EF7328-8565-425B-A901-C4EA08505987}"/>
              </a:ext>
            </a:extLst>
          </p:cNvPr>
          <p:cNvPicPr>
            <a:picLocks noChangeAspect="1"/>
          </p:cNvPicPr>
          <p:nvPr/>
        </p:nvPicPr>
        <p:blipFill>
          <a:blip r:embed="rId2"/>
          <a:stretch>
            <a:fillRect/>
          </a:stretch>
        </p:blipFill>
        <p:spPr>
          <a:xfrm>
            <a:off x="8963246" y="1219202"/>
            <a:ext cx="2675319" cy="1624680"/>
          </a:xfrm>
          <a:prstGeom prst="rect">
            <a:avLst/>
          </a:prstGeom>
        </p:spPr>
      </p:pic>
      <p:pic>
        <p:nvPicPr>
          <p:cNvPr id="5" name="Picture 4">
            <a:extLst>
              <a:ext uri="{FF2B5EF4-FFF2-40B4-BE49-F238E27FC236}">
                <a16:creationId xmlns:a16="http://schemas.microsoft.com/office/drawing/2014/main" id="{F077CC6B-2DB9-45A4-A15C-9D1492DFC089}"/>
              </a:ext>
            </a:extLst>
          </p:cNvPr>
          <p:cNvPicPr>
            <a:picLocks noChangeAspect="1"/>
          </p:cNvPicPr>
          <p:nvPr/>
        </p:nvPicPr>
        <p:blipFill>
          <a:blip r:embed="rId3"/>
          <a:stretch>
            <a:fillRect/>
          </a:stretch>
        </p:blipFill>
        <p:spPr>
          <a:xfrm>
            <a:off x="7180866" y="2920083"/>
            <a:ext cx="2282112" cy="1521408"/>
          </a:xfrm>
          <a:prstGeom prst="rect">
            <a:avLst/>
          </a:prstGeom>
        </p:spPr>
      </p:pic>
      <p:pic>
        <p:nvPicPr>
          <p:cNvPr id="6" name="Picture 5">
            <a:extLst>
              <a:ext uri="{FF2B5EF4-FFF2-40B4-BE49-F238E27FC236}">
                <a16:creationId xmlns:a16="http://schemas.microsoft.com/office/drawing/2014/main" id="{D520D3C3-5D12-49EA-B369-2CE909FE7C56}"/>
              </a:ext>
            </a:extLst>
          </p:cNvPr>
          <p:cNvPicPr>
            <a:picLocks noChangeAspect="1"/>
          </p:cNvPicPr>
          <p:nvPr/>
        </p:nvPicPr>
        <p:blipFill>
          <a:blip r:embed="rId4"/>
          <a:stretch>
            <a:fillRect/>
          </a:stretch>
        </p:blipFill>
        <p:spPr>
          <a:xfrm>
            <a:off x="8963245" y="4517692"/>
            <a:ext cx="2675319" cy="1741737"/>
          </a:xfrm>
          <a:prstGeom prst="rect">
            <a:avLst/>
          </a:prstGeom>
        </p:spPr>
      </p:pic>
    </p:spTree>
    <p:extLst>
      <p:ext uri="{BB962C8B-B14F-4D97-AF65-F5344CB8AC3E}">
        <p14:creationId xmlns:p14="http://schemas.microsoft.com/office/powerpoint/2010/main" val="225512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Tides </a:t>
            </a:r>
          </a:p>
        </p:txBody>
      </p:sp>
      <p:sp>
        <p:nvSpPr>
          <p:cNvPr id="3" name="Content Placeholder 2"/>
          <p:cNvSpPr>
            <a:spLocks noGrp="1"/>
          </p:cNvSpPr>
          <p:nvPr>
            <p:ph sz="quarter" idx="1"/>
          </p:nvPr>
        </p:nvSpPr>
        <p:spPr>
          <a:xfrm>
            <a:off x="609599" y="1219200"/>
            <a:ext cx="5667208" cy="4937760"/>
          </a:xfrm>
        </p:spPr>
        <p:txBody>
          <a:bodyPr>
            <a:normAutofit/>
          </a:bodyPr>
          <a:lstStyle/>
          <a:p>
            <a:pPr marL="0" indent="0">
              <a:buNone/>
            </a:pPr>
            <a:r>
              <a:rPr lang="en-US" dirty="0"/>
              <a:t>Created by the gravitational pull</a:t>
            </a:r>
          </a:p>
          <a:p>
            <a:pPr marL="457200" lvl="1" indent="-182563"/>
            <a:r>
              <a:rPr lang="en-US" dirty="0"/>
              <a:t>Moon: large effect</a:t>
            </a:r>
          </a:p>
          <a:p>
            <a:pPr marL="457200" lvl="1" indent="-182563"/>
            <a:r>
              <a:rPr lang="en-US" dirty="0"/>
              <a:t>Sun: small effect</a:t>
            </a:r>
          </a:p>
          <a:p>
            <a:pPr marL="0" indent="0">
              <a:buNone/>
            </a:pPr>
            <a:endParaRPr lang="en-US" dirty="0"/>
          </a:p>
          <a:p>
            <a:pPr marL="0" indent="0">
              <a:buNone/>
            </a:pPr>
            <a:r>
              <a:rPr lang="en-US" dirty="0"/>
              <a:t>Spring Tides</a:t>
            </a:r>
          </a:p>
          <a:p>
            <a:pPr marL="457200" lvl="1" indent="-182563"/>
            <a:r>
              <a:rPr lang="en-US" dirty="0"/>
              <a:t>Direct alignment of sun, earth, and moon</a:t>
            </a:r>
          </a:p>
          <a:p>
            <a:pPr marL="457200" lvl="1" indent="-182563"/>
            <a:r>
              <a:rPr lang="en-US" dirty="0"/>
              <a:t>Extreme tides (3x greater than neap tides)</a:t>
            </a:r>
          </a:p>
          <a:p>
            <a:pPr marL="0" indent="0">
              <a:buNone/>
            </a:pPr>
            <a:endParaRPr lang="en-US" sz="1600" dirty="0"/>
          </a:p>
          <a:p>
            <a:pPr marL="0" indent="0">
              <a:buNone/>
            </a:pPr>
            <a:r>
              <a:rPr lang="en-US" dirty="0"/>
              <a:t>Neap Tides</a:t>
            </a:r>
          </a:p>
          <a:p>
            <a:pPr marL="457200" lvl="1" indent="-182563"/>
            <a:r>
              <a:rPr lang="en-US" dirty="0"/>
              <a:t>90 angle between sun, earth, and moon</a:t>
            </a:r>
          </a:p>
          <a:p>
            <a:pPr marL="457200" lvl="1" indent="-182563"/>
            <a:r>
              <a:rPr lang="en-US" dirty="0"/>
              <a:t>Lower variation than spring tides</a:t>
            </a:r>
          </a:p>
          <a:p>
            <a:endParaRPr lang="en-US" dirty="0"/>
          </a:p>
          <a:p>
            <a:endParaRPr lang="en-US" dirty="0"/>
          </a:p>
          <a:p>
            <a:endParaRPr lang="en-US" dirty="0"/>
          </a:p>
          <a:p>
            <a:pPr marL="274320" lvl="1" indent="0">
              <a:buNone/>
            </a:pPr>
            <a:endParaRPr lang="en-US" dirty="0"/>
          </a:p>
        </p:txBody>
      </p:sp>
      <p:pic>
        <p:nvPicPr>
          <p:cNvPr id="1026" name="Picture 2" descr="Image result for Spring tides and neap t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4" y="1012125"/>
            <a:ext cx="4619625" cy="55197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38973" y="1165825"/>
            <a:ext cx="1509713" cy="400110"/>
          </a:xfrm>
          <a:prstGeom prst="rect">
            <a:avLst/>
          </a:prstGeom>
          <a:solidFill>
            <a:schemeClr val="bg1"/>
          </a:solidFill>
        </p:spPr>
        <p:txBody>
          <a:bodyPr wrap="square" rtlCol="0">
            <a:spAutoFit/>
          </a:bodyPr>
          <a:lstStyle/>
          <a:p>
            <a:r>
              <a:rPr lang="en-US" sz="2000" dirty="0"/>
              <a:t>Spring Tide</a:t>
            </a:r>
          </a:p>
        </p:txBody>
      </p:sp>
      <p:sp>
        <p:nvSpPr>
          <p:cNvPr id="7" name="TextBox 6"/>
          <p:cNvSpPr txBox="1"/>
          <p:nvPr/>
        </p:nvSpPr>
        <p:spPr>
          <a:xfrm>
            <a:off x="7136605" y="3944176"/>
            <a:ext cx="1509713" cy="400110"/>
          </a:xfrm>
          <a:prstGeom prst="rect">
            <a:avLst/>
          </a:prstGeom>
          <a:solidFill>
            <a:schemeClr val="bg1"/>
          </a:solidFill>
        </p:spPr>
        <p:txBody>
          <a:bodyPr wrap="square" rtlCol="0">
            <a:spAutoFit/>
          </a:bodyPr>
          <a:lstStyle/>
          <a:p>
            <a:r>
              <a:rPr lang="en-US" sz="2000" dirty="0"/>
              <a:t>Neap Tide</a:t>
            </a:r>
          </a:p>
        </p:txBody>
      </p:sp>
      <p:sp>
        <p:nvSpPr>
          <p:cNvPr id="4" name="TextBox 3"/>
          <p:cNvSpPr txBox="1"/>
          <p:nvPr/>
        </p:nvSpPr>
        <p:spPr>
          <a:xfrm>
            <a:off x="8359721" y="1552534"/>
            <a:ext cx="989066" cy="264688"/>
          </a:xfrm>
          <a:prstGeom prst="rect">
            <a:avLst/>
          </a:prstGeom>
          <a:solidFill>
            <a:srgbClr val="B8E5F2"/>
          </a:solidFill>
        </p:spPr>
        <p:txBody>
          <a:bodyPr wrap="square" lIns="45720" tIns="9144" rIns="45720" bIns="9144" rtlCol="0">
            <a:spAutoFit/>
          </a:bodyPr>
          <a:lstStyle/>
          <a:p>
            <a:r>
              <a:rPr lang="en-US" sz="1600" dirty="0"/>
              <a:t>Lunar Tide</a:t>
            </a:r>
          </a:p>
        </p:txBody>
      </p:sp>
      <p:sp>
        <p:nvSpPr>
          <p:cNvPr id="8" name="TextBox 7"/>
          <p:cNvSpPr txBox="1"/>
          <p:nvPr/>
        </p:nvSpPr>
        <p:spPr>
          <a:xfrm>
            <a:off x="9633689" y="1552534"/>
            <a:ext cx="989066" cy="264688"/>
          </a:xfrm>
          <a:prstGeom prst="rect">
            <a:avLst/>
          </a:prstGeom>
          <a:solidFill>
            <a:srgbClr val="91C4F2"/>
          </a:solidFill>
        </p:spPr>
        <p:txBody>
          <a:bodyPr wrap="square" lIns="45720" tIns="9144" rIns="45720" bIns="9144" rtlCol="0">
            <a:spAutoFit/>
          </a:bodyPr>
          <a:lstStyle/>
          <a:p>
            <a:r>
              <a:rPr lang="en-US" sz="1600" dirty="0"/>
              <a:t>Solar Tide</a:t>
            </a:r>
          </a:p>
        </p:txBody>
      </p:sp>
      <p:sp>
        <p:nvSpPr>
          <p:cNvPr id="9" name="TextBox 8"/>
          <p:cNvSpPr txBox="1"/>
          <p:nvPr/>
        </p:nvSpPr>
        <p:spPr>
          <a:xfrm>
            <a:off x="7994455" y="3024087"/>
            <a:ext cx="1254319" cy="338554"/>
          </a:xfrm>
          <a:prstGeom prst="rect">
            <a:avLst/>
          </a:prstGeom>
          <a:solidFill>
            <a:schemeClr val="bg1"/>
          </a:solidFill>
        </p:spPr>
        <p:txBody>
          <a:bodyPr wrap="square" rtlCol="0">
            <a:spAutoFit/>
          </a:bodyPr>
          <a:lstStyle/>
          <a:p>
            <a:r>
              <a:rPr lang="en-US" sz="1600" dirty="0"/>
              <a:t>New Moon</a:t>
            </a:r>
          </a:p>
        </p:txBody>
      </p:sp>
      <p:sp>
        <p:nvSpPr>
          <p:cNvPr id="10" name="TextBox 9"/>
          <p:cNvSpPr txBox="1"/>
          <p:nvPr/>
        </p:nvSpPr>
        <p:spPr>
          <a:xfrm>
            <a:off x="9902522" y="3024087"/>
            <a:ext cx="1254319" cy="338554"/>
          </a:xfrm>
          <a:prstGeom prst="rect">
            <a:avLst/>
          </a:prstGeom>
          <a:solidFill>
            <a:schemeClr val="bg1"/>
          </a:solidFill>
        </p:spPr>
        <p:txBody>
          <a:bodyPr wrap="square" rtlCol="0">
            <a:spAutoFit/>
          </a:bodyPr>
          <a:lstStyle/>
          <a:p>
            <a:r>
              <a:rPr lang="en-US" sz="1600" dirty="0"/>
              <a:t>Full Moon</a:t>
            </a:r>
          </a:p>
        </p:txBody>
      </p:sp>
      <p:sp>
        <p:nvSpPr>
          <p:cNvPr id="11" name="TextBox 10"/>
          <p:cNvSpPr txBox="1"/>
          <p:nvPr/>
        </p:nvSpPr>
        <p:spPr>
          <a:xfrm>
            <a:off x="8151785" y="4364311"/>
            <a:ext cx="989066" cy="264688"/>
          </a:xfrm>
          <a:prstGeom prst="rect">
            <a:avLst/>
          </a:prstGeom>
          <a:solidFill>
            <a:srgbClr val="B8E5F2"/>
          </a:solidFill>
        </p:spPr>
        <p:txBody>
          <a:bodyPr wrap="square" lIns="45720" tIns="9144" rIns="45720" bIns="9144" rtlCol="0">
            <a:spAutoFit/>
          </a:bodyPr>
          <a:lstStyle/>
          <a:p>
            <a:r>
              <a:rPr lang="en-US" sz="1600" dirty="0"/>
              <a:t>Lunar Tide</a:t>
            </a:r>
          </a:p>
        </p:txBody>
      </p:sp>
      <p:sp>
        <p:nvSpPr>
          <p:cNvPr id="12" name="TextBox 11"/>
          <p:cNvSpPr txBox="1"/>
          <p:nvPr/>
        </p:nvSpPr>
        <p:spPr>
          <a:xfrm>
            <a:off x="8127081" y="5448076"/>
            <a:ext cx="989066" cy="264688"/>
          </a:xfrm>
          <a:prstGeom prst="rect">
            <a:avLst/>
          </a:prstGeom>
          <a:solidFill>
            <a:srgbClr val="91C4F2"/>
          </a:solidFill>
        </p:spPr>
        <p:txBody>
          <a:bodyPr wrap="square" lIns="45720" tIns="9144" rIns="45720" bIns="9144" rtlCol="0">
            <a:spAutoFit/>
          </a:bodyPr>
          <a:lstStyle/>
          <a:p>
            <a:r>
              <a:rPr lang="en-US" sz="1600" dirty="0"/>
              <a:t>Solar Tide</a:t>
            </a:r>
          </a:p>
        </p:txBody>
      </p:sp>
      <p:sp>
        <p:nvSpPr>
          <p:cNvPr id="13" name="TextBox 12"/>
          <p:cNvSpPr txBox="1"/>
          <p:nvPr/>
        </p:nvSpPr>
        <p:spPr>
          <a:xfrm>
            <a:off x="9644788" y="3932857"/>
            <a:ext cx="2178802" cy="338554"/>
          </a:xfrm>
          <a:prstGeom prst="rect">
            <a:avLst/>
          </a:prstGeom>
          <a:solidFill>
            <a:schemeClr val="bg1"/>
          </a:solidFill>
        </p:spPr>
        <p:txBody>
          <a:bodyPr wrap="square" rtlCol="0">
            <a:spAutoFit/>
          </a:bodyPr>
          <a:lstStyle/>
          <a:p>
            <a:r>
              <a:rPr lang="en-US" sz="1600" dirty="0"/>
              <a:t>Third Quarter Moon</a:t>
            </a:r>
          </a:p>
        </p:txBody>
      </p:sp>
      <p:sp>
        <p:nvSpPr>
          <p:cNvPr id="14" name="TextBox 13"/>
          <p:cNvSpPr txBox="1"/>
          <p:nvPr/>
        </p:nvSpPr>
        <p:spPr>
          <a:xfrm>
            <a:off x="9644788" y="5911355"/>
            <a:ext cx="2189901" cy="338554"/>
          </a:xfrm>
          <a:prstGeom prst="rect">
            <a:avLst/>
          </a:prstGeom>
          <a:solidFill>
            <a:schemeClr val="bg1"/>
          </a:solidFill>
        </p:spPr>
        <p:txBody>
          <a:bodyPr wrap="square" rtlCol="0">
            <a:spAutoFit/>
          </a:bodyPr>
          <a:lstStyle/>
          <a:p>
            <a:r>
              <a:rPr lang="en-US" sz="1600" dirty="0"/>
              <a:t>First Quarter Moon</a:t>
            </a:r>
          </a:p>
        </p:txBody>
      </p:sp>
    </p:spTree>
    <p:extLst>
      <p:ext uri="{BB962C8B-B14F-4D97-AF65-F5344CB8AC3E}">
        <p14:creationId xmlns:p14="http://schemas.microsoft.com/office/powerpoint/2010/main" val="276353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Challenges of the Intertidal Zone</a:t>
            </a:r>
          </a:p>
        </p:txBody>
      </p:sp>
      <p:sp>
        <p:nvSpPr>
          <p:cNvPr id="3" name="Content Placeholder 2"/>
          <p:cNvSpPr>
            <a:spLocks noGrp="1"/>
          </p:cNvSpPr>
          <p:nvPr>
            <p:ph sz="quarter" idx="1"/>
          </p:nvPr>
        </p:nvSpPr>
        <p:spPr>
          <a:xfrm>
            <a:off x="609600" y="1219199"/>
            <a:ext cx="11234057" cy="5225144"/>
          </a:xfrm>
        </p:spPr>
        <p:txBody>
          <a:bodyPr>
            <a:normAutofit lnSpcReduction="10000"/>
          </a:bodyPr>
          <a:lstStyle/>
          <a:p>
            <a:pPr>
              <a:lnSpc>
                <a:spcPct val="80000"/>
              </a:lnSpc>
            </a:pPr>
            <a:r>
              <a:rPr lang="en-US" sz="2200" b="1" dirty="0"/>
              <a:t>Desiccation</a:t>
            </a:r>
            <a:r>
              <a:rPr lang="en-US" sz="2200" dirty="0"/>
              <a:t>: drying out during low tide. </a:t>
            </a:r>
          </a:p>
          <a:p>
            <a:pPr lvl="1">
              <a:lnSpc>
                <a:spcPct val="80000"/>
              </a:lnSpc>
            </a:pPr>
            <a:r>
              <a:rPr lang="en-US" sz="2000" dirty="0"/>
              <a:t>Bivalves close shells, snails secrete slime, anemones close tentacles, limpets and chitons trap moisture under shell</a:t>
            </a:r>
            <a:endParaRPr lang="en-US" sz="2400" b="1" dirty="0"/>
          </a:p>
          <a:p>
            <a:pPr marL="0" indent="0">
              <a:lnSpc>
                <a:spcPct val="80000"/>
              </a:lnSpc>
              <a:buNone/>
            </a:pPr>
            <a:endParaRPr lang="en-US" sz="1100" b="1" dirty="0"/>
          </a:p>
          <a:p>
            <a:pPr>
              <a:lnSpc>
                <a:spcPct val="80000"/>
              </a:lnSpc>
            </a:pPr>
            <a:r>
              <a:rPr lang="en-US" sz="2200" b="1" dirty="0"/>
              <a:t>Wave shock</a:t>
            </a:r>
            <a:r>
              <a:rPr lang="en-US" sz="2200" dirty="0"/>
              <a:t>: impacts from waves and other objects. Wear from sandy water</a:t>
            </a:r>
          </a:p>
          <a:p>
            <a:pPr lvl="1">
              <a:lnSpc>
                <a:spcPct val="80000"/>
              </a:lnSpc>
            </a:pPr>
            <a:r>
              <a:rPr lang="en-US" sz="2000" dirty="0"/>
              <a:t>Hard external skeleton (shells or exoskeleton),  attachment to rocks (</a:t>
            </a:r>
            <a:r>
              <a:rPr lang="en-US" sz="2000" dirty="0" err="1"/>
              <a:t>byssal</a:t>
            </a:r>
            <a:r>
              <a:rPr lang="en-US" sz="2000" dirty="0"/>
              <a:t> threads in mussels, tube feet in echinoderms, muscular foot in </a:t>
            </a:r>
            <a:r>
              <a:rPr lang="en-US" sz="2000" dirty="0" err="1"/>
              <a:t>molluscs</a:t>
            </a:r>
            <a:r>
              <a:rPr lang="en-US" sz="2000" dirty="0"/>
              <a:t>)</a:t>
            </a:r>
            <a:endParaRPr lang="en-US" sz="2400" b="1" dirty="0"/>
          </a:p>
          <a:p>
            <a:pPr>
              <a:lnSpc>
                <a:spcPct val="80000"/>
              </a:lnSpc>
            </a:pPr>
            <a:endParaRPr lang="en-US" sz="1100" b="1" dirty="0"/>
          </a:p>
          <a:p>
            <a:pPr>
              <a:lnSpc>
                <a:spcPct val="80000"/>
              </a:lnSpc>
            </a:pPr>
            <a:r>
              <a:rPr lang="en-US" sz="2200" b="1" dirty="0"/>
              <a:t>Exposure</a:t>
            </a:r>
            <a:r>
              <a:rPr lang="en-US" sz="2200" dirty="0"/>
              <a:t>: exposure to heat and UV from sun.</a:t>
            </a:r>
          </a:p>
          <a:p>
            <a:pPr lvl="1">
              <a:lnSpc>
                <a:spcPct val="80000"/>
              </a:lnSpc>
            </a:pPr>
            <a:r>
              <a:rPr lang="en-US" sz="2000" dirty="0"/>
              <a:t>Barnacles and muscles cluster together to reduce individual exposure, north side of rocks, move out of most exposed area</a:t>
            </a:r>
            <a:endParaRPr lang="en-US" sz="1800" dirty="0"/>
          </a:p>
          <a:p>
            <a:pPr>
              <a:lnSpc>
                <a:spcPct val="80000"/>
              </a:lnSpc>
            </a:pPr>
            <a:endParaRPr lang="en-US" sz="1100" b="1" dirty="0"/>
          </a:p>
          <a:p>
            <a:pPr>
              <a:lnSpc>
                <a:spcPct val="80000"/>
              </a:lnSpc>
            </a:pPr>
            <a:r>
              <a:rPr lang="en-US" sz="2200" b="1" dirty="0"/>
              <a:t>Temperature changes</a:t>
            </a:r>
            <a:r>
              <a:rPr lang="en-US" sz="2200" dirty="0"/>
              <a:t>: drastic shifts in air and water temperature</a:t>
            </a:r>
          </a:p>
          <a:p>
            <a:pPr lvl="1">
              <a:lnSpc>
                <a:spcPct val="80000"/>
              </a:lnSpc>
            </a:pPr>
            <a:r>
              <a:rPr lang="en-US" sz="2000" dirty="0"/>
              <a:t>Breathe atmospheric air in oxygen poor water, ridges in shell aid in evaporative cooling, ectothermic  </a:t>
            </a:r>
            <a:endParaRPr lang="en-US" sz="1800" dirty="0"/>
          </a:p>
          <a:p>
            <a:pPr>
              <a:lnSpc>
                <a:spcPct val="80000"/>
              </a:lnSpc>
            </a:pPr>
            <a:endParaRPr lang="en-US" sz="1100" b="1" dirty="0"/>
          </a:p>
          <a:p>
            <a:pPr>
              <a:lnSpc>
                <a:spcPct val="80000"/>
              </a:lnSpc>
            </a:pPr>
            <a:r>
              <a:rPr lang="en-US" sz="2200" b="1" dirty="0"/>
              <a:t>Salinity changes</a:t>
            </a:r>
            <a:r>
              <a:rPr lang="en-US" sz="2200" dirty="0"/>
              <a:t>: evaporation from pools changes salinity</a:t>
            </a:r>
          </a:p>
          <a:p>
            <a:pPr lvl="1">
              <a:lnSpc>
                <a:spcPct val="80000"/>
              </a:lnSpc>
            </a:pPr>
            <a:r>
              <a:rPr lang="en-US" sz="2000" dirty="0"/>
              <a:t>Alter solute concentration in cells, salt excre</a:t>
            </a:r>
            <a:r>
              <a:rPr lang="en-US" sz="1800" dirty="0"/>
              <a:t>tion</a:t>
            </a:r>
          </a:p>
          <a:p>
            <a:pPr>
              <a:lnSpc>
                <a:spcPct val="80000"/>
              </a:lnSpc>
            </a:pPr>
            <a:endParaRPr lang="en-US" sz="1100" b="1" dirty="0"/>
          </a:p>
          <a:p>
            <a:pPr>
              <a:lnSpc>
                <a:spcPct val="80000"/>
              </a:lnSpc>
            </a:pPr>
            <a:r>
              <a:rPr lang="en-US" sz="2200" b="1" dirty="0"/>
              <a:t>Predation</a:t>
            </a:r>
            <a:r>
              <a:rPr lang="en-US" sz="2200" dirty="0"/>
              <a:t>: intertidal predators including octopus, </a:t>
            </a:r>
            <a:r>
              <a:rPr lang="en-US" sz="2200" dirty="0" err="1"/>
              <a:t>seastars</a:t>
            </a:r>
            <a:r>
              <a:rPr lang="en-US" sz="2200" dirty="0"/>
              <a:t> and fish</a:t>
            </a:r>
          </a:p>
          <a:p>
            <a:pPr lvl="1">
              <a:lnSpc>
                <a:spcPct val="80000"/>
              </a:lnSpc>
            </a:pPr>
            <a:r>
              <a:rPr lang="en-US" sz="2000" dirty="0"/>
              <a:t>Hide in rock crevices, firmly attach to rocks, ink (sea hare) </a:t>
            </a:r>
          </a:p>
          <a:p>
            <a:pPr>
              <a:lnSpc>
                <a:spcPct val="80000"/>
              </a:lnSpc>
            </a:pPr>
            <a:endParaRPr lang="en-US" sz="2400" dirty="0"/>
          </a:p>
        </p:txBody>
      </p:sp>
    </p:spTree>
    <p:extLst>
      <p:ext uri="{BB962C8B-B14F-4D97-AF65-F5344CB8AC3E}">
        <p14:creationId xmlns:p14="http://schemas.microsoft.com/office/powerpoint/2010/main" val="4293992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1" y="1219200"/>
            <a:ext cx="6227134" cy="4937760"/>
          </a:xfrm>
        </p:spPr>
        <p:txBody>
          <a:bodyPr/>
          <a:lstStyle/>
          <a:p>
            <a:pPr marL="0" indent="0">
              <a:spcAft>
                <a:spcPts val="600"/>
              </a:spcAft>
              <a:buNone/>
            </a:pPr>
            <a:r>
              <a:rPr lang="en-US" sz="2800" b="1" dirty="0"/>
              <a:t>Desiccation</a:t>
            </a:r>
            <a:r>
              <a:rPr lang="en-US" sz="2800" dirty="0"/>
              <a:t>: drying out during low tide</a:t>
            </a:r>
          </a:p>
          <a:p>
            <a:pPr>
              <a:spcAft>
                <a:spcPts val="600"/>
              </a:spcAft>
            </a:pPr>
            <a:r>
              <a:rPr lang="en-US" dirty="0"/>
              <a:t>Bivalves close shells </a:t>
            </a:r>
          </a:p>
          <a:p>
            <a:r>
              <a:rPr lang="en-US" dirty="0"/>
              <a:t>Snails secrete slime</a:t>
            </a:r>
          </a:p>
          <a:p>
            <a:pPr lvl="1">
              <a:spcBef>
                <a:spcPts val="600"/>
              </a:spcBef>
              <a:spcAft>
                <a:spcPts val="600"/>
              </a:spcAft>
            </a:pPr>
            <a:r>
              <a:rPr lang="en-US" dirty="0"/>
              <a:t>Operculum seals shell</a:t>
            </a:r>
          </a:p>
          <a:p>
            <a:pPr>
              <a:spcAft>
                <a:spcPts val="600"/>
              </a:spcAft>
            </a:pPr>
            <a:r>
              <a:rPr lang="en-US" dirty="0"/>
              <a:t>Anemones close tentacles</a:t>
            </a:r>
          </a:p>
          <a:p>
            <a:pPr>
              <a:spcAft>
                <a:spcPts val="600"/>
              </a:spcAft>
            </a:pPr>
            <a:r>
              <a:rPr lang="en-US" dirty="0"/>
              <a:t>Limpets and chitons trap moisture            under shell</a:t>
            </a:r>
          </a:p>
          <a:p>
            <a:pPr>
              <a:spcAft>
                <a:spcPts val="600"/>
              </a:spcAft>
            </a:pPr>
            <a:r>
              <a:rPr lang="en-US" dirty="0"/>
              <a:t>Motile organisms move                          to lower tide zones</a:t>
            </a:r>
          </a:p>
          <a:p>
            <a:pPr>
              <a:spcAft>
                <a:spcPts val="600"/>
              </a:spcAft>
            </a:pPr>
            <a:endParaRPr lang="en-US" dirty="0"/>
          </a:p>
        </p:txBody>
      </p:sp>
      <p:pic>
        <p:nvPicPr>
          <p:cNvPr id="4" name="Picture 3">
            <a:extLst>
              <a:ext uri="{FF2B5EF4-FFF2-40B4-BE49-F238E27FC236}">
                <a16:creationId xmlns:a16="http://schemas.microsoft.com/office/drawing/2014/main" id="{51C803BF-14C7-462A-B458-40858B7FEAF7}"/>
              </a:ext>
            </a:extLst>
          </p:cNvPr>
          <p:cNvPicPr>
            <a:picLocks noChangeAspect="1"/>
          </p:cNvPicPr>
          <p:nvPr/>
        </p:nvPicPr>
        <p:blipFill>
          <a:blip r:embed="rId2"/>
          <a:stretch>
            <a:fillRect/>
          </a:stretch>
        </p:blipFill>
        <p:spPr>
          <a:xfrm>
            <a:off x="8966242" y="1474932"/>
            <a:ext cx="2992953" cy="2246962"/>
          </a:xfrm>
          <a:prstGeom prst="rect">
            <a:avLst/>
          </a:prstGeom>
        </p:spPr>
      </p:pic>
      <p:pic>
        <p:nvPicPr>
          <p:cNvPr id="5" name="Picture 4">
            <a:extLst>
              <a:ext uri="{FF2B5EF4-FFF2-40B4-BE49-F238E27FC236}">
                <a16:creationId xmlns:a16="http://schemas.microsoft.com/office/drawing/2014/main" id="{5C535EB4-8EFD-4D7C-A4B8-C310F92BA574}"/>
              </a:ext>
            </a:extLst>
          </p:cNvPr>
          <p:cNvPicPr>
            <a:picLocks noChangeAspect="1"/>
          </p:cNvPicPr>
          <p:nvPr/>
        </p:nvPicPr>
        <p:blipFill>
          <a:blip r:embed="rId3"/>
          <a:stretch>
            <a:fillRect/>
          </a:stretch>
        </p:blipFill>
        <p:spPr>
          <a:xfrm>
            <a:off x="6188149" y="2638484"/>
            <a:ext cx="2682803" cy="2246961"/>
          </a:xfrm>
          <a:prstGeom prst="rect">
            <a:avLst/>
          </a:prstGeom>
        </p:spPr>
      </p:pic>
      <p:pic>
        <p:nvPicPr>
          <p:cNvPr id="6" name="Picture 5">
            <a:extLst>
              <a:ext uri="{FF2B5EF4-FFF2-40B4-BE49-F238E27FC236}">
                <a16:creationId xmlns:a16="http://schemas.microsoft.com/office/drawing/2014/main" id="{DD51C3C4-CEB5-4F3A-942F-9C579D5F63C5}"/>
              </a:ext>
            </a:extLst>
          </p:cNvPr>
          <p:cNvPicPr>
            <a:picLocks noChangeAspect="1"/>
          </p:cNvPicPr>
          <p:nvPr/>
        </p:nvPicPr>
        <p:blipFill>
          <a:blip r:embed="rId4"/>
          <a:stretch>
            <a:fillRect/>
          </a:stretch>
        </p:blipFill>
        <p:spPr>
          <a:xfrm>
            <a:off x="8963247" y="4053827"/>
            <a:ext cx="2995948" cy="2246961"/>
          </a:xfrm>
          <a:prstGeom prst="rect">
            <a:avLst/>
          </a:prstGeom>
        </p:spPr>
      </p:pic>
    </p:spTree>
    <p:extLst>
      <p:ext uri="{BB962C8B-B14F-4D97-AF65-F5344CB8AC3E}">
        <p14:creationId xmlns:p14="http://schemas.microsoft.com/office/powerpoint/2010/main" val="3077743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780567" cy="4937760"/>
          </a:xfrm>
        </p:spPr>
        <p:txBody>
          <a:bodyPr/>
          <a:lstStyle/>
          <a:p>
            <a:pPr marL="0" indent="0">
              <a:buNone/>
            </a:pPr>
            <a:r>
              <a:rPr lang="en-US" sz="2800" b="1" dirty="0"/>
              <a:t>Wave shock</a:t>
            </a:r>
            <a:r>
              <a:rPr lang="en-US" sz="2800" dirty="0"/>
              <a:t>: impacts from waves and other objects. Wear from sandy water.</a:t>
            </a:r>
          </a:p>
          <a:p>
            <a:r>
              <a:rPr lang="en-US" sz="2800" dirty="0"/>
              <a:t>Hard external skeleton </a:t>
            </a:r>
          </a:p>
          <a:p>
            <a:pPr lvl="1"/>
            <a:r>
              <a:rPr lang="en-US" sz="2500" dirty="0"/>
              <a:t>Shells or exoskeleton</a:t>
            </a:r>
          </a:p>
          <a:p>
            <a:endParaRPr lang="en-US" sz="2800" dirty="0"/>
          </a:p>
          <a:p>
            <a:r>
              <a:rPr lang="en-US" sz="2800" dirty="0"/>
              <a:t>Attachment to rocks </a:t>
            </a:r>
          </a:p>
          <a:p>
            <a:pPr lvl="1"/>
            <a:r>
              <a:rPr lang="en-US" sz="2500" dirty="0"/>
              <a:t>Byssal threads in mussels</a:t>
            </a:r>
          </a:p>
          <a:p>
            <a:pPr lvl="1"/>
            <a:r>
              <a:rPr lang="en-US" sz="2500" dirty="0"/>
              <a:t>Tube feet in echinoderms</a:t>
            </a:r>
          </a:p>
          <a:p>
            <a:pPr lvl="1"/>
            <a:r>
              <a:rPr lang="en-US" sz="2500" dirty="0"/>
              <a:t>Muscular foot in molluscs</a:t>
            </a:r>
          </a:p>
          <a:p>
            <a:pPr lvl="1"/>
            <a:r>
              <a:rPr lang="en-US" sz="2500" dirty="0"/>
              <a:t>Pelvic fins of cling fish</a:t>
            </a:r>
          </a:p>
          <a:p>
            <a:endParaRPr lang="en-US" sz="2800" b="1" dirty="0"/>
          </a:p>
          <a:p>
            <a:endParaRPr lang="en-US" sz="3200" b="1" dirty="0"/>
          </a:p>
          <a:p>
            <a:endParaRPr lang="en-US" sz="2800" dirty="0"/>
          </a:p>
          <a:p>
            <a:pPr marL="0" indent="0">
              <a:buNone/>
            </a:pPr>
            <a:endParaRPr lang="en-US" dirty="0"/>
          </a:p>
        </p:txBody>
      </p:sp>
      <p:pic>
        <p:nvPicPr>
          <p:cNvPr id="2" name="Picture 1">
            <a:extLst>
              <a:ext uri="{FF2B5EF4-FFF2-40B4-BE49-F238E27FC236}">
                <a16:creationId xmlns:a16="http://schemas.microsoft.com/office/drawing/2014/main" id="{AB3B3F9A-BF51-481A-B1B5-D4AA3BD134A3}"/>
              </a:ext>
            </a:extLst>
          </p:cNvPr>
          <p:cNvPicPr>
            <a:picLocks noChangeAspect="1"/>
          </p:cNvPicPr>
          <p:nvPr/>
        </p:nvPicPr>
        <p:blipFill>
          <a:blip r:embed="rId2"/>
          <a:stretch>
            <a:fillRect/>
          </a:stretch>
        </p:blipFill>
        <p:spPr>
          <a:xfrm>
            <a:off x="8701585" y="3838575"/>
            <a:ext cx="1668686" cy="1512474"/>
          </a:xfrm>
          <a:prstGeom prst="rect">
            <a:avLst/>
          </a:prstGeom>
        </p:spPr>
      </p:pic>
      <p:pic>
        <p:nvPicPr>
          <p:cNvPr id="5" name="Picture 4">
            <a:extLst>
              <a:ext uri="{FF2B5EF4-FFF2-40B4-BE49-F238E27FC236}">
                <a16:creationId xmlns:a16="http://schemas.microsoft.com/office/drawing/2014/main" id="{3F5451F0-AE3D-44B1-9C21-AE3F37CDEE4E}"/>
              </a:ext>
            </a:extLst>
          </p:cNvPr>
          <p:cNvPicPr>
            <a:picLocks noChangeAspect="1"/>
          </p:cNvPicPr>
          <p:nvPr/>
        </p:nvPicPr>
        <p:blipFill>
          <a:blip r:embed="rId3"/>
          <a:stretch>
            <a:fillRect/>
          </a:stretch>
        </p:blipFill>
        <p:spPr>
          <a:xfrm>
            <a:off x="10464196" y="3113061"/>
            <a:ext cx="1623183" cy="1437834"/>
          </a:xfrm>
          <a:prstGeom prst="rect">
            <a:avLst/>
          </a:prstGeom>
        </p:spPr>
      </p:pic>
      <p:pic>
        <p:nvPicPr>
          <p:cNvPr id="6" name="Picture 5">
            <a:extLst>
              <a:ext uri="{FF2B5EF4-FFF2-40B4-BE49-F238E27FC236}">
                <a16:creationId xmlns:a16="http://schemas.microsoft.com/office/drawing/2014/main" id="{D483C274-F956-4E31-BDCE-90E2AB0849CE}"/>
              </a:ext>
            </a:extLst>
          </p:cNvPr>
          <p:cNvPicPr>
            <a:picLocks noChangeAspect="1"/>
          </p:cNvPicPr>
          <p:nvPr/>
        </p:nvPicPr>
        <p:blipFill>
          <a:blip r:embed="rId4"/>
          <a:stretch>
            <a:fillRect/>
          </a:stretch>
        </p:blipFill>
        <p:spPr>
          <a:xfrm>
            <a:off x="10144126" y="1267265"/>
            <a:ext cx="1753996" cy="1570743"/>
          </a:xfrm>
          <a:prstGeom prst="rect">
            <a:avLst/>
          </a:prstGeom>
        </p:spPr>
      </p:pic>
      <p:pic>
        <p:nvPicPr>
          <p:cNvPr id="7" name="Picture 6">
            <a:extLst>
              <a:ext uri="{FF2B5EF4-FFF2-40B4-BE49-F238E27FC236}">
                <a16:creationId xmlns:a16="http://schemas.microsoft.com/office/drawing/2014/main" id="{5F01A21E-B5D4-49C5-AB64-7236500ACE41}"/>
              </a:ext>
            </a:extLst>
          </p:cNvPr>
          <p:cNvPicPr>
            <a:picLocks noChangeAspect="1"/>
          </p:cNvPicPr>
          <p:nvPr/>
        </p:nvPicPr>
        <p:blipFill>
          <a:blip r:embed="rId5"/>
          <a:stretch>
            <a:fillRect/>
          </a:stretch>
        </p:blipFill>
        <p:spPr>
          <a:xfrm>
            <a:off x="7834508" y="1263674"/>
            <a:ext cx="2103233" cy="1570742"/>
          </a:xfrm>
          <a:prstGeom prst="rect">
            <a:avLst/>
          </a:prstGeom>
        </p:spPr>
      </p:pic>
      <p:pic>
        <p:nvPicPr>
          <p:cNvPr id="10" name="Picture 9">
            <a:extLst>
              <a:ext uri="{FF2B5EF4-FFF2-40B4-BE49-F238E27FC236}">
                <a16:creationId xmlns:a16="http://schemas.microsoft.com/office/drawing/2014/main" id="{E5E43290-DEC0-4315-9455-CA339CBF707E}"/>
              </a:ext>
            </a:extLst>
          </p:cNvPr>
          <p:cNvPicPr>
            <a:picLocks noChangeAspect="1"/>
          </p:cNvPicPr>
          <p:nvPr/>
        </p:nvPicPr>
        <p:blipFill>
          <a:blip r:embed="rId6"/>
          <a:stretch>
            <a:fillRect/>
          </a:stretch>
        </p:blipFill>
        <p:spPr>
          <a:xfrm>
            <a:off x="10484216" y="4627793"/>
            <a:ext cx="1595908" cy="1595908"/>
          </a:xfrm>
          <a:prstGeom prst="rect">
            <a:avLst/>
          </a:prstGeom>
        </p:spPr>
      </p:pic>
      <p:pic>
        <p:nvPicPr>
          <p:cNvPr id="9" name="Picture 2" descr="https://encrypted-tbn2.gstatic.com/images?q=tbn:ANd9GcR72x54E1DOMPPREWtlwYSvFOLEiU9ZnvoNfOLjcb3EY4ORiYBJ">
            <a:extLst>
              <a:ext uri="{FF2B5EF4-FFF2-40B4-BE49-F238E27FC236}">
                <a16:creationId xmlns:a16="http://schemas.microsoft.com/office/drawing/2014/main" id="{821D6F02-C08D-447E-963A-EB4E5E0A8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998" y="4699426"/>
            <a:ext cx="2536914" cy="13203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6C0CEB7-030E-4C8C-8E6A-703948DAF695}"/>
              </a:ext>
            </a:extLst>
          </p:cNvPr>
          <p:cNvSpPr txBox="1"/>
          <p:nvPr/>
        </p:nvSpPr>
        <p:spPr>
          <a:xfrm>
            <a:off x="5238087" y="5983621"/>
            <a:ext cx="4090735" cy="369332"/>
          </a:xfrm>
          <a:prstGeom prst="rect">
            <a:avLst/>
          </a:prstGeom>
          <a:noFill/>
        </p:spPr>
        <p:txBody>
          <a:bodyPr wrap="square" rtlCol="0">
            <a:spAutoFit/>
          </a:bodyPr>
          <a:lstStyle/>
          <a:p>
            <a:r>
              <a:rPr lang="en-US" dirty="0"/>
              <a:t>Modified pelvic fins to form sucking disc</a:t>
            </a:r>
          </a:p>
        </p:txBody>
      </p:sp>
      <p:cxnSp>
        <p:nvCxnSpPr>
          <p:cNvPr id="12" name="Straight Arrow Connector 11">
            <a:extLst>
              <a:ext uri="{FF2B5EF4-FFF2-40B4-BE49-F238E27FC236}">
                <a16:creationId xmlns:a16="http://schemas.microsoft.com/office/drawing/2014/main" id="{605FA15D-771E-4A2E-8455-03891B6B3BBF}"/>
              </a:ext>
            </a:extLst>
          </p:cNvPr>
          <p:cNvCxnSpPr/>
          <p:nvPr/>
        </p:nvCxnSpPr>
        <p:spPr>
          <a:xfrm flipH="1" flipV="1">
            <a:off x="6755966" y="5352229"/>
            <a:ext cx="255671" cy="6313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B118CEA-5C46-43D1-856D-F2DD8199C342}"/>
              </a:ext>
            </a:extLst>
          </p:cNvPr>
          <p:cNvPicPr>
            <a:picLocks noChangeAspect="1"/>
          </p:cNvPicPr>
          <p:nvPr/>
        </p:nvPicPr>
        <p:blipFill>
          <a:blip r:embed="rId8"/>
          <a:stretch>
            <a:fillRect/>
          </a:stretch>
        </p:blipFill>
        <p:spPr>
          <a:xfrm>
            <a:off x="6014998" y="3113061"/>
            <a:ext cx="2536914" cy="1425061"/>
          </a:xfrm>
          <a:prstGeom prst="rect">
            <a:avLst/>
          </a:prstGeom>
        </p:spPr>
      </p:pic>
    </p:spTree>
    <p:extLst>
      <p:ext uri="{BB962C8B-B14F-4D97-AF65-F5344CB8AC3E}">
        <p14:creationId xmlns:p14="http://schemas.microsoft.com/office/powerpoint/2010/main" val="81773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291470" cy="4937760"/>
          </a:xfrm>
        </p:spPr>
        <p:txBody>
          <a:bodyPr/>
          <a:lstStyle/>
          <a:p>
            <a:pPr marL="0" indent="0">
              <a:spcAft>
                <a:spcPts val="600"/>
              </a:spcAft>
              <a:buNone/>
            </a:pPr>
            <a:r>
              <a:rPr lang="en-US" sz="2800" b="1" dirty="0"/>
              <a:t>Exposure</a:t>
            </a:r>
            <a:r>
              <a:rPr lang="en-US" sz="2800" dirty="0"/>
              <a:t>: exposure to heat and UV from sun.</a:t>
            </a:r>
          </a:p>
          <a:p>
            <a:pPr>
              <a:spcAft>
                <a:spcPts val="600"/>
              </a:spcAft>
            </a:pPr>
            <a:r>
              <a:rPr lang="en-US" sz="2600" dirty="0"/>
              <a:t>Barnacles and muscles cluster together to reduce individual exposure </a:t>
            </a:r>
          </a:p>
          <a:p>
            <a:pPr>
              <a:spcAft>
                <a:spcPts val="600"/>
              </a:spcAft>
            </a:pPr>
            <a:r>
              <a:rPr lang="en-US" sz="2600" dirty="0"/>
              <a:t>North side of rocks in northern hemisphere</a:t>
            </a:r>
            <a:endParaRPr lang="en-US" dirty="0"/>
          </a:p>
          <a:p>
            <a:pPr>
              <a:spcAft>
                <a:spcPts val="600"/>
              </a:spcAft>
            </a:pPr>
            <a:r>
              <a:rPr lang="en-US" sz="2600" dirty="0"/>
              <a:t>Move out of most exposed area</a:t>
            </a:r>
          </a:p>
          <a:p>
            <a:pPr>
              <a:spcAft>
                <a:spcPts val="600"/>
              </a:spcAft>
            </a:pPr>
            <a:endParaRPr lang="en-US" dirty="0"/>
          </a:p>
        </p:txBody>
      </p:sp>
      <p:pic>
        <p:nvPicPr>
          <p:cNvPr id="4" name="Picture 3">
            <a:extLst>
              <a:ext uri="{FF2B5EF4-FFF2-40B4-BE49-F238E27FC236}">
                <a16:creationId xmlns:a16="http://schemas.microsoft.com/office/drawing/2014/main" id="{4D0AD3B8-F7D5-4A23-BA02-7F1F5837F23B}"/>
              </a:ext>
            </a:extLst>
          </p:cNvPr>
          <p:cNvPicPr>
            <a:picLocks noChangeAspect="1"/>
          </p:cNvPicPr>
          <p:nvPr/>
        </p:nvPicPr>
        <p:blipFill>
          <a:blip r:embed="rId2"/>
          <a:stretch>
            <a:fillRect/>
          </a:stretch>
        </p:blipFill>
        <p:spPr>
          <a:xfrm>
            <a:off x="7676706" y="3688080"/>
            <a:ext cx="3405665" cy="2579699"/>
          </a:xfrm>
          <a:prstGeom prst="rect">
            <a:avLst/>
          </a:prstGeom>
        </p:spPr>
      </p:pic>
      <p:pic>
        <p:nvPicPr>
          <p:cNvPr id="5" name="Picture 4">
            <a:extLst>
              <a:ext uri="{FF2B5EF4-FFF2-40B4-BE49-F238E27FC236}">
                <a16:creationId xmlns:a16="http://schemas.microsoft.com/office/drawing/2014/main" id="{37717AB2-D4C3-4D5F-84D7-02D7E7CCBD71}"/>
              </a:ext>
            </a:extLst>
          </p:cNvPr>
          <p:cNvPicPr>
            <a:picLocks noChangeAspect="1"/>
          </p:cNvPicPr>
          <p:nvPr/>
        </p:nvPicPr>
        <p:blipFill>
          <a:blip r:embed="rId3"/>
          <a:stretch>
            <a:fillRect/>
          </a:stretch>
        </p:blipFill>
        <p:spPr>
          <a:xfrm>
            <a:off x="7676705" y="1219200"/>
            <a:ext cx="3405666" cy="2265842"/>
          </a:xfrm>
          <a:prstGeom prst="rect">
            <a:avLst/>
          </a:prstGeom>
        </p:spPr>
      </p:pic>
    </p:spTree>
    <p:extLst>
      <p:ext uri="{BB962C8B-B14F-4D97-AF65-F5344CB8AC3E}">
        <p14:creationId xmlns:p14="http://schemas.microsoft.com/office/powerpoint/2010/main" val="2952585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85875"/>
            <a:ext cx="5991225" cy="4871085"/>
          </a:xfrm>
        </p:spPr>
        <p:txBody>
          <a:bodyPr>
            <a:normAutofit/>
          </a:bodyPr>
          <a:lstStyle/>
          <a:p>
            <a:pPr marL="0" indent="0">
              <a:spcAft>
                <a:spcPts val="600"/>
              </a:spcAft>
              <a:buNone/>
            </a:pPr>
            <a:r>
              <a:rPr lang="en-US" sz="2800" b="1" dirty="0"/>
              <a:t>Temperature changes</a:t>
            </a:r>
            <a:r>
              <a:rPr lang="en-US" sz="2800" dirty="0"/>
              <a:t>: drastic shifts in air and water temperature</a:t>
            </a:r>
          </a:p>
          <a:p>
            <a:r>
              <a:rPr lang="en-US" sz="2800" dirty="0"/>
              <a:t>Ectothermic</a:t>
            </a:r>
          </a:p>
          <a:p>
            <a:pPr lvl="1">
              <a:spcBef>
                <a:spcPts val="300"/>
              </a:spcBef>
              <a:spcAft>
                <a:spcPts val="600"/>
              </a:spcAft>
            </a:pPr>
            <a:r>
              <a:rPr lang="en-US" sz="2500" dirty="0"/>
              <a:t>Can withstand a wide range of temperatures</a:t>
            </a:r>
            <a:endParaRPr lang="en-US" sz="2800" dirty="0"/>
          </a:p>
          <a:p>
            <a:pPr>
              <a:spcAft>
                <a:spcPts val="600"/>
              </a:spcAft>
            </a:pPr>
            <a:r>
              <a:rPr lang="en-US" sz="2800" dirty="0"/>
              <a:t>Ridges in shell aid in evaporative cooling</a:t>
            </a:r>
          </a:p>
          <a:p>
            <a:pPr>
              <a:spcAft>
                <a:spcPts val="600"/>
              </a:spcAft>
            </a:pPr>
            <a:endParaRPr lang="en-US" sz="2800" dirty="0"/>
          </a:p>
        </p:txBody>
      </p:sp>
      <p:pic>
        <p:nvPicPr>
          <p:cNvPr id="2" name="Picture 1">
            <a:extLst>
              <a:ext uri="{FF2B5EF4-FFF2-40B4-BE49-F238E27FC236}">
                <a16:creationId xmlns:a16="http://schemas.microsoft.com/office/drawing/2014/main" id="{C5F6B48E-A3B0-477B-987D-D698CC41286B}"/>
              </a:ext>
            </a:extLst>
          </p:cNvPr>
          <p:cNvPicPr>
            <a:picLocks noChangeAspect="1"/>
          </p:cNvPicPr>
          <p:nvPr/>
        </p:nvPicPr>
        <p:blipFill>
          <a:blip r:embed="rId2"/>
          <a:stretch>
            <a:fillRect/>
          </a:stretch>
        </p:blipFill>
        <p:spPr>
          <a:xfrm>
            <a:off x="8607026" y="1966668"/>
            <a:ext cx="2548654" cy="2396344"/>
          </a:xfrm>
          <a:prstGeom prst="rect">
            <a:avLst/>
          </a:prstGeom>
        </p:spPr>
      </p:pic>
    </p:spTree>
    <p:extLst>
      <p:ext uri="{BB962C8B-B14F-4D97-AF65-F5344CB8AC3E}">
        <p14:creationId xmlns:p14="http://schemas.microsoft.com/office/powerpoint/2010/main" val="1655946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390640" cy="4937760"/>
          </a:xfrm>
        </p:spPr>
        <p:txBody>
          <a:bodyPr>
            <a:normAutofit/>
          </a:bodyPr>
          <a:lstStyle/>
          <a:p>
            <a:pPr marL="0" indent="0">
              <a:spcAft>
                <a:spcPts val="600"/>
              </a:spcAft>
              <a:buNone/>
            </a:pPr>
            <a:r>
              <a:rPr lang="en-US" sz="2800" b="1" dirty="0"/>
              <a:t>Salinity changes</a:t>
            </a:r>
            <a:r>
              <a:rPr lang="en-US" sz="2800" dirty="0"/>
              <a:t>: evaporation from  pools or rain can change salinity</a:t>
            </a:r>
          </a:p>
          <a:p>
            <a:pPr>
              <a:spcAft>
                <a:spcPts val="600"/>
              </a:spcAft>
            </a:pPr>
            <a:r>
              <a:rPr lang="en-US" sz="2800" dirty="0"/>
              <a:t>Alter solute concentration in cells making them isotonic to sea water</a:t>
            </a:r>
          </a:p>
          <a:p>
            <a:pPr lvl="1">
              <a:spcAft>
                <a:spcPts val="600"/>
              </a:spcAft>
            </a:pPr>
            <a:r>
              <a:rPr lang="en-US" sz="2500" b="1" u="sng" dirty="0"/>
              <a:t>Euryhaline</a:t>
            </a:r>
            <a:r>
              <a:rPr lang="en-US" sz="2500" dirty="0"/>
              <a:t>: broad range of salt tolerances</a:t>
            </a:r>
          </a:p>
          <a:p>
            <a:pPr>
              <a:spcAft>
                <a:spcPts val="600"/>
              </a:spcAft>
            </a:pPr>
            <a:r>
              <a:rPr lang="en-US" sz="2800" dirty="0"/>
              <a:t>Salt excretion</a:t>
            </a:r>
          </a:p>
          <a:p>
            <a:pPr marL="0" indent="0">
              <a:spcAft>
                <a:spcPts val="600"/>
              </a:spcAft>
              <a:buNone/>
            </a:pPr>
            <a:endParaRPr lang="en-US" sz="3200" dirty="0"/>
          </a:p>
        </p:txBody>
      </p:sp>
      <p:pic>
        <p:nvPicPr>
          <p:cNvPr id="2" name="Picture 1">
            <a:extLst>
              <a:ext uri="{FF2B5EF4-FFF2-40B4-BE49-F238E27FC236}">
                <a16:creationId xmlns:a16="http://schemas.microsoft.com/office/drawing/2014/main" id="{7E0D6889-644B-4864-B8D6-9EEBC5404040}"/>
              </a:ext>
            </a:extLst>
          </p:cNvPr>
          <p:cNvPicPr>
            <a:picLocks noChangeAspect="1"/>
          </p:cNvPicPr>
          <p:nvPr/>
        </p:nvPicPr>
        <p:blipFill>
          <a:blip r:embed="rId2"/>
          <a:stretch>
            <a:fillRect/>
          </a:stretch>
        </p:blipFill>
        <p:spPr>
          <a:xfrm>
            <a:off x="7457838" y="1432560"/>
            <a:ext cx="4382745" cy="2794000"/>
          </a:xfrm>
          <a:prstGeom prst="rect">
            <a:avLst/>
          </a:prstGeom>
        </p:spPr>
      </p:pic>
    </p:spTree>
    <p:extLst>
      <p:ext uri="{BB962C8B-B14F-4D97-AF65-F5344CB8AC3E}">
        <p14:creationId xmlns:p14="http://schemas.microsoft.com/office/powerpoint/2010/main" val="3605966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641805" cy="4937760"/>
          </a:xfrm>
        </p:spPr>
        <p:txBody>
          <a:bodyPr>
            <a:normAutofit/>
          </a:bodyPr>
          <a:lstStyle/>
          <a:p>
            <a:pPr marL="0" indent="0">
              <a:spcAft>
                <a:spcPts val="600"/>
              </a:spcAft>
              <a:buNone/>
            </a:pPr>
            <a:r>
              <a:rPr lang="en-US" sz="2800" b="1" dirty="0"/>
              <a:t>Predation</a:t>
            </a:r>
            <a:r>
              <a:rPr lang="en-US" sz="2800" dirty="0"/>
              <a:t>: intertidal predators including octopus, sea stars and fish</a:t>
            </a:r>
          </a:p>
          <a:p>
            <a:pPr>
              <a:spcAft>
                <a:spcPts val="600"/>
              </a:spcAft>
            </a:pPr>
            <a:r>
              <a:rPr lang="en-US" sz="2800" dirty="0"/>
              <a:t>Enclose themselves in hard shell</a:t>
            </a:r>
          </a:p>
          <a:p>
            <a:pPr lvl="1">
              <a:spcBef>
                <a:spcPts val="0"/>
              </a:spcBef>
            </a:pPr>
            <a:r>
              <a:rPr lang="en-US" sz="2500" dirty="0"/>
              <a:t>Mussels and barnacles</a:t>
            </a:r>
          </a:p>
          <a:p>
            <a:pPr lvl="1">
              <a:spcBef>
                <a:spcPts val="0"/>
              </a:spcBef>
            </a:pPr>
            <a:r>
              <a:rPr lang="en-US" sz="2500" dirty="0"/>
              <a:t>Snails and hermit crabs</a:t>
            </a:r>
          </a:p>
          <a:p>
            <a:pPr>
              <a:spcBef>
                <a:spcPts val="1200"/>
              </a:spcBef>
              <a:spcAft>
                <a:spcPts val="600"/>
              </a:spcAft>
            </a:pPr>
            <a:r>
              <a:rPr lang="en-US" sz="2800" dirty="0"/>
              <a:t>Hide in rock crevices </a:t>
            </a:r>
          </a:p>
          <a:p>
            <a:pPr>
              <a:spcAft>
                <a:spcPts val="600"/>
              </a:spcAft>
            </a:pPr>
            <a:r>
              <a:rPr lang="en-US" sz="2800" dirty="0"/>
              <a:t>Firmly attach to rocks</a:t>
            </a:r>
          </a:p>
          <a:p>
            <a:pPr>
              <a:spcAft>
                <a:spcPts val="600"/>
              </a:spcAft>
            </a:pPr>
            <a:r>
              <a:rPr lang="en-US" sz="2800" dirty="0"/>
              <a:t>Ink (sea hare) </a:t>
            </a:r>
          </a:p>
          <a:p>
            <a:pPr>
              <a:spcAft>
                <a:spcPts val="600"/>
              </a:spcAft>
            </a:pPr>
            <a:endParaRPr lang="en-US" sz="3200" dirty="0"/>
          </a:p>
        </p:txBody>
      </p:sp>
      <p:pic>
        <p:nvPicPr>
          <p:cNvPr id="2" name="Picture 1">
            <a:extLst>
              <a:ext uri="{FF2B5EF4-FFF2-40B4-BE49-F238E27FC236}">
                <a16:creationId xmlns:a16="http://schemas.microsoft.com/office/drawing/2014/main" id="{845866A3-5939-40EF-BD16-6C577DDA8FAC}"/>
              </a:ext>
            </a:extLst>
          </p:cNvPr>
          <p:cNvPicPr>
            <a:picLocks noChangeAspect="1"/>
          </p:cNvPicPr>
          <p:nvPr/>
        </p:nvPicPr>
        <p:blipFill>
          <a:blip r:embed="rId2"/>
          <a:stretch>
            <a:fillRect/>
          </a:stretch>
        </p:blipFill>
        <p:spPr>
          <a:xfrm>
            <a:off x="8096250" y="3900488"/>
            <a:ext cx="3219449" cy="2326052"/>
          </a:xfrm>
          <a:prstGeom prst="rect">
            <a:avLst/>
          </a:prstGeom>
        </p:spPr>
      </p:pic>
      <p:pic>
        <p:nvPicPr>
          <p:cNvPr id="4" name="Picture 3">
            <a:extLst>
              <a:ext uri="{FF2B5EF4-FFF2-40B4-BE49-F238E27FC236}">
                <a16:creationId xmlns:a16="http://schemas.microsoft.com/office/drawing/2014/main" id="{3AFFCCBC-AB42-472D-8C81-18131CA4C62F}"/>
              </a:ext>
            </a:extLst>
          </p:cNvPr>
          <p:cNvPicPr>
            <a:picLocks noChangeAspect="1"/>
          </p:cNvPicPr>
          <p:nvPr/>
        </p:nvPicPr>
        <p:blipFill>
          <a:blip r:embed="rId3"/>
          <a:stretch>
            <a:fillRect/>
          </a:stretch>
        </p:blipFill>
        <p:spPr>
          <a:xfrm>
            <a:off x="8096250" y="1333500"/>
            <a:ext cx="3219449" cy="2146299"/>
          </a:xfrm>
          <a:prstGeom prst="rect">
            <a:avLst/>
          </a:prstGeom>
        </p:spPr>
      </p:pic>
    </p:spTree>
    <p:extLst>
      <p:ext uri="{BB962C8B-B14F-4D97-AF65-F5344CB8AC3E}">
        <p14:creationId xmlns:p14="http://schemas.microsoft.com/office/powerpoint/2010/main" val="1213516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963920" cy="4937760"/>
          </a:xfrm>
        </p:spPr>
        <p:txBody>
          <a:bodyPr>
            <a:normAutofit/>
          </a:bodyPr>
          <a:lstStyle/>
          <a:p>
            <a:pPr marL="0" indent="0">
              <a:buNone/>
            </a:pPr>
            <a:r>
              <a:rPr lang="en-US" sz="2800" b="1" dirty="0"/>
              <a:t>Limited space</a:t>
            </a:r>
            <a:r>
              <a:rPr lang="en-US" sz="2800" dirty="0"/>
              <a:t>: intertidal organisms compete for space on the substrate</a:t>
            </a:r>
          </a:p>
          <a:p>
            <a:r>
              <a:rPr lang="en-US" sz="2800" dirty="0"/>
              <a:t>Efficient dispersal </a:t>
            </a:r>
          </a:p>
          <a:p>
            <a:pPr lvl="1"/>
            <a:r>
              <a:rPr lang="en-US" sz="2500" dirty="0"/>
              <a:t>Asexual reproduction (budding) in aggregate anemone</a:t>
            </a:r>
          </a:p>
          <a:p>
            <a:r>
              <a:rPr lang="en-US" sz="2800" dirty="0"/>
              <a:t>Strong attachment to the substrate</a:t>
            </a:r>
          </a:p>
          <a:p>
            <a:pPr lvl="1"/>
            <a:r>
              <a:rPr lang="en-US" sz="2500" dirty="0"/>
              <a:t>Mussels and barnacles</a:t>
            </a:r>
          </a:p>
          <a:p>
            <a:endParaRPr lang="en-US" sz="2800" dirty="0"/>
          </a:p>
        </p:txBody>
      </p:sp>
      <p:pic>
        <p:nvPicPr>
          <p:cNvPr id="2" name="Picture 1">
            <a:extLst>
              <a:ext uri="{FF2B5EF4-FFF2-40B4-BE49-F238E27FC236}">
                <a16:creationId xmlns:a16="http://schemas.microsoft.com/office/drawing/2014/main" id="{030DD48D-C9FC-46D4-82FC-2133E64A720C}"/>
              </a:ext>
            </a:extLst>
          </p:cNvPr>
          <p:cNvPicPr>
            <a:picLocks noChangeAspect="1"/>
          </p:cNvPicPr>
          <p:nvPr/>
        </p:nvPicPr>
        <p:blipFill>
          <a:blip r:embed="rId2"/>
          <a:stretch>
            <a:fillRect/>
          </a:stretch>
        </p:blipFill>
        <p:spPr>
          <a:xfrm>
            <a:off x="7813040" y="1219200"/>
            <a:ext cx="3515358" cy="2636518"/>
          </a:xfrm>
          <a:prstGeom prst="rect">
            <a:avLst/>
          </a:prstGeom>
        </p:spPr>
      </p:pic>
      <p:pic>
        <p:nvPicPr>
          <p:cNvPr id="4" name="Picture 3">
            <a:extLst>
              <a:ext uri="{FF2B5EF4-FFF2-40B4-BE49-F238E27FC236}">
                <a16:creationId xmlns:a16="http://schemas.microsoft.com/office/drawing/2014/main" id="{CABA24F0-FA55-4027-9ED9-FCCE06E1DAC7}"/>
              </a:ext>
            </a:extLst>
          </p:cNvPr>
          <p:cNvPicPr>
            <a:picLocks noChangeAspect="1"/>
          </p:cNvPicPr>
          <p:nvPr/>
        </p:nvPicPr>
        <p:blipFill>
          <a:blip r:embed="rId3"/>
          <a:stretch>
            <a:fillRect/>
          </a:stretch>
        </p:blipFill>
        <p:spPr>
          <a:xfrm>
            <a:off x="7813040" y="3936224"/>
            <a:ext cx="3515358" cy="2344716"/>
          </a:xfrm>
          <a:prstGeom prst="rect">
            <a:avLst/>
          </a:prstGeom>
        </p:spPr>
      </p:pic>
    </p:spTree>
    <p:extLst>
      <p:ext uri="{BB962C8B-B14F-4D97-AF65-F5344CB8AC3E}">
        <p14:creationId xmlns:p14="http://schemas.microsoft.com/office/powerpoint/2010/main" val="99555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003851" cy="4937760"/>
          </a:xfrm>
        </p:spPr>
        <p:txBody>
          <a:bodyPr>
            <a:normAutofit/>
          </a:bodyPr>
          <a:lstStyle/>
          <a:p>
            <a:pPr marL="0" indent="0">
              <a:buNone/>
            </a:pPr>
            <a:r>
              <a:rPr lang="en-US" sz="2800" b="1" dirty="0"/>
              <a:t>Oxygen availability</a:t>
            </a:r>
            <a:r>
              <a:rPr lang="en-US" sz="2800" dirty="0"/>
              <a:t>: lack of oxygen in the water when exposed or when there is a high density of organisms and a lack of photosynthetic algae</a:t>
            </a:r>
          </a:p>
          <a:p>
            <a:r>
              <a:rPr lang="en-US" sz="2800" dirty="0"/>
              <a:t>Breathe atmospheric air in oxygen poor water</a:t>
            </a:r>
          </a:p>
          <a:p>
            <a:pPr lvl="1"/>
            <a:r>
              <a:rPr lang="en-US" sz="2500" dirty="0"/>
              <a:t>Tide pool sculpin and juvenile opaleye</a:t>
            </a:r>
          </a:p>
          <a:p>
            <a:endParaRPr lang="en-US" sz="2800" dirty="0"/>
          </a:p>
          <a:p>
            <a:endParaRPr lang="en-US" sz="2800" dirty="0"/>
          </a:p>
        </p:txBody>
      </p:sp>
      <p:pic>
        <p:nvPicPr>
          <p:cNvPr id="2" name="Picture 1">
            <a:extLst>
              <a:ext uri="{FF2B5EF4-FFF2-40B4-BE49-F238E27FC236}">
                <a16:creationId xmlns:a16="http://schemas.microsoft.com/office/drawing/2014/main" id="{FB3793B0-3EFD-457B-BE48-2BC065568FDB}"/>
              </a:ext>
            </a:extLst>
          </p:cNvPr>
          <p:cNvPicPr>
            <a:picLocks noChangeAspect="1"/>
          </p:cNvPicPr>
          <p:nvPr/>
        </p:nvPicPr>
        <p:blipFill>
          <a:blip r:embed="rId2"/>
          <a:stretch>
            <a:fillRect/>
          </a:stretch>
        </p:blipFill>
        <p:spPr>
          <a:xfrm>
            <a:off x="8051164" y="1331278"/>
            <a:ext cx="3623945" cy="2381308"/>
          </a:xfrm>
          <a:prstGeom prst="rect">
            <a:avLst/>
          </a:prstGeom>
        </p:spPr>
      </p:pic>
      <p:pic>
        <p:nvPicPr>
          <p:cNvPr id="4" name="Picture 3">
            <a:extLst>
              <a:ext uri="{FF2B5EF4-FFF2-40B4-BE49-F238E27FC236}">
                <a16:creationId xmlns:a16="http://schemas.microsoft.com/office/drawing/2014/main" id="{7BAC6E38-DF7D-44A3-8DF0-B42F18F08718}"/>
              </a:ext>
            </a:extLst>
          </p:cNvPr>
          <p:cNvPicPr>
            <a:picLocks noChangeAspect="1"/>
          </p:cNvPicPr>
          <p:nvPr/>
        </p:nvPicPr>
        <p:blipFill>
          <a:blip r:embed="rId3"/>
          <a:stretch>
            <a:fillRect/>
          </a:stretch>
        </p:blipFill>
        <p:spPr>
          <a:xfrm>
            <a:off x="8051165" y="3801654"/>
            <a:ext cx="3623944" cy="2417142"/>
          </a:xfrm>
          <a:prstGeom prst="rect">
            <a:avLst/>
          </a:prstGeom>
        </p:spPr>
      </p:pic>
    </p:spTree>
    <p:extLst>
      <p:ext uri="{BB962C8B-B14F-4D97-AF65-F5344CB8AC3E}">
        <p14:creationId xmlns:p14="http://schemas.microsoft.com/office/powerpoint/2010/main" val="1020106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1FFEC4-03D9-4156-8AAA-FAFBE25ABB0C}"/>
              </a:ext>
            </a:extLst>
          </p:cNvPr>
          <p:cNvSpPr txBox="1"/>
          <p:nvPr/>
        </p:nvSpPr>
        <p:spPr>
          <a:xfrm>
            <a:off x="1816873" y="1392002"/>
            <a:ext cx="1168842" cy="4678204"/>
          </a:xfrm>
          <a:prstGeom prst="rect">
            <a:avLst/>
          </a:prstGeom>
          <a:solidFill>
            <a:srgbClr val="B6DAF4"/>
          </a:solidFill>
        </p:spPr>
        <p:txBody>
          <a:bodyPr wrap="square" rtlCol="0">
            <a:spAutoFit/>
          </a:bodyPr>
          <a:lstStyle/>
          <a:p>
            <a:endParaRPr lang="en-US" dirty="0"/>
          </a:p>
          <a:p>
            <a:endParaRPr lang="en-US" sz="2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9938" name="Rectangle 2">
            <a:extLst>
              <a:ext uri="{FF2B5EF4-FFF2-40B4-BE49-F238E27FC236}">
                <a16:creationId xmlns:a16="http://schemas.microsoft.com/office/drawing/2014/main" id="{04251FBD-5B50-4FE3-9558-0F1C51A5E58D}"/>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pic>
        <p:nvPicPr>
          <p:cNvPr id="2" name="Picture 1">
            <a:extLst>
              <a:ext uri="{FF2B5EF4-FFF2-40B4-BE49-F238E27FC236}">
                <a16:creationId xmlns:a16="http://schemas.microsoft.com/office/drawing/2014/main" id="{2E5D5EA5-B4DF-4030-82E3-38CAC03D0623}"/>
              </a:ext>
            </a:extLst>
          </p:cNvPr>
          <p:cNvPicPr>
            <a:picLocks noChangeAspect="1"/>
          </p:cNvPicPr>
          <p:nvPr/>
        </p:nvPicPr>
        <p:blipFill>
          <a:blip r:embed="rId2"/>
          <a:stretch>
            <a:fillRect/>
          </a:stretch>
        </p:blipFill>
        <p:spPr>
          <a:xfrm>
            <a:off x="2401294" y="1395363"/>
            <a:ext cx="7704328" cy="4666892"/>
          </a:xfrm>
          <a:prstGeom prst="rect">
            <a:avLst/>
          </a:prstGeom>
        </p:spPr>
      </p:pic>
      <p:sp>
        <p:nvSpPr>
          <p:cNvPr id="3" name="TextBox 2">
            <a:extLst>
              <a:ext uri="{FF2B5EF4-FFF2-40B4-BE49-F238E27FC236}">
                <a16:creationId xmlns:a16="http://schemas.microsoft.com/office/drawing/2014/main" id="{52F332B3-A68D-4D17-A359-1FD0A848BD9E}"/>
              </a:ext>
            </a:extLst>
          </p:cNvPr>
          <p:cNvSpPr txBox="1"/>
          <p:nvPr/>
        </p:nvSpPr>
        <p:spPr>
          <a:xfrm>
            <a:off x="2699468" y="1669774"/>
            <a:ext cx="2238292" cy="369332"/>
          </a:xfrm>
          <a:prstGeom prst="rect">
            <a:avLst/>
          </a:prstGeom>
          <a:noFill/>
        </p:spPr>
        <p:txBody>
          <a:bodyPr wrap="square" rtlCol="0">
            <a:spAutoFit/>
          </a:bodyPr>
          <a:lstStyle/>
          <a:p>
            <a:r>
              <a:rPr lang="en-US" dirty="0"/>
              <a:t>Secondary consumers</a:t>
            </a:r>
          </a:p>
        </p:txBody>
      </p:sp>
      <p:sp>
        <p:nvSpPr>
          <p:cNvPr id="6" name="TextBox 5">
            <a:extLst>
              <a:ext uri="{FF2B5EF4-FFF2-40B4-BE49-F238E27FC236}">
                <a16:creationId xmlns:a16="http://schemas.microsoft.com/office/drawing/2014/main" id="{743D6104-4B0E-4110-A7F9-B9E05AF1C8AA}"/>
              </a:ext>
            </a:extLst>
          </p:cNvPr>
          <p:cNvSpPr txBox="1"/>
          <p:nvPr/>
        </p:nvSpPr>
        <p:spPr>
          <a:xfrm>
            <a:off x="2031558" y="2937603"/>
            <a:ext cx="1327868" cy="646331"/>
          </a:xfrm>
          <a:prstGeom prst="rect">
            <a:avLst/>
          </a:prstGeom>
          <a:noFill/>
        </p:spPr>
        <p:txBody>
          <a:bodyPr wrap="square" rtlCol="0">
            <a:spAutoFit/>
          </a:bodyPr>
          <a:lstStyle/>
          <a:p>
            <a:r>
              <a:rPr lang="en-US" dirty="0"/>
              <a:t>Primary consumers</a:t>
            </a:r>
          </a:p>
        </p:txBody>
      </p:sp>
      <p:sp>
        <p:nvSpPr>
          <p:cNvPr id="8" name="TextBox 7">
            <a:extLst>
              <a:ext uri="{FF2B5EF4-FFF2-40B4-BE49-F238E27FC236}">
                <a16:creationId xmlns:a16="http://schemas.microsoft.com/office/drawing/2014/main" id="{CAFE4F7C-A357-4B82-B9FB-BC28DD983191}"/>
              </a:ext>
            </a:extLst>
          </p:cNvPr>
          <p:cNvSpPr txBox="1"/>
          <p:nvPr/>
        </p:nvSpPr>
        <p:spPr>
          <a:xfrm>
            <a:off x="1995778" y="5401441"/>
            <a:ext cx="1979874" cy="369332"/>
          </a:xfrm>
          <a:prstGeom prst="rect">
            <a:avLst/>
          </a:prstGeom>
          <a:noFill/>
        </p:spPr>
        <p:txBody>
          <a:bodyPr wrap="square" rtlCol="0">
            <a:spAutoFit/>
          </a:bodyPr>
          <a:lstStyle/>
          <a:p>
            <a:r>
              <a:rPr lang="en-US" dirty="0"/>
              <a:t>Primary Producers</a:t>
            </a:r>
          </a:p>
        </p:txBody>
      </p:sp>
    </p:spTree>
    <p:extLst>
      <p:ext uri="{BB962C8B-B14F-4D97-AF65-F5344CB8AC3E}">
        <p14:creationId xmlns:p14="http://schemas.microsoft.com/office/powerpoint/2010/main" val="1035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Estuaries</a:t>
            </a:r>
          </a:p>
        </p:txBody>
      </p:sp>
      <p:sp>
        <p:nvSpPr>
          <p:cNvPr id="3" name="Content Placeholder 2"/>
          <p:cNvSpPr>
            <a:spLocks noGrp="1"/>
          </p:cNvSpPr>
          <p:nvPr>
            <p:ph sz="quarter" idx="1"/>
          </p:nvPr>
        </p:nvSpPr>
        <p:spPr>
          <a:xfrm>
            <a:off x="609600" y="1219200"/>
            <a:ext cx="10852486" cy="5113020"/>
          </a:xfrm>
        </p:spPr>
        <p:txBody>
          <a:bodyPr>
            <a:normAutofit/>
          </a:bodyPr>
          <a:lstStyle/>
          <a:p>
            <a:pPr marL="0" indent="0">
              <a:buNone/>
            </a:pPr>
            <a:r>
              <a:rPr lang="en-US" sz="2800" b="1" dirty="0"/>
              <a:t>Estuary: </a:t>
            </a:r>
            <a:r>
              <a:rPr lang="en-US" sz="2800" dirty="0"/>
              <a:t>a partially enclosed area where a freshwater river or stream meets the ocean resulting in </a:t>
            </a:r>
            <a:r>
              <a:rPr lang="en-US" sz="2800" u="sng" dirty="0"/>
              <a:t>brackish</a:t>
            </a:r>
            <a:r>
              <a:rPr lang="en-US" sz="2800" dirty="0"/>
              <a:t> waters.</a:t>
            </a:r>
            <a:endParaRPr lang="en-US" sz="2000" dirty="0"/>
          </a:p>
          <a:p>
            <a:pPr marL="0" indent="0">
              <a:buNone/>
            </a:pPr>
            <a:endParaRPr lang="en-US" sz="2800" b="1" dirty="0"/>
          </a:p>
        </p:txBody>
      </p:sp>
      <p:grpSp>
        <p:nvGrpSpPr>
          <p:cNvPr id="10" name="Group 9">
            <a:extLst>
              <a:ext uri="{FF2B5EF4-FFF2-40B4-BE49-F238E27FC236}">
                <a16:creationId xmlns:a16="http://schemas.microsoft.com/office/drawing/2014/main" id="{29EFD412-32F7-40B1-A34A-933AEB9B6615}"/>
              </a:ext>
            </a:extLst>
          </p:cNvPr>
          <p:cNvGrpSpPr/>
          <p:nvPr/>
        </p:nvGrpSpPr>
        <p:grpSpPr>
          <a:xfrm>
            <a:off x="729914" y="3429000"/>
            <a:ext cx="3609473" cy="2716655"/>
            <a:chOff x="7636041" y="1509069"/>
            <a:chExt cx="3609473" cy="2716655"/>
          </a:xfrm>
        </p:grpSpPr>
        <p:pic>
          <p:nvPicPr>
            <p:cNvPr id="6" name="Picture 5">
              <a:extLst>
                <a:ext uri="{FF2B5EF4-FFF2-40B4-BE49-F238E27FC236}">
                  <a16:creationId xmlns:a16="http://schemas.microsoft.com/office/drawing/2014/main" id="{5EE7C863-8A50-4016-BC64-57D92A2B76ED}"/>
                </a:ext>
              </a:extLst>
            </p:cNvPr>
            <p:cNvPicPr>
              <a:picLocks noChangeAspect="1"/>
            </p:cNvPicPr>
            <p:nvPr/>
          </p:nvPicPr>
          <p:blipFill>
            <a:blip r:embed="rId3"/>
            <a:stretch>
              <a:fillRect/>
            </a:stretch>
          </p:blipFill>
          <p:spPr>
            <a:xfrm>
              <a:off x="7636041" y="1525111"/>
              <a:ext cx="3609473" cy="2700613"/>
            </a:xfrm>
            <a:prstGeom prst="rect">
              <a:avLst/>
            </a:prstGeom>
          </p:spPr>
        </p:pic>
        <p:sp>
          <p:nvSpPr>
            <p:cNvPr id="7" name="TextBox 6">
              <a:extLst>
                <a:ext uri="{FF2B5EF4-FFF2-40B4-BE49-F238E27FC236}">
                  <a16:creationId xmlns:a16="http://schemas.microsoft.com/office/drawing/2014/main" id="{1A9DCCF7-0653-427A-923A-BAD1E4C9F9BF}"/>
                </a:ext>
              </a:extLst>
            </p:cNvPr>
            <p:cNvSpPr txBox="1"/>
            <p:nvPr/>
          </p:nvSpPr>
          <p:spPr>
            <a:xfrm>
              <a:off x="9593179" y="1509069"/>
              <a:ext cx="1652335" cy="363176"/>
            </a:xfrm>
            <a:prstGeom prst="rect">
              <a:avLst/>
            </a:prstGeom>
            <a:solidFill>
              <a:srgbClr val="F9FDFF"/>
            </a:solidFill>
          </p:spPr>
          <p:txBody>
            <a:bodyPr wrap="square" lIns="9144" tIns="9144" rIns="9144" rtlCol="0">
              <a:spAutoFit/>
            </a:bodyPr>
            <a:lstStyle/>
            <a:p>
              <a:r>
                <a:rPr lang="en-US" sz="2000" dirty="0"/>
                <a:t>        Estuary</a:t>
              </a:r>
            </a:p>
          </p:txBody>
        </p:sp>
        <p:cxnSp>
          <p:nvCxnSpPr>
            <p:cNvPr id="9" name="Straight Arrow Connector 8">
              <a:extLst>
                <a:ext uri="{FF2B5EF4-FFF2-40B4-BE49-F238E27FC236}">
                  <a16:creationId xmlns:a16="http://schemas.microsoft.com/office/drawing/2014/main" id="{4E6C54AB-C467-4FA7-B0A0-FC34525192EE}"/>
                </a:ext>
              </a:extLst>
            </p:cNvPr>
            <p:cNvCxnSpPr/>
            <p:nvPr/>
          </p:nvCxnSpPr>
          <p:spPr>
            <a:xfrm flipH="1">
              <a:off x="9079832" y="1636295"/>
              <a:ext cx="962526" cy="2038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AC676223-A7F3-41F0-9FE8-47D5BFC5AAD6}"/>
              </a:ext>
            </a:extLst>
          </p:cNvPr>
          <p:cNvPicPr>
            <a:picLocks noChangeAspect="1"/>
          </p:cNvPicPr>
          <p:nvPr/>
        </p:nvPicPr>
        <p:blipFill>
          <a:blip r:embed="rId4"/>
          <a:stretch>
            <a:fillRect/>
          </a:stretch>
        </p:blipFill>
        <p:spPr>
          <a:xfrm>
            <a:off x="5582652" y="2733136"/>
            <a:ext cx="5999748" cy="3163867"/>
          </a:xfrm>
          <a:prstGeom prst="rect">
            <a:avLst/>
          </a:prstGeom>
        </p:spPr>
      </p:pic>
      <p:sp>
        <p:nvSpPr>
          <p:cNvPr id="12" name="TextBox 11">
            <a:extLst>
              <a:ext uri="{FF2B5EF4-FFF2-40B4-BE49-F238E27FC236}">
                <a16:creationId xmlns:a16="http://schemas.microsoft.com/office/drawing/2014/main" id="{2ABC9B80-B28B-4C26-825E-80747500B4AD}"/>
              </a:ext>
            </a:extLst>
          </p:cNvPr>
          <p:cNvSpPr txBox="1"/>
          <p:nvPr/>
        </p:nvSpPr>
        <p:spPr>
          <a:xfrm>
            <a:off x="6609347" y="5914556"/>
            <a:ext cx="4130844" cy="400110"/>
          </a:xfrm>
          <a:prstGeom prst="rect">
            <a:avLst/>
          </a:prstGeom>
          <a:noFill/>
        </p:spPr>
        <p:txBody>
          <a:bodyPr wrap="square" rtlCol="0">
            <a:spAutoFit/>
          </a:bodyPr>
          <a:lstStyle/>
          <a:p>
            <a:pPr algn="ctr"/>
            <a:r>
              <a:rPr lang="en-US" sz="2000" dirty="0"/>
              <a:t>Newport Back Bay</a:t>
            </a:r>
          </a:p>
        </p:txBody>
      </p:sp>
    </p:spTree>
    <p:extLst>
      <p:ext uri="{BB962C8B-B14F-4D97-AF65-F5344CB8AC3E}">
        <p14:creationId xmlns:p14="http://schemas.microsoft.com/office/powerpoint/2010/main" val="2214271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9130" y="1221704"/>
            <a:ext cx="10972800" cy="4937760"/>
          </a:xfrm>
        </p:spPr>
        <p:txBody>
          <a:bodyPr/>
          <a:lstStyle/>
          <a:p>
            <a:r>
              <a:rPr lang="en-US" sz="2800" dirty="0"/>
              <a:t>Predators act to control prey populations </a:t>
            </a:r>
          </a:p>
          <a:p>
            <a:pPr lvl="1"/>
            <a:r>
              <a:rPr lang="en-US" sz="2400" b="1" u="sng" dirty="0"/>
              <a:t>Keystone species</a:t>
            </a:r>
            <a:r>
              <a:rPr lang="en-US" sz="2400" dirty="0"/>
              <a:t>: a species whose absence in the community would bring about significant change in that community</a:t>
            </a:r>
          </a:p>
          <a:p>
            <a:pPr marL="0" indent="0">
              <a:buNone/>
            </a:pPr>
            <a:endParaRPr lang="en-US" dirty="0"/>
          </a:p>
        </p:txBody>
      </p:sp>
      <p:pic>
        <p:nvPicPr>
          <p:cNvPr id="6" name="Picture 5"/>
          <p:cNvPicPr>
            <a:picLocks noChangeAspect="1"/>
          </p:cNvPicPr>
          <p:nvPr/>
        </p:nvPicPr>
        <p:blipFill>
          <a:blip r:embed="rId2"/>
          <a:stretch>
            <a:fillRect/>
          </a:stretch>
        </p:blipFill>
        <p:spPr>
          <a:xfrm>
            <a:off x="5359527" y="2627274"/>
            <a:ext cx="5546810" cy="3728948"/>
          </a:xfrm>
          <a:prstGeom prst="rect">
            <a:avLst/>
          </a:prstGeom>
        </p:spPr>
      </p:pic>
      <p:pic>
        <p:nvPicPr>
          <p:cNvPr id="3074" name="Picture 2" descr="http://www.seastars.ca/vimages/purple_pis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180" y="2783949"/>
            <a:ext cx="2011382" cy="1508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4430" y="3125276"/>
            <a:ext cx="2259009" cy="646331"/>
          </a:xfrm>
          <a:prstGeom prst="rect">
            <a:avLst/>
          </a:prstGeom>
          <a:noFill/>
        </p:spPr>
        <p:txBody>
          <a:bodyPr wrap="square" rtlCol="0">
            <a:spAutoFit/>
          </a:bodyPr>
          <a:lstStyle/>
          <a:p>
            <a:r>
              <a:rPr lang="en-US" b="1" dirty="0"/>
              <a:t>Predator</a:t>
            </a:r>
            <a:r>
              <a:rPr lang="en-US" dirty="0"/>
              <a:t>: </a:t>
            </a:r>
          </a:p>
          <a:p>
            <a:r>
              <a:rPr lang="en-US" i="1" dirty="0" err="1"/>
              <a:t>Pisaster</a:t>
            </a:r>
            <a:r>
              <a:rPr lang="en-US" i="1" dirty="0"/>
              <a:t> </a:t>
            </a:r>
            <a:r>
              <a:rPr lang="en-US" i="1" dirty="0" err="1"/>
              <a:t>ochraceous</a:t>
            </a:r>
            <a:endParaRPr lang="en-US" i="1" dirty="0"/>
          </a:p>
        </p:txBody>
      </p:sp>
      <p:sp>
        <p:nvSpPr>
          <p:cNvPr id="10" name="TextBox 9"/>
          <p:cNvSpPr txBox="1"/>
          <p:nvPr/>
        </p:nvSpPr>
        <p:spPr>
          <a:xfrm>
            <a:off x="1104429" y="4880594"/>
            <a:ext cx="2259009" cy="646331"/>
          </a:xfrm>
          <a:prstGeom prst="rect">
            <a:avLst/>
          </a:prstGeom>
          <a:noFill/>
        </p:spPr>
        <p:txBody>
          <a:bodyPr wrap="square" rtlCol="0">
            <a:spAutoFit/>
          </a:bodyPr>
          <a:lstStyle/>
          <a:p>
            <a:r>
              <a:rPr lang="en-US" b="1" dirty="0"/>
              <a:t>Prey</a:t>
            </a:r>
            <a:r>
              <a:rPr lang="en-US" dirty="0"/>
              <a:t>: </a:t>
            </a:r>
          </a:p>
          <a:p>
            <a:r>
              <a:rPr lang="en-US" i="1" dirty="0" err="1"/>
              <a:t>Mytilus</a:t>
            </a:r>
            <a:r>
              <a:rPr lang="en-US" i="1" dirty="0"/>
              <a:t> </a:t>
            </a:r>
            <a:r>
              <a:rPr lang="en-US" i="1" dirty="0" err="1"/>
              <a:t>californianus</a:t>
            </a:r>
            <a:endParaRPr lang="en-US" i="1" dirty="0"/>
          </a:p>
        </p:txBody>
      </p:sp>
      <p:pic>
        <p:nvPicPr>
          <p:cNvPr id="3078" name="Picture 6" descr="http://californiawatch.org/files/imagecache/image-insert/musse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680" y="4537276"/>
            <a:ext cx="2012882" cy="1482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D0EAE339-4C48-4A81-8205-A94EBB2394BF}"/>
              </a:ext>
            </a:extLst>
          </p:cNvPr>
          <p:cNvSpPr>
            <a:spLocks noGrp="1" noChangeArrowheads="1"/>
          </p:cNvSpPr>
          <p:nvPr>
            <p:ph type="title"/>
          </p:nvPr>
        </p:nvSpPr>
        <p:spPr>
          <a:xfrm>
            <a:off x="609600" y="228600"/>
            <a:ext cx="10972800" cy="914400"/>
          </a:xfrm>
        </p:spPr>
        <p:txBody>
          <a:bodyPr>
            <a:normAutofit/>
          </a:bodyPr>
          <a:lstStyle/>
          <a:p>
            <a:pPr algn="ctr" eaLnBrk="1" hangingPunct="1">
              <a:defRPr/>
            </a:pPr>
            <a:r>
              <a:rPr lang="en-US" sz="4400" dirty="0"/>
              <a:t>Rocky Intertidal Food Web</a:t>
            </a:r>
          </a:p>
        </p:txBody>
      </p:sp>
    </p:spTree>
    <p:extLst>
      <p:ext uri="{BB962C8B-B14F-4D97-AF65-F5344CB8AC3E}">
        <p14:creationId xmlns:p14="http://schemas.microsoft.com/office/powerpoint/2010/main" val="2528995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020B42-3667-4687-A285-54FA18A0E788}"/>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sp>
        <p:nvSpPr>
          <p:cNvPr id="4" name="Content Placeholder 3">
            <a:extLst>
              <a:ext uri="{FF2B5EF4-FFF2-40B4-BE49-F238E27FC236}">
                <a16:creationId xmlns:a16="http://schemas.microsoft.com/office/drawing/2014/main" id="{3046BFF3-544B-4228-BA40-FFD26C87BE6C}"/>
              </a:ext>
            </a:extLst>
          </p:cNvPr>
          <p:cNvSpPr>
            <a:spLocks noGrp="1"/>
          </p:cNvSpPr>
          <p:nvPr>
            <p:ph sz="quarter" idx="1"/>
          </p:nvPr>
        </p:nvSpPr>
        <p:spPr>
          <a:xfrm>
            <a:off x="276447" y="1424763"/>
            <a:ext cx="3636334" cy="4937760"/>
          </a:xfrm>
        </p:spPr>
        <p:txBody>
          <a:bodyPr/>
          <a:lstStyle/>
          <a:p>
            <a:r>
              <a:rPr lang="en-US" dirty="0"/>
              <a:t>Sea stars are especially important in controlling California mussel populations in the lower intertidal zone. The absence of sea stars can lead to the expansion of the mussel beds into the lower intertidal.</a:t>
            </a:r>
          </a:p>
        </p:txBody>
      </p:sp>
      <p:pic>
        <p:nvPicPr>
          <p:cNvPr id="2" name="Picture 1">
            <a:extLst>
              <a:ext uri="{FF2B5EF4-FFF2-40B4-BE49-F238E27FC236}">
                <a16:creationId xmlns:a16="http://schemas.microsoft.com/office/drawing/2014/main" id="{49E1316A-CB53-4779-B031-E7BD4F41563B}"/>
              </a:ext>
            </a:extLst>
          </p:cNvPr>
          <p:cNvPicPr>
            <a:picLocks noChangeAspect="1"/>
          </p:cNvPicPr>
          <p:nvPr/>
        </p:nvPicPr>
        <p:blipFill>
          <a:blip r:embed="rId2"/>
          <a:stretch>
            <a:fillRect/>
          </a:stretch>
        </p:blipFill>
        <p:spPr>
          <a:xfrm>
            <a:off x="3775075" y="1807084"/>
            <a:ext cx="8244939" cy="3626153"/>
          </a:xfrm>
          <a:prstGeom prst="rect">
            <a:avLst/>
          </a:prstGeom>
        </p:spPr>
      </p:pic>
    </p:spTree>
    <p:extLst>
      <p:ext uri="{BB962C8B-B14F-4D97-AF65-F5344CB8AC3E}">
        <p14:creationId xmlns:p14="http://schemas.microsoft.com/office/powerpoint/2010/main" val="3559075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90CDF-7E77-4EC4-A584-954BD117B01B}"/>
              </a:ext>
            </a:extLst>
          </p:cNvPr>
          <p:cNvSpPr>
            <a:spLocks noGrp="1"/>
          </p:cNvSpPr>
          <p:nvPr>
            <p:ph type="title"/>
          </p:nvPr>
        </p:nvSpPr>
        <p:spPr/>
        <p:txBody>
          <a:bodyPr>
            <a:normAutofit/>
          </a:bodyPr>
          <a:lstStyle/>
          <a:p>
            <a:pPr algn="ctr"/>
            <a:r>
              <a:rPr lang="en-US" sz="4400" dirty="0"/>
              <a:t>Sea Star Wasting Disease</a:t>
            </a:r>
          </a:p>
        </p:txBody>
      </p:sp>
      <p:sp>
        <p:nvSpPr>
          <p:cNvPr id="6" name="Content Placeholder 5">
            <a:extLst>
              <a:ext uri="{FF2B5EF4-FFF2-40B4-BE49-F238E27FC236}">
                <a16:creationId xmlns:a16="http://schemas.microsoft.com/office/drawing/2014/main" id="{DCBEA90E-B9CD-4DA0-9A48-D5BC2950AB8B}"/>
              </a:ext>
            </a:extLst>
          </p:cNvPr>
          <p:cNvSpPr>
            <a:spLocks noGrp="1"/>
          </p:cNvSpPr>
          <p:nvPr>
            <p:ph sz="quarter" idx="1"/>
          </p:nvPr>
        </p:nvSpPr>
        <p:spPr>
          <a:xfrm>
            <a:off x="609601" y="1219200"/>
            <a:ext cx="6067526" cy="4937760"/>
          </a:xfrm>
        </p:spPr>
        <p:txBody>
          <a:bodyPr/>
          <a:lstStyle/>
          <a:p>
            <a:pPr marL="0" indent="0">
              <a:buNone/>
            </a:pPr>
            <a:r>
              <a:rPr lang="en-US" sz="2800" dirty="0"/>
              <a:t>Sea Star Wasting Disease (SSWD) is a disease that affects various echinoderm species causing them to decay and die</a:t>
            </a:r>
          </a:p>
          <a:p>
            <a:r>
              <a:rPr lang="en-US" sz="2400" dirty="0"/>
              <a:t>Some areas in southern California experienced a </a:t>
            </a:r>
            <a:r>
              <a:rPr lang="en-US" sz="2400" u="sng" dirty="0"/>
              <a:t>99</a:t>
            </a:r>
            <a:r>
              <a:rPr lang="en-US" sz="2400" dirty="0"/>
              <a:t>% decline in sea star populations</a:t>
            </a:r>
          </a:p>
          <a:p>
            <a:r>
              <a:rPr lang="en-US" sz="2400" dirty="0"/>
              <a:t>Sea water temperature may be correlated with the spread of the disease</a:t>
            </a:r>
          </a:p>
          <a:p>
            <a:r>
              <a:rPr lang="en-US" sz="2400" dirty="0"/>
              <a:t>Cause of the disease has yet to identified</a:t>
            </a:r>
          </a:p>
          <a:p>
            <a:endParaRPr lang="en-US" sz="2400" dirty="0"/>
          </a:p>
        </p:txBody>
      </p:sp>
      <p:pic>
        <p:nvPicPr>
          <p:cNvPr id="7" name="Picture 6">
            <a:extLst>
              <a:ext uri="{FF2B5EF4-FFF2-40B4-BE49-F238E27FC236}">
                <a16:creationId xmlns:a16="http://schemas.microsoft.com/office/drawing/2014/main" id="{9CC68B12-7989-4BEE-9972-4A10445740AE}"/>
              </a:ext>
            </a:extLst>
          </p:cNvPr>
          <p:cNvPicPr>
            <a:picLocks noChangeAspect="1"/>
          </p:cNvPicPr>
          <p:nvPr/>
        </p:nvPicPr>
        <p:blipFill>
          <a:blip r:embed="rId2"/>
          <a:stretch>
            <a:fillRect/>
          </a:stretch>
        </p:blipFill>
        <p:spPr>
          <a:xfrm>
            <a:off x="10069032" y="1294625"/>
            <a:ext cx="2007073" cy="2490565"/>
          </a:xfrm>
          <a:prstGeom prst="rect">
            <a:avLst/>
          </a:prstGeom>
        </p:spPr>
      </p:pic>
      <p:pic>
        <p:nvPicPr>
          <p:cNvPr id="8" name="Picture 7">
            <a:extLst>
              <a:ext uri="{FF2B5EF4-FFF2-40B4-BE49-F238E27FC236}">
                <a16:creationId xmlns:a16="http://schemas.microsoft.com/office/drawing/2014/main" id="{8C534F53-EC54-40A6-BFCA-12834EFC2C20}"/>
              </a:ext>
            </a:extLst>
          </p:cNvPr>
          <p:cNvPicPr>
            <a:picLocks noChangeAspect="1"/>
          </p:cNvPicPr>
          <p:nvPr/>
        </p:nvPicPr>
        <p:blipFill>
          <a:blip r:embed="rId3"/>
          <a:stretch>
            <a:fillRect/>
          </a:stretch>
        </p:blipFill>
        <p:spPr>
          <a:xfrm>
            <a:off x="6841932" y="1294626"/>
            <a:ext cx="3126092" cy="2490564"/>
          </a:xfrm>
          <a:prstGeom prst="rect">
            <a:avLst/>
          </a:prstGeom>
        </p:spPr>
      </p:pic>
      <p:pic>
        <p:nvPicPr>
          <p:cNvPr id="10" name="Picture 9">
            <a:extLst>
              <a:ext uri="{FF2B5EF4-FFF2-40B4-BE49-F238E27FC236}">
                <a16:creationId xmlns:a16="http://schemas.microsoft.com/office/drawing/2014/main" id="{5E9210A0-87DD-4937-8BB9-4F77146E305B}"/>
              </a:ext>
            </a:extLst>
          </p:cNvPr>
          <p:cNvPicPr>
            <a:picLocks noChangeAspect="1"/>
          </p:cNvPicPr>
          <p:nvPr/>
        </p:nvPicPr>
        <p:blipFill>
          <a:blip r:embed="rId4"/>
          <a:stretch>
            <a:fillRect/>
          </a:stretch>
        </p:blipFill>
        <p:spPr>
          <a:xfrm>
            <a:off x="7928110" y="3936816"/>
            <a:ext cx="2992179" cy="2244134"/>
          </a:xfrm>
          <a:prstGeom prst="rect">
            <a:avLst/>
          </a:prstGeom>
        </p:spPr>
      </p:pic>
    </p:spTree>
    <p:extLst>
      <p:ext uri="{BB962C8B-B14F-4D97-AF65-F5344CB8AC3E}">
        <p14:creationId xmlns:p14="http://schemas.microsoft.com/office/powerpoint/2010/main" val="3858991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Estuaries</a:t>
            </a:r>
          </a:p>
        </p:txBody>
      </p:sp>
      <p:sp>
        <p:nvSpPr>
          <p:cNvPr id="3" name="Content Placeholder 2"/>
          <p:cNvSpPr>
            <a:spLocks noGrp="1"/>
          </p:cNvSpPr>
          <p:nvPr>
            <p:ph sz="quarter" idx="1"/>
          </p:nvPr>
        </p:nvSpPr>
        <p:spPr>
          <a:xfrm>
            <a:off x="352926" y="1267326"/>
            <a:ext cx="5743074" cy="5113020"/>
          </a:xfrm>
        </p:spPr>
        <p:txBody>
          <a:bodyPr>
            <a:normAutofit/>
          </a:bodyPr>
          <a:lstStyle/>
          <a:p>
            <a:pPr marL="0" indent="0">
              <a:buNone/>
            </a:pPr>
            <a:r>
              <a:rPr lang="en-US" sz="3000" b="1" dirty="0"/>
              <a:t>Estuary habitat types</a:t>
            </a:r>
            <a:r>
              <a:rPr lang="en-US" sz="3000" dirty="0"/>
              <a:t>:</a:t>
            </a:r>
          </a:p>
          <a:p>
            <a:pPr>
              <a:lnSpc>
                <a:spcPct val="87000"/>
              </a:lnSpc>
              <a:spcAft>
                <a:spcPts val="600"/>
              </a:spcAft>
            </a:pPr>
            <a:r>
              <a:rPr lang="en-US" sz="2400" b="1" dirty="0"/>
              <a:t>Open water</a:t>
            </a:r>
            <a:r>
              <a:rPr lang="en-US" sz="2400" dirty="0"/>
              <a:t>: area covered with water during low tide</a:t>
            </a:r>
          </a:p>
          <a:p>
            <a:pPr>
              <a:lnSpc>
                <a:spcPct val="87000"/>
              </a:lnSpc>
              <a:spcAft>
                <a:spcPts val="600"/>
              </a:spcAft>
            </a:pPr>
            <a:r>
              <a:rPr lang="en-US" sz="2400" b="1" dirty="0"/>
              <a:t>Mudflats</a:t>
            </a:r>
            <a:r>
              <a:rPr lang="en-US" sz="2400" dirty="0"/>
              <a:t>: areas covered during high tide but exposed during low tide</a:t>
            </a:r>
          </a:p>
          <a:p>
            <a:pPr>
              <a:lnSpc>
                <a:spcPct val="87000"/>
              </a:lnSpc>
              <a:spcAft>
                <a:spcPts val="600"/>
              </a:spcAft>
            </a:pPr>
            <a:r>
              <a:rPr lang="en-US" sz="2400" b="1" u="sng" dirty="0"/>
              <a:t>Saltmarsh</a:t>
            </a:r>
            <a:r>
              <a:rPr lang="en-US" sz="2400" dirty="0"/>
              <a:t>: area covered during high tide</a:t>
            </a:r>
          </a:p>
          <a:p>
            <a:pPr>
              <a:lnSpc>
                <a:spcPct val="87000"/>
              </a:lnSpc>
              <a:spcAft>
                <a:spcPts val="600"/>
              </a:spcAft>
            </a:pPr>
            <a:r>
              <a:rPr lang="en-US" sz="2400" b="1" dirty="0"/>
              <a:t>Freshwater marshes and ponds</a:t>
            </a:r>
            <a:r>
              <a:rPr lang="en-US" sz="2400" dirty="0"/>
              <a:t>: stagnant freshwater habitats</a:t>
            </a:r>
          </a:p>
          <a:p>
            <a:pPr>
              <a:lnSpc>
                <a:spcPct val="87000"/>
              </a:lnSpc>
              <a:spcAft>
                <a:spcPts val="600"/>
              </a:spcAft>
            </a:pPr>
            <a:r>
              <a:rPr lang="en-US" sz="2400" b="1" dirty="0"/>
              <a:t>Riparian</a:t>
            </a:r>
            <a:r>
              <a:rPr lang="en-US" sz="2400" dirty="0"/>
              <a:t>: terrestrial areas along freshwater habitats </a:t>
            </a:r>
          </a:p>
          <a:p>
            <a:pPr>
              <a:lnSpc>
                <a:spcPct val="87000"/>
              </a:lnSpc>
              <a:spcAft>
                <a:spcPts val="600"/>
              </a:spcAft>
            </a:pPr>
            <a:r>
              <a:rPr lang="en-US" sz="2400" b="1" dirty="0"/>
              <a:t>Upland</a:t>
            </a:r>
            <a:r>
              <a:rPr lang="en-US" sz="2400" dirty="0"/>
              <a:t>: terrestrial habitats not adjacent to fresh or salt water habitats</a:t>
            </a:r>
          </a:p>
        </p:txBody>
      </p:sp>
      <p:pic>
        <p:nvPicPr>
          <p:cNvPr id="5" name="Picture 4">
            <a:extLst>
              <a:ext uri="{FF2B5EF4-FFF2-40B4-BE49-F238E27FC236}">
                <a16:creationId xmlns:a16="http://schemas.microsoft.com/office/drawing/2014/main" id="{5809382E-09FA-4549-9257-4BD12C8596F0}"/>
              </a:ext>
            </a:extLst>
          </p:cNvPr>
          <p:cNvPicPr>
            <a:picLocks noChangeAspect="1"/>
          </p:cNvPicPr>
          <p:nvPr/>
        </p:nvPicPr>
        <p:blipFill>
          <a:blip r:embed="rId3"/>
          <a:stretch>
            <a:fillRect/>
          </a:stretch>
        </p:blipFill>
        <p:spPr>
          <a:xfrm>
            <a:off x="6323616" y="1907562"/>
            <a:ext cx="5724005" cy="3333750"/>
          </a:xfrm>
          <a:prstGeom prst="rect">
            <a:avLst/>
          </a:prstGeom>
        </p:spPr>
      </p:pic>
      <p:sp>
        <p:nvSpPr>
          <p:cNvPr id="6" name="TextBox 5">
            <a:extLst>
              <a:ext uri="{FF2B5EF4-FFF2-40B4-BE49-F238E27FC236}">
                <a16:creationId xmlns:a16="http://schemas.microsoft.com/office/drawing/2014/main" id="{F470C528-A52E-4ED5-A6C4-296F4AF6BCB1}"/>
              </a:ext>
            </a:extLst>
          </p:cNvPr>
          <p:cNvSpPr txBox="1"/>
          <p:nvPr/>
        </p:nvSpPr>
        <p:spPr>
          <a:xfrm>
            <a:off x="6323616" y="2099734"/>
            <a:ext cx="3243717" cy="369332"/>
          </a:xfrm>
          <a:prstGeom prst="rect">
            <a:avLst/>
          </a:prstGeom>
          <a:solidFill>
            <a:srgbClr val="F9FDFF"/>
          </a:solidFill>
        </p:spPr>
        <p:txBody>
          <a:bodyPr wrap="square" rtlCol="0">
            <a:spAutoFit/>
          </a:bodyPr>
          <a:lstStyle/>
          <a:p>
            <a:r>
              <a:rPr lang="en-US" dirty="0"/>
              <a:t>Habitats of Upper Newport Bay</a:t>
            </a:r>
          </a:p>
        </p:txBody>
      </p:sp>
    </p:spTree>
    <p:extLst>
      <p:ext uri="{BB962C8B-B14F-4D97-AF65-F5344CB8AC3E}">
        <p14:creationId xmlns:p14="http://schemas.microsoft.com/office/powerpoint/2010/main" val="173400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F6399-577E-43D8-AFAC-77DFF57868FB}"/>
              </a:ext>
            </a:extLst>
          </p:cNvPr>
          <p:cNvSpPr>
            <a:spLocks noGrp="1"/>
          </p:cNvSpPr>
          <p:nvPr>
            <p:ph type="title"/>
          </p:nvPr>
        </p:nvSpPr>
        <p:spPr/>
        <p:txBody>
          <a:bodyPr>
            <a:normAutofit/>
          </a:bodyPr>
          <a:lstStyle/>
          <a:p>
            <a:pPr algn="ctr"/>
            <a:r>
              <a:rPr lang="en-US" sz="4400" dirty="0"/>
              <a:t>Estuary Habitats – Open Water</a:t>
            </a:r>
          </a:p>
        </p:txBody>
      </p:sp>
      <p:sp>
        <p:nvSpPr>
          <p:cNvPr id="6" name="Content Placeholder 5">
            <a:extLst>
              <a:ext uri="{FF2B5EF4-FFF2-40B4-BE49-F238E27FC236}">
                <a16:creationId xmlns:a16="http://schemas.microsoft.com/office/drawing/2014/main" id="{802A709D-AA93-47EC-9CC0-5F4ECF161702}"/>
              </a:ext>
            </a:extLst>
          </p:cNvPr>
          <p:cNvSpPr>
            <a:spLocks noGrp="1"/>
          </p:cNvSpPr>
          <p:nvPr>
            <p:ph sz="quarter" idx="1"/>
          </p:nvPr>
        </p:nvSpPr>
        <p:spPr>
          <a:xfrm>
            <a:off x="609600" y="1219200"/>
            <a:ext cx="4817533" cy="5041386"/>
          </a:xfrm>
        </p:spPr>
        <p:txBody>
          <a:bodyPr>
            <a:normAutofit/>
          </a:bodyPr>
          <a:lstStyle/>
          <a:p>
            <a:pPr marL="0" indent="0">
              <a:lnSpc>
                <a:spcPct val="88000"/>
              </a:lnSpc>
              <a:spcAft>
                <a:spcPts val="1200"/>
              </a:spcAft>
              <a:buNone/>
            </a:pPr>
            <a:r>
              <a:rPr lang="en-US" sz="2800" dirty="0"/>
              <a:t>Marine organisms in the open water habitat</a:t>
            </a:r>
          </a:p>
          <a:p>
            <a:pPr lvl="1">
              <a:lnSpc>
                <a:spcPct val="88000"/>
              </a:lnSpc>
              <a:spcAft>
                <a:spcPts val="1200"/>
              </a:spcAft>
            </a:pPr>
            <a:r>
              <a:rPr lang="en-US" sz="2400" dirty="0"/>
              <a:t>Osprey and terns forage for fish in the open water</a:t>
            </a:r>
          </a:p>
          <a:p>
            <a:pPr lvl="1">
              <a:lnSpc>
                <a:spcPct val="88000"/>
              </a:lnSpc>
              <a:spcAft>
                <a:spcPts val="1200"/>
              </a:spcAft>
            </a:pPr>
            <a:r>
              <a:rPr lang="en-US" sz="2400" dirty="0"/>
              <a:t>Topsmelt and mullet are two fish species common in estuaries</a:t>
            </a:r>
          </a:p>
          <a:p>
            <a:pPr lvl="1">
              <a:lnSpc>
                <a:spcPct val="88000"/>
              </a:lnSpc>
              <a:spcAft>
                <a:spcPts val="1200"/>
              </a:spcAft>
            </a:pPr>
            <a:r>
              <a:rPr lang="en-US" sz="2400" dirty="0"/>
              <a:t>Round rays and other cartilaginous fish will often use estuaries as nurseries</a:t>
            </a:r>
          </a:p>
          <a:p>
            <a:pPr lvl="1">
              <a:lnSpc>
                <a:spcPct val="88000"/>
              </a:lnSpc>
              <a:spcAft>
                <a:spcPts val="1200"/>
              </a:spcAft>
            </a:pPr>
            <a:r>
              <a:rPr lang="en-US" sz="2400" u="sng" dirty="0"/>
              <a:t>Anadromous</a:t>
            </a:r>
            <a:r>
              <a:rPr lang="en-US" sz="2400" dirty="0"/>
              <a:t> and catadromous fish migrate through estuaries</a:t>
            </a:r>
          </a:p>
        </p:txBody>
      </p:sp>
      <p:pic>
        <p:nvPicPr>
          <p:cNvPr id="2" name="Picture 1">
            <a:extLst>
              <a:ext uri="{FF2B5EF4-FFF2-40B4-BE49-F238E27FC236}">
                <a16:creationId xmlns:a16="http://schemas.microsoft.com/office/drawing/2014/main" id="{9BC72775-BBA3-4921-A58E-0FFA2C57A2B5}"/>
              </a:ext>
            </a:extLst>
          </p:cNvPr>
          <p:cNvPicPr>
            <a:picLocks noChangeAspect="1"/>
          </p:cNvPicPr>
          <p:nvPr/>
        </p:nvPicPr>
        <p:blipFill>
          <a:blip r:embed="rId2"/>
          <a:stretch>
            <a:fillRect/>
          </a:stretch>
        </p:blipFill>
        <p:spPr>
          <a:xfrm>
            <a:off x="9228668" y="4211840"/>
            <a:ext cx="2661030" cy="1926773"/>
          </a:xfrm>
          <a:prstGeom prst="rect">
            <a:avLst/>
          </a:prstGeom>
        </p:spPr>
      </p:pic>
      <p:pic>
        <p:nvPicPr>
          <p:cNvPr id="4" name="Picture 3">
            <a:extLst>
              <a:ext uri="{FF2B5EF4-FFF2-40B4-BE49-F238E27FC236}">
                <a16:creationId xmlns:a16="http://schemas.microsoft.com/office/drawing/2014/main" id="{F55BD238-CB9B-4F49-8D8C-917F3686F1E4}"/>
              </a:ext>
            </a:extLst>
          </p:cNvPr>
          <p:cNvPicPr>
            <a:picLocks noChangeAspect="1"/>
          </p:cNvPicPr>
          <p:nvPr/>
        </p:nvPicPr>
        <p:blipFill>
          <a:blip r:embed="rId3"/>
          <a:stretch>
            <a:fillRect/>
          </a:stretch>
        </p:blipFill>
        <p:spPr>
          <a:xfrm>
            <a:off x="9228668" y="1363133"/>
            <a:ext cx="2661030" cy="2755957"/>
          </a:xfrm>
          <a:prstGeom prst="rect">
            <a:avLst/>
          </a:prstGeom>
        </p:spPr>
      </p:pic>
      <p:pic>
        <p:nvPicPr>
          <p:cNvPr id="7" name="Picture 6">
            <a:extLst>
              <a:ext uri="{FF2B5EF4-FFF2-40B4-BE49-F238E27FC236}">
                <a16:creationId xmlns:a16="http://schemas.microsoft.com/office/drawing/2014/main" id="{5B9C583F-D3C2-4FA9-B549-22C3A2C1D3B0}"/>
              </a:ext>
            </a:extLst>
          </p:cNvPr>
          <p:cNvPicPr>
            <a:picLocks noChangeAspect="1"/>
          </p:cNvPicPr>
          <p:nvPr/>
        </p:nvPicPr>
        <p:blipFill>
          <a:blip r:embed="rId4"/>
          <a:stretch>
            <a:fillRect/>
          </a:stretch>
        </p:blipFill>
        <p:spPr>
          <a:xfrm>
            <a:off x="6764868" y="1219199"/>
            <a:ext cx="2370666" cy="1926167"/>
          </a:xfrm>
          <a:prstGeom prst="rect">
            <a:avLst/>
          </a:prstGeom>
        </p:spPr>
      </p:pic>
      <p:pic>
        <p:nvPicPr>
          <p:cNvPr id="8" name="Picture 7">
            <a:extLst>
              <a:ext uri="{FF2B5EF4-FFF2-40B4-BE49-F238E27FC236}">
                <a16:creationId xmlns:a16="http://schemas.microsoft.com/office/drawing/2014/main" id="{06070BD8-1E8E-4A00-8C3D-8FF9B1ECC8BE}"/>
              </a:ext>
            </a:extLst>
          </p:cNvPr>
          <p:cNvPicPr>
            <a:picLocks noChangeAspect="1"/>
          </p:cNvPicPr>
          <p:nvPr/>
        </p:nvPicPr>
        <p:blipFill>
          <a:blip r:embed="rId5"/>
          <a:stretch>
            <a:fillRect/>
          </a:stretch>
        </p:blipFill>
        <p:spPr>
          <a:xfrm>
            <a:off x="6764868" y="3183139"/>
            <a:ext cx="2379814" cy="1465062"/>
          </a:xfrm>
          <a:prstGeom prst="rect">
            <a:avLst/>
          </a:prstGeom>
        </p:spPr>
      </p:pic>
      <p:pic>
        <p:nvPicPr>
          <p:cNvPr id="10" name="Picture 9">
            <a:extLst>
              <a:ext uri="{FF2B5EF4-FFF2-40B4-BE49-F238E27FC236}">
                <a16:creationId xmlns:a16="http://schemas.microsoft.com/office/drawing/2014/main" id="{DF22500D-FFC3-4573-BB83-185446DFDDBB}"/>
              </a:ext>
            </a:extLst>
          </p:cNvPr>
          <p:cNvPicPr>
            <a:picLocks noChangeAspect="1"/>
          </p:cNvPicPr>
          <p:nvPr/>
        </p:nvPicPr>
        <p:blipFill>
          <a:blip r:embed="rId6"/>
          <a:stretch>
            <a:fillRect/>
          </a:stretch>
        </p:blipFill>
        <p:spPr>
          <a:xfrm>
            <a:off x="6764868" y="4685974"/>
            <a:ext cx="2370666" cy="1574612"/>
          </a:xfrm>
          <a:prstGeom prst="rect">
            <a:avLst/>
          </a:prstGeom>
        </p:spPr>
      </p:pic>
    </p:spTree>
    <p:extLst>
      <p:ext uri="{BB962C8B-B14F-4D97-AF65-F5344CB8AC3E}">
        <p14:creationId xmlns:p14="http://schemas.microsoft.com/office/powerpoint/2010/main" val="231336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Salt Marsh</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609600" y="1219200"/>
            <a:ext cx="6193134" cy="4937760"/>
          </a:xfrm>
        </p:spPr>
        <p:txBody>
          <a:bodyPr>
            <a:normAutofit fontScale="92500" lnSpcReduction="10000"/>
          </a:bodyPr>
          <a:lstStyle/>
          <a:p>
            <a:r>
              <a:rPr lang="en-US" sz="2800" dirty="0"/>
              <a:t>Areas partially flooded during high tide</a:t>
            </a:r>
          </a:p>
          <a:p>
            <a:pPr lvl="1"/>
            <a:r>
              <a:rPr lang="en-US" sz="2500" dirty="0"/>
              <a:t>Saltmarsh plants bordering mudflats mark height of average high tide. </a:t>
            </a:r>
          </a:p>
          <a:p>
            <a:pPr lvl="1"/>
            <a:endParaRPr lang="en-US" sz="1500" dirty="0"/>
          </a:p>
          <a:p>
            <a:r>
              <a:rPr lang="en-US" sz="2800" dirty="0"/>
              <a:t>Temperate and subarctic regions worldwide </a:t>
            </a:r>
          </a:p>
          <a:p>
            <a:endParaRPr lang="en-US" sz="1900" dirty="0"/>
          </a:p>
          <a:p>
            <a:r>
              <a:rPr lang="en-US" sz="2800" dirty="0"/>
              <a:t>Dominated by </a:t>
            </a:r>
            <a:r>
              <a:rPr lang="en-US" sz="2800" u="sng" dirty="0"/>
              <a:t>halophytes</a:t>
            </a:r>
            <a:r>
              <a:rPr lang="en-US" sz="2800" dirty="0"/>
              <a:t> (salt-tolerant plants)</a:t>
            </a:r>
          </a:p>
          <a:p>
            <a:pPr lvl="1"/>
            <a:r>
              <a:rPr lang="en-US" sz="2500" dirty="0"/>
              <a:t>Salt grass, cord grass and pickleweed</a:t>
            </a:r>
          </a:p>
          <a:p>
            <a:endParaRPr lang="en-US" sz="1900" dirty="0"/>
          </a:p>
          <a:p>
            <a:r>
              <a:rPr lang="en-US" sz="2800" dirty="0"/>
              <a:t>Salt marsh plants help stabilize soils by decreasing erosion caused by wave action</a:t>
            </a:r>
          </a:p>
          <a:p>
            <a:endParaRPr lang="en-US" sz="2500" dirty="0"/>
          </a:p>
          <a:p>
            <a:pPr marL="0" indent="0">
              <a:buNone/>
            </a:pPr>
            <a:endParaRPr lang="en-US" dirty="0"/>
          </a:p>
        </p:txBody>
      </p:sp>
      <p:pic>
        <p:nvPicPr>
          <p:cNvPr id="4" name="Picture 3">
            <a:extLst>
              <a:ext uri="{FF2B5EF4-FFF2-40B4-BE49-F238E27FC236}">
                <a16:creationId xmlns:a16="http://schemas.microsoft.com/office/drawing/2014/main" id="{CD88113F-8DBE-44EC-9048-4ED2ABEE8048}"/>
              </a:ext>
            </a:extLst>
          </p:cNvPr>
          <p:cNvPicPr>
            <a:picLocks noChangeAspect="1"/>
          </p:cNvPicPr>
          <p:nvPr/>
        </p:nvPicPr>
        <p:blipFill>
          <a:blip r:embed="rId2"/>
          <a:stretch>
            <a:fillRect/>
          </a:stretch>
        </p:blipFill>
        <p:spPr>
          <a:xfrm>
            <a:off x="7063991" y="1307499"/>
            <a:ext cx="4798213" cy="3196611"/>
          </a:xfrm>
          <a:prstGeom prst="rect">
            <a:avLst/>
          </a:prstGeom>
        </p:spPr>
      </p:pic>
    </p:spTree>
    <p:extLst>
      <p:ext uri="{BB962C8B-B14F-4D97-AF65-F5344CB8AC3E}">
        <p14:creationId xmlns:p14="http://schemas.microsoft.com/office/powerpoint/2010/main" val="321587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Salt Marsh</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609601" y="1219200"/>
            <a:ext cx="4751747" cy="4937760"/>
          </a:xfrm>
        </p:spPr>
        <p:txBody>
          <a:bodyPr>
            <a:normAutofit fontScale="92500" lnSpcReduction="10000"/>
          </a:bodyPr>
          <a:lstStyle/>
          <a:p>
            <a:pPr marL="0" indent="0">
              <a:lnSpc>
                <a:spcPct val="88000"/>
              </a:lnSpc>
              <a:buNone/>
            </a:pPr>
            <a:r>
              <a:rPr lang="en-US" sz="2800" b="1" dirty="0"/>
              <a:t>Salt Grass</a:t>
            </a:r>
          </a:p>
          <a:p>
            <a:pPr>
              <a:lnSpc>
                <a:spcPct val="88000"/>
              </a:lnSpc>
              <a:spcAft>
                <a:spcPts val="1200"/>
              </a:spcAft>
            </a:pPr>
            <a:r>
              <a:rPr lang="en-US" dirty="0"/>
              <a:t>Typically found in middle zone of salt marsh</a:t>
            </a:r>
          </a:p>
          <a:p>
            <a:pPr>
              <a:lnSpc>
                <a:spcPct val="88000"/>
              </a:lnSpc>
            </a:pPr>
            <a:r>
              <a:rPr lang="en-US" dirty="0"/>
              <a:t>Halophytes: salt tolerant plant species</a:t>
            </a:r>
          </a:p>
          <a:p>
            <a:pPr lvl="1">
              <a:lnSpc>
                <a:spcPct val="88000"/>
              </a:lnSpc>
            </a:pPr>
            <a:r>
              <a:rPr lang="en-US" dirty="0"/>
              <a:t>Excretes salt from pores crystallizes on the blade forming characteristic square salt shape.</a:t>
            </a:r>
          </a:p>
          <a:p>
            <a:pPr lvl="1">
              <a:lnSpc>
                <a:spcPct val="88000"/>
              </a:lnSpc>
            </a:pPr>
            <a:endParaRPr lang="en-US" dirty="0"/>
          </a:p>
          <a:p>
            <a:pPr>
              <a:lnSpc>
                <a:spcPct val="88000"/>
              </a:lnSpc>
            </a:pPr>
            <a:r>
              <a:rPr lang="en-US" dirty="0"/>
              <a:t>Asexual reproduction through rhizomes (horizontal stems)</a:t>
            </a:r>
          </a:p>
          <a:p>
            <a:pPr>
              <a:lnSpc>
                <a:spcPct val="88000"/>
              </a:lnSpc>
            </a:pPr>
            <a:endParaRPr lang="en-US" dirty="0"/>
          </a:p>
          <a:p>
            <a:pPr>
              <a:lnSpc>
                <a:spcPct val="88000"/>
              </a:lnSpc>
            </a:pPr>
            <a:r>
              <a:rPr lang="en-US" dirty="0"/>
              <a:t>Used by nesting birds and as a food source for ducks and geese</a:t>
            </a:r>
          </a:p>
          <a:p>
            <a:pPr>
              <a:lnSpc>
                <a:spcPct val="88000"/>
              </a:lnSpc>
            </a:pPr>
            <a:endParaRPr lang="en-US" dirty="0"/>
          </a:p>
        </p:txBody>
      </p:sp>
      <p:pic>
        <p:nvPicPr>
          <p:cNvPr id="4" name="Picture 3">
            <a:extLst>
              <a:ext uri="{FF2B5EF4-FFF2-40B4-BE49-F238E27FC236}">
                <a16:creationId xmlns:a16="http://schemas.microsoft.com/office/drawing/2014/main" id="{F2B18F37-A98B-4F6E-B434-938038A0E486}"/>
              </a:ext>
            </a:extLst>
          </p:cNvPr>
          <p:cNvPicPr>
            <a:picLocks noChangeAspect="1"/>
          </p:cNvPicPr>
          <p:nvPr/>
        </p:nvPicPr>
        <p:blipFill>
          <a:blip r:embed="rId2"/>
          <a:stretch>
            <a:fillRect/>
          </a:stretch>
        </p:blipFill>
        <p:spPr>
          <a:xfrm>
            <a:off x="8212426" y="1219200"/>
            <a:ext cx="3613522" cy="2613455"/>
          </a:xfrm>
          <a:prstGeom prst="rect">
            <a:avLst/>
          </a:prstGeom>
        </p:spPr>
      </p:pic>
      <p:pic>
        <p:nvPicPr>
          <p:cNvPr id="5" name="Picture 4">
            <a:extLst>
              <a:ext uri="{FF2B5EF4-FFF2-40B4-BE49-F238E27FC236}">
                <a16:creationId xmlns:a16="http://schemas.microsoft.com/office/drawing/2014/main" id="{1BC1D511-2097-4588-8AA2-0CB03185B14A}"/>
              </a:ext>
            </a:extLst>
          </p:cNvPr>
          <p:cNvPicPr>
            <a:picLocks noChangeAspect="1"/>
          </p:cNvPicPr>
          <p:nvPr/>
        </p:nvPicPr>
        <p:blipFill>
          <a:blip r:embed="rId3"/>
          <a:stretch>
            <a:fillRect/>
          </a:stretch>
        </p:blipFill>
        <p:spPr>
          <a:xfrm>
            <a:off x="8212426" y="3908854"/>
            <a:ext cx="1616099" cy="2347568"/>
          </a:xfrm>
          <a:prstGeom prst="rect">
            <a:avLst/>
          </a:prstGeom>
        </p:spPr>
      </p:pic>
      <p:pic>
        <p:nvPicPr>
          <p:cNvPr id="6" name="Picture 5">
            <a:extLst>
              <a:ext uri="{FF2B5EF4-FFF2-40B4-BE49-F238E27FC236}">
                <a16:creationId xmlns:a16="http://schemas.microsoft.com/office/drawing/2014/main" id="{438C77DC-2C63-4C4C-9ED5-AE0136061E2A}"/>
              </a:ext>
            </a:extLst>
          </p:cNvPr>
          <p:cNvPicPr>
            <a:picLocks noChangeAspect="1"/>
          </p:cNvPicPr>
          <p:nvPr/>
        </p:nvPicPr>
        <p:blipFill>
          <a:blip r:embed="rId4"/>
          <a:stretch>
            <a:fillRect/>
          </a:stretch>
        </p:blipFill>
        <p:spPr>
          <a:xfrm>
            <a:off x="5502589" y="1219200"/>
            <a:ext cx="2656130" cy="3978890"/>
          </a:xfrm>
          <a:prstGeom prst="rect">
            <a:avLst/>
          </a:prstGeom>
        </p:spPr>
      </p:pic>
      <p:pic>
        <p:nvPicPr>
          <p:cNvPr id="7" name="Picture 6">
            <a:extLst>
              <a:ext uri="{FF2B5EF4-FFF2-40B4-BE49-F238E27FC236}">
                <a16:creationId xmlns:a16="http://schemas.microsoft.com/office/drawing/2014/main" id="{DE4AD3E5-8792-4D31-AB16-7E7C00F4B9BB}"/>
              </a:ext>
            </a:extLst>
          </p:cNvPr>
          <p:cNvPicPr>
            <a:picLocks noChangeAspect="1"/>
          </p:cNvPicPr>
          <p:nvPr/>
        </p:nvPicPr>
        <p:blipFill>
          <a:blip r:embed="rId5"/>
          <a:stretch>
            <a:fillRect/>
          </a:stretch>
        </p:blipFill>
        <p:spPr>
          <a:xfrm>
            <a:off x="9925999" y="3908854"/>
            <a:ext cx="1899949" cy="2347568"/>
          </a:xfrm>
          <a:prstGeom prst="rect">
            <a:avLst/>
          </a:prstGeom>
        </p:spPr>
      </p:pic>
    </p:spTree>
    <p:extLst>
      <p:ext uri="{BB962C8B-B14F-4D97-AF65-F5344CB8AC3E}">
        <p14:creationId xmlns:p14="http://schemas.microsoft.com/office/powerpoint/2010/main" val="211385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Salt Marsh</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428251" y="1219199"/>
            <a:ext cx="4749800" cy="4995333"/>
          </a:xfrm>
        </p:spPr>
        <p:txBody>
          <a:bodyPr>
            <a:normAutofit/>
          </a:bodyPr>
          <a:lstStyle/>
          <a:p>
            <a:pPr marL="0" indent="0">
              <a:lnSpc>
                <a:spcPct val="88000"/>
              </a:lnSpc>
              <a:buNone/>
            </a:pPr>
            <a:r>
              <a:rPr lang="en-US" sz="2800" b="1" dirty="0"/>
              <a:t>Pickleweed</a:t>
            </a:r>
          </a:p>
          <a:p>
            <a:pPr>
              <a:lnSpc>
                <a:spcPct val="88000"/>
              </a:lnSpc>
              <a:spcAft>
                <a:spcPts val="1200"/>
              </a:spcAft>
            </a:pPr>
            <a:r>
              <a:rPr lang="en-US" sz="2400" dirty="0"/>
              <a:t>Typically found in low to middle zones of salt marsh</a:t>
            </a:r>
          </a:p>
          <a:p>
            <a:pPr>
              <a:lnSpc>
                <a:spcPct val="88000"/>
              </a:lnSpc>
              <a:spcAft>
                <a:spcPts val="1200"/>
              </a:spcAft>
            </a:pPr>
            <a:r>
              <a:rPr lang="en-US" sz="2400" dirty="0"/>
              <a:t>Succulent</a:t>
            </a:r>
          </a:p>
          <a:p>
            <a:pPr>
              <a:lnSpc>
                <a:spcPct val="88000"/>
              </a:lnSpc>
              <a:spcAft>
                <a:spcPts val="1200"/>
              </a:spcAft>
            </a:pPr>
            <a:r>
              <a:rPr lang="en-US" sz="2400" dirty="0"/>
              <a:t>Excess salt is transported to the tips of the plant where the salt containing cells break down and die, turning red in the process</a:t>
            </a:r>
          </a:p>
          <a:p>
            <a:pPr>
              <a:lnSpc>
                <a:spcPct val="88000"/>
              </a:lnSpc>
            </a:pPr>
            <a:r>
              <a:rPr lang="en-US" sz="2400" dirty="0"/>
              <a:t>Important habitat for protected species</a:t>
            </a:r>
          </a:p>
          <a:p>
            <a:pPr lvl="1">
              <a:lnSpc>
                <a:spcPct val="88000"/>
              </a:lnSpc>
              <a:spcAft>
                <a:spcPts val="1200"/>
              </a:spcAft>
            </a:pPr>
            <a:r>
              <a:rPr lang="en-US" sz="2100" dirty="0"/>
              <a:t>Belding’s savanna sparrow and saltmarsh harvest mouse </a:t>
            </a:r>
          </a:p>
        </p:txBody>
      </p:sp>
      <p:pic>
        <p:nvPicPr>
          <p:cNvPr id="5" name="Picture 4">
            <a:extLst>
              <a:ext uri="{FF2B5EF4-FFF2-40B4-BE49-F238E27FC236}">
                <a16:creationId xmlns:a16="http://schemas.microsoft.com/office/drawing/2014/main" id="{4BE252D3-FFDD-4BA8-858F-C6D548333BC9}"/>
              </a:ext>
            </a:extLst>
          </p:cNvPr>
          <p:cNvPicPr>
            <a:picLocks noChangeAspect="1"/>
          </p:cNvPicPr>
          <p:nvPr/>
        </p:nvPicPr>
        <p:blipFill>
          <a:blip r:embed="rId2"/>
          <a:stretch>
            <a:fillRect/>
          </a:stretch>
        </p:blipFill>
        <p:spPr>
          <a:xfrm>
            <a:off x="5288479" y="1392413"/>
            <a:ext cx="3290712" cy="2468033"/>
          </a:xfrm>
          <a:prstGeom prst="rect">
            <a:avLst/>
          </a:prstGeom>
        </p:spPr>
      </p:pic>
      <p:pic>
        <p:nvPicPr>
          <p:cNvPr id="7" name="Picture 6">
            <a:extLst>
              <a:ext uri="{FF2B5EF4-FFF2-40B4-BE49-F238E27FC236}">
                <a16:creationId xmlns:a16="http://schemas.microsoft.com/office/drawing/2014/main" id="{B02EA4AC-0E09-4497-8165-A0AF6C4CF66A}"/>
              </a:ext>
            </a:extLst>
          </p:cNvPr>
          <p:cNvPicPr>
            <a:picLocks noChangeAspect="1"/>
          </p:cNvPicPr>
          <p:nvPr/>
        </p:nvPicPr>
        <p:blipFill>
          <a:blip r:embed="rId3"/>
          <a:stretch>
            <a:fillRect/>
          </a:stretch>
        </p:blipFill>
        <p:spPr>
          <a:xfrm>
            <a:off x="6731000" y="4109861"/>
            <a:ext cx="2573866" cy="2104671"/>
          </a:xfrm>
          <a:prstGeom prst="rect">
            <a:avLst/>
          </a:prstGeom>
        </p:spPr>
      </p:pic>
      <p:pic>
        <p:nvPicPr>
          <p:cNvPr id="9" name="Picture 8">
            <a:extLst>
              <a:ext uri="{FF2B5EF4-FFF2-40B4-BE49-F238E27FC236}">
                <a16:creationId xmlns:a16="http://schemas.microsoft.com/office/drawing/2014/main" id="{AC10F9C6-4190-4305-BBBF-6A4F8E018C57}"/>
              </a:ext>
            </a:extLst>
          </p:cNvPr>
          <p:cNvPicPr>
            <a:picLocks noChangeAspect="1"/>
          </p:cNvPicPr>
          <p:nvPr/>
        </p:nvPicPr>
        <p:blipFill>
          <a:blip r:embed="rId4"/>
          <a:stretch>
            <a:fillRect/>
          </a:stretch>
        </p:blipFill>
        <p:spPr>
          <a:xfrm>
            <a:off x="9424083" y="4109860"/>
            <a:ext cx="2556249" cy="2104672"/>
          </a:xfrm>
          <a:prstGeom prst="rect">
            <a:avLst/>
          </a:prstGeom>
        </p:spPr>
      </p:pic>
      <p:pic>
        <p:nvPicPr>
          <p:cNvPr id="10" name="Picture 9">
            <a:extLst>
              <a:ext uri="{FF2B5EF4-FFF2-40B4-BE49-F238E27FC236}">
                <a16:creationId xmlns:a16="http://schemas.microsoft.com/office/drawing/2014/main" id="{B25A33B6-1823-411E-BE0E-13A625C5C8DB}"/>
              </a:ext>
            </a:extLst>
          </p:cNvPr>
          <p:cNvPicPr>
            <a:picLocks noChangeAspect="1"/>
          </p:cNvPicPr>
          <p:nvPr/>
        </p:nvPicPr>
        <p:blipFill>
          <a:blip r:embed="rId5"/>
          <a:stretch>
            <a:fillRect/>
          </a:stretch>
        </p:blipFill>
        <p:spPr>
          <a:xfrm>
            <a:off x="8689620" y="1392413"/>
            <a:ext cx="3290712" cy="2468034"/>
          </a:xfrm>
          <a:prstGeom prst="rect">
            <a:avLst/>
          </a:prstGeom>
        </p:spPr>
      </p:pic>
    </p:spTree>
    <p:extLst>
      <p:ext uri="{BB962C8B-B14F-4D97-AF65-F5344CB8AC3E}">
        <p14:creationId xmlns:p14="http://schemas.microsoft.com/office/powerpoint/2010/main" val="395836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Mudflats</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508000" y="1219200"/>
            <a:ext cx="5113867" cy="5139268"/>
          </a:xfrm>
        </p:spPr>
        <p:txBody>
          <a:bodyPr>
            <a:normAutofit/>
          </a:bodyPr>
          <a:lstStyle/>
          <a:p>
            <a:pPr>
              <a:lnSpc>
                <a:spcPct val="88000"/>
              </a:lnSpc>
              <a:spcAft>
                <a:spcPts val="1200"/>
              </a:spcAft>
            </a:pPr>
            <a:r>
              <a:rPr lang="en-US" sz="2800" dirty="0"/>
              <a:t>Area exposed during low tide.</a:t>
            </a:r>
          </a:p>
          <a:p>
            <a:pPr>
              <a:lnSpc>
                <a:spcPct val="88000"/>
              </a:lnSpc>
              <a:spcAft>
                <a:spcPts val="1200"/>
              </a:spcAft>
            </a:pPr>
            <a:r>
              <a:rPr lang="en-US" sz="2800" dirty="0"/>
              <a:t>Mud formed by fine particles consisting of silt, clay and detritus deposited by freshwater and marine inputs.</a:t>
            </a:r>
          </a:p>
          <a:p>
            <a:pPr>
              <a:lnSpc>
                <a:spcPct val="88000"/>
              </a:lnSpc>
            </a:pPr>
            <a:r>
              <a:rPr lang="en-US" sz="2800" u="sng" dirty="0"/>
              <a:t>Highest concentration</a:t>
            </a:r>
            <a:r>
              <a:rPr lang="en-US" sz="2800" dirty="0"/>
              <a:t> of living organisms of all estuary habitats</a:t>
            </a:r>
          </a:p>
          <a:p>
            <a:pPr lvl="1">
              <a:lnSpc>
                <a:spcPct val="88000"/>
              </a:lnSpc>
            </a:pPr>
            <a:r>
              <a:rPr lang="en-US" sz="2400" dirty="0"/>
              <a:t>Invertebrate infauna are dominant in mudflat habitat</a:t>
            </a:r>
          </a:p>
          <a:p>
            <a:pPr lvl="1">
              <a:lnSpc>
                <a:spcPct val="88000"/>
              </a:lnSpc>
              <a:spcAft>
                <a:spcPts val="1200"/>
              </a:spcAft>
            </a:pPr>
            <a:r>
              <a:rPr lang="en-US" sz="2400" dirty="0"/>
              <a:t>Important food source for shorebirds during low tide and fishes during high tide</a:t>
            </a:r>
          </a:p>
          <a:p>
            <a:pPr lvl="1">
              <a:lnSpc>
                <a:spcPct val="88000"/>
              </a:lnSpc>
              <a:spcAft>
                <a:spcPts val="1200"/>
              </a:spcAft>
            </a:pPr>
            <a:endParaRPr lang="en-US" sz="2400" dirty="0"/>
          </a:p>
        </p:txBody>
      </p:sp>
      <p:pic>
        <p:nvPicPr>
          <p:cNvPr id="5" name="Picture 4">
            <a:extLst>
              <a:ext uri="{FF2B5EF4-FFF2-40B4-BE49-F238E27FC236}">
                <a16:creationId xmlns:a16="http://schemas.microsoft.com/office/drawing/2014/main" id="{713B9FCC-23D4-499C-921F-9E7A2A2F5BDE}"/>
              </a:ext>
            </a:extLst>
          </p:cNvPr>
          <p:cNvPicPr>
            <a:picLocks noChangeAspect="1"/>
          </p:cNvPicPr>
          <p:nvPr/>
        </p:nvPicPr>
        <p:blipFill>
          <a:blip r:embed="rId3"/>
          <a:stretch>
            <a:fillRect/>
          </a:stretch>
        </p:blipFill>
        <p:spPr>
          <a:xfrm>
            <a:off x="9791699" y="2048933"/>
            <a:ext cx="2203450" cy="2937933"/>
          </a:xfrm>
          <a:prstGeom prst="rect">
            <a:avLst/>
          </a:prstGeom>
        </p:spPr>
      </p:pic>
      <p:pic>
        <p:nvPicPr>
          <p:cNvPr id="6" name="Picture 5">
            <a:extLst>
              <a:ext uri="{FF2B5EF4-FFF2-40B4-BE49-F238E27FC236}">
                <a16:creationId xmlns:a16="http://schemas.microsoft.com/office/drawing/2014/main" id="{E59D3793-A6DF-484D-B590-6B215A4E9D40}"/>
              </a:ext>
            </a:extLst>
          </p:cNvPr>
          <p:cNvPicPr>
            <a:picLocks noChangeAspect="1"/>
          </p:cNvPicPr>
          <p:nvPr/>
        </p:nvPicPr>
        <p:blipFill>
          <a:blip r:embed="rId4"/>
          <a:stretch>
            <a:fillRect/>
          </a:stretch>
        </p:blipFill>
        <p:spPr>
          <a:xfrm>
            <a:off x="5977466" y="1219200"/>
            <a:ext cx="3683000" cy="2463006"/>
          </a:xfrm>
          <a:prstGeom prst="rect">
            <a:avLst/>
          </a:prstGeom>
        </p:spPr>
      </p:pic>
      <p:pic>
        <p:nvPicPr>
          <p:cNvPr id="7" name="Picture 6">
            <a:extLst>
              <a:ext uri="{FF2B5EF4-FFF2-40B4-BE49-F238E27FC236}">
                <a16:creationId xmlns:a16="http://schemas.microsoft.com/office/drawing/2014/main" id="{16FA792B-30F7-49B7-A131-D580120B29B5}"/>
              </a:ext>
            </a:extLst>
          </p:cNvPr>
          <p:cNvPicPr>
            <a:picLocks noChangeAspect="1"/>
          </p:cNvPicPr>
          <p:nvPr/>
        </p:nvPicPr>
        <p:blipFill>
          <a:blip r:embed="rId5"/>
          <a:stretch>
            <a:fillRect/>
          </a:stretch>
        </p:blipFill>
        <p:spPr>
          <a:xfrm>
            <a:off x="5969662" y="3758406"/>
            <a:ext cx="3690804" cy="2314491"/>
          </a:xfrm>
          <a:prstGeom prst="rect">
            <a:avLst/>
          </a:prstGeom>
        </p:spPr>
      </p:pic>
    </p:spTree>
    <p:extLst>
      <p:ext uri="{BB962C8B-B14F-4D97-AF65-F5344CB8AC3E}">
        <p14:creationId xmlns:p14="http://schemas.microsoft.com/office/powerpoint/2010/main" val="3390078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1459</Words>
  <Application>Microsoft Office PowerPoint</Application>
  <PresentationFormat>Widescreen</PresentationFormat>
  <Paragraphs>255</Paragraphs>
  <Slides>32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Bookman Old Style</vt:lpstr>
      <vt:lpstr>Calibri</vt:lpstr>
      <vt:lpstr>Gill Sans MT</vt:lpstr>
      <vt:lpstr>Tahoma</vt:lpstr>
      <vt:lpstr>Wingdings</vt:lpstr>
      <vt:lpstr>Wingdings 3</vt:lpstr>
      <vt:lpstr>Origin</vt:lpstr>
      <vt:lpstr>Intertidal and Estuary Environments </vt:lpstr>
      <vt:lpstr>Tides </vt:lpstr>
      <vt:lpstr>Estuaries</vt:lpstr>
      <vt:lpstr>Estuaries</vt:lpstr>
      <vt:lpstr>Estuary Habitats – Open Water</vt:lpstr>
      <vt:lpstr>Estuary Habitats – Salt Marsh</vt:lpstr>
      <vt:lpstr>Estuary Habitats – Salt Marsh</vt:lpstr>
      <vt:lpstr>Estuary Habitats – Salt Marsh</vt:lpstr>
      <vt:lpstr>Estuary Habitats – Mudflats</vt:lpstr>
      <vt:lpstr>Estuary Habitats – Mudflats</vt:lpstr>
      <vt:lpstr>Intertidal Zonation </vt:lpstr>
      <vt:lpstr>Marine Organisms and Tides</vt:lpstr>
      <vt:lpstr>Splash Zone and Upper Intertidal</vt:lpstr>
      <vt:lpstr>Upper and Middle Intertidal</vt:lpstr>
      <vt:lpstr>Middle and Lower Intertidal</vt:lpstr>
      <vt:lpstr>Intertidal Zonation </vt:lpstr>
      <vt:lpstr>Intertidal Zonation </vt:lpstr>
      <vt:lpstr>Intertidal Zonation </vt:lpstr>
      <vt:lpstr>Intertidal Zonation </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Rocky Intertidal Food Web</vt:lpstr>
      <vt:lpstr>Rocky Intertidal Food Web</vt:lpstr>
      <vt:lpstr>Rocky Intertidal Food Web</vt:lpstr>
      <vt:lpstr>Sea Star Wasting Disease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Intertidal and Estuary Environments</dc:title>
  <dc:creator>Tyler Flisik</dc:creator>
  <cp:lastModifiedBy>Tyler Flisik</cp:lastModifiedBy>
  <cp:revision>19</cp:revision>
  <dcterms:created xsi:type="dcterms:W3CDTF">2015-10-26T18:50:39Z</dcterms:created>
  <dcterms:modified xsi:type="dcterms:W3CDTF">2019-04-16T15:29:45Z</dcterms:modified>
</cp:coreProperties>
</file>