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7" r:id="rId2"/>
    <p:sldId id="259" r:id="rId3"/>
    <p:sldId id="260" r:id="rId4"/>
    <p:sldId id="268" r:id="rId5"/>
    <p:sldId id="270" r:id="rId6"/>
    <p:sldId id="269" r:id="rId7"/>
    <p:sldId id="283" r:id="rId8"/>
    <p:sldId id="284" r:id="rId9"/>
    <p:sldId id="282" r:id="rId10"/>
    <p:sldId id="281" r:id="rId11"/>
    <p:sldId id="285" r:id="rId12"/>
    <p:sldId id="274" r:id="rId13"/>
    <p:sldId id="286" r:id="rId14"/>
    <p:sldId id="288" r:id="rId15"/>
    <p:sldId id="262" r:id="rId16"/>
    <p:sldId id="263" r:id="rId17"/>
    <p:sldId id="264" r:id="rId18"/>
    <p:sldId id="265" r:id="rId19"/>
    <p:sldId id="266" r:id="rId20"/>
    <p:sldId id="267" r:id="rId21"/>
    <p:sldId id="291" r:id="rId22"/>
    <p:sldId id="275" r:id="rId23"/>
    <p:sldId id="290" r:id="rId24"/>
    <p:sldId id="277" r:id="rId25"/>
    <p:sldId id="292" r:id="rId26"/>
    <p:sldId id="279" r:id="rId27"/>
    <p:sldId id="280" r:id="rId28"/>
    <p:sldId id="293" r:id="rId29"/>
    <p:sldId id="29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8" autoAdjust="0"/>
    <p:restoredTop sz="91266" autoAdjust="0"/>
  </p:normalViewPr>
  <p:slideViewPr>
    <p:cSldViewPr snapToGrid="0">
      <p:cViewPr varScale="1">
        <p:scale>
          <a:sx n="44" d="100"/>
          <a:sy n="44" d="100"/>
        </p:scale>
        <p:origin x="86" y="7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DAC6B-DF57-443B-BCE0-6E7EB0A1F459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A7882A-9B09-44F3-B35A-29CA35BAE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648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7882A-9B09-44F3-B35A-29CA35BAED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45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7882A-9B09-44F3-B35A-29CA35BAED4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78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7882A-9B09-44F3-B35A-29CA35BAED4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211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7882A-9B09-44F3-B35A-29CA35BAED4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24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7882A-9B09-44F3-B35A-29CA35BAED4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53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7882A-9B09-44F3-B35A-29CA35BAED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84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7882A-9B09-44F3-B35A-29CA35BAED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958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7882A-9B09-44F3-B35A-29CA35BAED4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06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7882A-9B09-44F3-B35A-29CA35BAED4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82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7882A-9B09-44F3-B35A-29CA35BAED4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04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7882A-9B09-44F3-B35A-29CA35BAED4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01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7882A-9B09-44F3-B35A-29CA35BAED4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030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7882A-9B09-44F3-B35A-29CA35BAED4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51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25600" y="5124450"/>
            <a:ext cx="9144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>
            <a:lvl1pPr>
              <a:defRPr sz="1400"/>
            </a:lvl1pPr>
          </a:lstStyle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11/24/2015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621536" y="6355080"/>
            <a:ext cx="1625600" cy="365760"/>
          </a:xfrm>
        </p:spPr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06500" y="3648075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19200" y="5048250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6500" y="3648075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19200" y="5048250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900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11/24/2015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178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11/24/2015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5814836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369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810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16051" y="1766888"/>
            <a:ext cx="5077883" cy="4113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7134" y="1766888"/>
            <a:ext cx="5077884" cy="4113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E3B3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E3B3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39943-85C3-4C89-861B-7E966B7E6F4A}" type="slidenum">
              <a:rPr lang="en-US">
                <a:solidFill>
                  <a:srgbClr val="4E3B3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E3B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169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44D2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44D2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9D83C4EA-DCD8-4252-8541-B22D15DF9647}" type="slidenum">
              <a:rPr lang="en-US">
                <a:solidFill>
                  <a:srgbClr val="444D26"/>
                </a:solidFill>
              </a:rPr>
              <a:pPr/>
              <a:t>‹#›</a:t>
            </a:fld>
            <a:endParaRPr lang="en-US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853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A33F18-6545-48F6-8FB2-6654449435D8}" type="slidenum">
              <a:rPr lang="en-US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4195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9302A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9302A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CDD178-E0F4-402A-BEB9-928F718F87E3}" type="slidenum">
              <a:rPr lang="en-US">
                <a:solidFill>
                  <a:srgbClr val="39302A"/>
                </a:solidFill>
              </a:rPr>
              <a:pPr/>
              <a:t>‹#›</a:t>
            </a:fld>
            <a:endParaRPr lang="en-US">
              <a:solidFill>
                <a:srgbClr val="3930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438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495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39302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39302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3A45712B-B311-49E2-95FB-B8B5535EB903}" type="slidenum">
              <a:rPr lang="en-US" altLang="en-US">
                <a:solidFill>
                  <a:srgbClr val="39302A"/>
                </a:solidFill>
              </a:rPr>
              <a:pPr/>
              <a:t>‹#›</a:t>
            </a:fld>
            <a:endParaRPr lang="en-US" altLang="en-US">
              <a:solidFill>
                <a:srgbClr val="3930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263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nline Image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39302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39302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B9147794-7AA8-488B-91D6-8EA57082EEF0}" type="slidenum">
              <a:rPr lang="en-US" altLang="en-US">
                <a:solidFill>
                  <a:srgbClr val="39302A"/>
                </a:solidFill>
              </a:rPr>
              <a:pPr/>
              <a:t>‹#›</a:t>
            </a:fld>
            <a:endParaRPr lang="en-US" altLang="en-US">
              <a:solidFill>
                <a:srgbClr val="3930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069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B62B38-4E71-46FF-BE8E-486E114BAE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6704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B4DCFA"/>
                </a:solidFill>
              </a:rPr>
              <a:pPr/>
              <a:t>11/24/2015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>
              <a:solidFill>
                <a:srgbClr val="B4DCF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26464" y="6355080"/>
            <a:ext cx="2027936" cy="365760"/>
          </a:xfrm>
        </p:spPr>
        <p:txBody>
          <a:bodyPr/>
          <a:lstStyle/>
          <a:p>
            <a:fld id="{3F59CEA0-A23A-41CA-B0C4-ED28FDFF00D0}" type="slidenum">
              <a:rPr lang="en-US" smtClean="0">
                <a:solidFill>
                  <a:srgbClr val="B4DCFA"/>
                </a:solidFill>
              </a:rPr>
              <a:pPr/>
              <a:t>‹#›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9200" y="28194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28194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2199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11/24/2015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46560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11/24/2015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91368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7602" y="1295400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11/24/2015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52223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11/24/2015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779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11/24/2015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553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432800" y="1219203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11/24/2015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5220033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62238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B4DCFA"/>
                </a:solidFill>
              </a:rPr>
              <a:pPr/>
              <a:t>11/24/2015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4DCF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B4DCFA"/>
                </a:solidFill>
              </a:rPr>
              <a:pPr/>
              <a:t>‹#›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" y="500856"/>
            <a:ext cx="2438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830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534400" y="6356350"/>
            <a:ext cx="3052064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11/24/2015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864864" y="6356350"/>
            <a:ext cx="46736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6864" y="6356350"/>
            <a:ext cx="26416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87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Human Evolution, Excretion and Digestion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Chapters 34, 41, and 44</a:t>
            </a:r>
            <a:endParaRPr lang="en-US" dirty="0"/>
          </a:p>
        </p:txBody>
      </p:sp>
      <p:pic>
        <p:nvPicPr>
          <p:cNvPr id="6146" name="Picture 2" descr="http://s3.amazonaws.com/rapgenius/funny-evolution-of-man-comic-pic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84" y="331270"/>
            <a:ext cx="5185229" cy="293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597" y="914401"/>
            <a:ext cx="5124534" cy="2355166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 flipH="1">
            <a:off x="9753599" y="217714"/>
            <a:ext cx="1571171" cy="696687"/>
          </a:xfrm>
          <a:prstGeom prst="wedgeEllipseCallout">
            <a:avLst>
              <a:gd name="adj1" fmla="val -23140"/>
              <a:gd name="adj2" fmla="val 7370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625032" y="345729"/>
            <a:ext cx="18283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/>
              <a:t>Go back! We f*#ked everything up</a:t>
            </a:r>
            <a:endParaRPr lang="en-US" sz="1300" dirty="0"/>
          </a:p>
        </p:txBody>
      </p:sp>
      <p:sp>
        <p:nvSpPr>
          <p:cNvPr id="7" name="TextBox 6"/>
          <p:cNvSpPr txBox="1"/>
          <p:nvPr/>
        </p:nvSpPr>
        <p:spPr>
          <a:xfrm>
            <a:off x="3551274" y="3051544"/>
            <a:ext cx="24830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99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Human Evolution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4757057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i="1" dirty="0" smtClean="0"/>
              <a:t>Homo neanderthalensis</a:t>
            </a:r>
            <a:endParaRPr lang="en-US" dirty="0" smtClean="0"/>
          </a:p>
          <a:p>
            <a:r>
              <a:rPr lang="en-US" dirty="0" smtClean="0"/>
              <a:t>Diverged from </a:t>
            </a:r>
            <a:r>
              <a:rPr lang="en-US" i="1" dirty="0" smtClean="0"/>
              <a:t>Homo sapiens ~</a:t>
            </a:r>
            <a:r>
              <a:rPr lang="en-US" dirty="0" smtClean="0"/>
              <a:t>400,000 years ago</a:t>
            </a:r>
          </a:p>
          <a:p>
            <a:pPr lvl="1"/>
            <a:r>
              <a:rPr lang="en-US" dirty="0" smtClean="0"/>
              <a:t>Extinct ~28,000 years ago</a:t>
            </a:r>
          </a:p>
          <a:p>
            <a:r>
              <a:rPr lang="en-US" dirty="0" smtClean="0"/>
              <a:t>Sophisticated </a:t>
            </a:r>
            <a:r>
              <a:rPr lang="en-US" dirty="0" smtClean="0"/>
              <a:t>_______</a:t>
            </a:r>
            <a:endParaRPr lang="en-US" dirty="0" smtClean="0"/>
          </a:p>
          <a:p>
            <a:pPr lvl="1"/>
            <a:r>
              <a:rPr lang="en-US" dirty="0" smtClean="0"/>
              <a:t>Hunting</a:t>
            </a:r>
          </a:p>
          <a:p>
            <a:r>
              <a:rPr lang="en-US" dirty="0" smtClean="0"/>
              <a:t>Larger brains than </a:t>
            </a:r>
            <a:r>
              <a:rPr lang="en-US" i="1" dirty="0" smtClean="0"/>
              <a:t>Homo sapiens</a:t>
            </a:r>
            <a:endParaRPr lang="en-US" i="1" dirty="0"/>
          </a:p>
        </p:txBody>
      </p:sp>
      <p:pic>
        <p:nvPicPr>
          <p:cNvPr id="4100" name="Picture 4" descr="https://boneclones.com/images/store-product/product-1926-main-main-big-14150458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148" y="1305011"/>
            <a:ext cx="1994370" cy="199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2481" y="1305011"/>
            <a:ext cx="3584462" cy="3124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3" y="3461393"/>
            <a:ext cx="2033035" cy="24115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30148" y="5872899"/>
            <a:ext cx="3205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H. </a:t>
            </a:r>
            <a:r>
              <a:rPr lang="en-US" i="1" dirty="0" err="1" smtClean="0"/>
              <a:t>neanderthalensis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9817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Human Evolution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5453743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i="1" dirty="0" smtClean="0"/>
              <a:t>Homo sapiens</a:t>
            </a:r>
          </a:p>
          <a:p>
            <a:r>
              <a:rPr lang="en-US" dirty="0" smtClean="0"/>
              <a:t>Arose approx. 200,000 years ago</a:t>
            </a:r>
          </a:p>
          <a:p>
            <a:r>
              <a:rPr lang="en-US" dirty="0" smtClean="0"/>
              <a:t>African origin</a:t>
            </a:r>
          </a:p>
          <a:p>
            <a:r>
              <a:rPr lang="en-US" dirty="0" smtClean="0"/>
              <a:t>Very little cross breeding with </a:t>
            </a:r>
            <a:r>
              <a:rPr lang="en-US" i="1" dirty="0" err="1" smtClean="0"/>
              <a:t>neanderthalensis</a:t>
            </a:r>
            <a:endParaRPr lang="en-US" i="1" dirty="0" smtClean="0"/>
          </a:p>
          <a:p>
            <a:r>
              <a:rPr lang="en-US" i="1" dirty="0" smtClean="0"/>
              <a:t>“Cro-Magnon” man</a:t>
            </a:r>
          </a:p>
          <a:p>
            <a:pPr lvl="1"/>
            <a:r>
              <a:rPr lang="en-US" dirty="0" smtClean="0"/>
              <a:t>Early European humans</a:t>
            </a:r>
            <a:endParaRPr lang="en-US" dirty="0"/>
          </a:p>
        </p:txBody>
      </p:sp>
      <p:pic>
        <p:nvPicPr>
          <p:cNvPr id="1026" name="Picture 2" descr="http://blog.everythingdinosaur.co.uk/wp-content/uploads/2012/03/oetzi_reconstruc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116" y="1306056"/>
            <a:ext cx="2739636" cy="350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026675" y="1306056"/>
            <a:ext cx="2008198" cy="18990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407" y="3344271"/>
            <a:ext cx="1950842" cy="24751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10849" y="5819401"/>
            <a:ext cx="2390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Cro-Magnon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08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10972800" cy="11398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/>
              <a:t>Origin of Modern Humans</a:t>
            </a:r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7288834" y="1515118"/>
            <a:ext cx="4903166" cy="453072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___________ </a:t>
            </a:r>
            <a:r>
              <a:rPr lang="en-US" sz="2800" dirty="0"/>
              <a:t>(</a:t>
            </a:r>
            <a:r>
              <a:rPr lang="en-US" sz="2800" dirty="0" err="1"/>
              <a:t>monogeneus</a:t>
            </a:r>
            <a:r>
              <a:rPr lang="en-US" sz="2800" dirty="0"/>
              <a:t>)</a:t>
            </a:r>
          </a:p>
          <a:p>
            <a:pPr lvl="1" eaLnBrk="1" hangingPunct="1">
              <a:defRPr/>
            </a:pPr>
            <a:r>
              <a:rPr lang="en-US" sz="2400" dirty="0" smtClean="0"/>
              <a:t>All </a:t>
            </a:r>
            <a:r>
              <a:rPr lang="en-US" sz="2400" dirty="0"/>
              <a:t>races of humans evolved from an ancestor in Africa</a:t>
            </a:r>
          </a:p>
        </p:txBody>
      </p:sp>
      <p:sp>
        <p:nvSpPr>
          <p:cNvPr id="245764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366566" y="3780480"/>
            <a:ext cx="4509747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Multiregional</a:t>
            </a:r>
          </a:p>
          <a:p>
            <a:pPr lvl="1" eaLnBrk="1" hangingPunct="1">
              <a:defRPr/>
            </a:pPr>
            <a:r>
              <a:rPr lang="en-US" sz="2400" dirty="0"/>
              <a:t>Each race evolved from regional populations of </a:t>
            </a:r>
            <a:r>
              <a:rPr lang="en-US" sz="2400" i="1" dirty="0"/>
              <a:t>Homo erectus</a:t>
            </a:r>
          </a:p>
        </p:txBody>
      </p:sp>
      <p:pic>
        <p:nvPicPr>
          <p:cNvPr id="86021" name="Picture 5" descr="34-41-ModernHumanOrigins-L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143" y="1660412"/>
            <a:ext cx="6879771" cy="4240138"/>
          </a:xfrm>
        </p:spPr>
      </p:pic>
    </p:spTree>
    <p:extLst>
      <p:ext uri="{BB962C8B-B14F-4D97-AF65-F5344CB8AC3E}">
        <p14:creationId xmlns:p14="http://schemas.microsoft.com/office/powerpoint/2010/main" val="279508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Dispersal of </a:t>
            </a:r>
            <a:r>
              <a:rPr lang="en-US" sz="4000" i="1" dirty="0" smtClean="0"/>
              <a:t>Homo sp.</a:t>
            </a:r>
            <a:endParaRPr lang="en-US" sz="4000" i="1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435429" y="1240971"/>
            <a:ext cx="396240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smtClean="0"/>
              <a:t>Homo sapiens</a:t>
            </a:r>
          </a:p>
          <a:p>
            <a:pPr>
              <a:spcAft>
                <a:spcPts val="1200"/>
              </a:spcAft>
            </a:pPr>
            <a:r>
              <a:rPr lang="en-US" sz="2200" dirty="0" smtClean="0"/>
              <a:t>South Asia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~70,000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years ago</a:t>
            </a:r>
            <a:endParaRPr lang="en-US" sz="2200" dirty="0" smtClean="0"/>
          </a:p>
          <a:p>
            <a:pPr>
              <a:spcAft>
                <a:spcPts val="1200"/>
              </a:spcAft>
            </a:pPr>
            <a:r>
              <a:rPr lang="en-US" sz="2200" dirty="0" smtClean="0"/>
              <a:t>Europe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~40,000 years ago</a:t>
            </a: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Cross bearing land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bridge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~20,000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years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ago</a:t>
            </a:r>
          </a:p>
          <a:p>
            <a:pPr lvl="1">
              <a:spcAft>
                <a:spcPts val="1200"/>
              </a:spcAft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Retreating ice age</a:t>
            </a:r>
          </a:p>
          <a:p>
            <a:pPr>
              <a:spcAft>
                <a:spcPts val="1200"/>
              </a:spcAft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First humans in North America ~</a:t>
            </a:r>
            <a:r>
              <a:rPr lang="en-US" sz="2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15,000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years ago</a:t>
            </a:r>
            <a:endParaRPr lang="en-US" sz="2200" dirty="0"/>
          </a:p>
        </p:txBody>
      </p:sp>
      <p:pic>
        <p:nvPicPr>
          <p:cNvPr id="1026" name="Picture 2" descr="https://upload.wikimedia.org/wikipedia/commons/thumb/2/27/Spreading_homo_sapiens_la.svg/851px-Spreading_homo_sapiens_la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245" y="1695995"/>
            <a:ext cx="7548218" cy="395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65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Human Excretory System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5404701" cy="493776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Metanephros</a:t>
            </a:r>
          </a:p>
          <a:p>
            <a:r>
              <a:rPr lang="en-US" sz="2400" dirty="0" smtClean="0"/>
              <a:t>Final stage in vertebrate kidney development</a:t>
            </a:r>
          </a:p>
          <a:p>
            <a:pPr lvl="1"/>
            <a:r>
              <a:rPr lang="en-US" sz="2100" dirty="0" smtClean="0"/>
              <a:t>Reptiles, birds and mammals</a:t>
            </a:r>
          </a:p>
          <a:p>
            <a:r>
              <a:rPr lang="en-US" dirty="0" smtClean="0"/>
              <a:t>Develops from </a:t>
            </a:r>
            <a:r>
              <a:rPr lang="en-US" dirty="0" smtClean="0"/>
              <a:t>___________ </a:t>
            </a:r>
            <a:r>
              <a:rPr lang="en-US" dirty="0" smtClean="0"/>
              <a:t>of mesonephric duct</a:t>
            </a:r>
          </a:p>
          <a:p>
            <a:r>
              <a:rPr lang="en-US" dirty="0" smtClean="0"/>
              <a:t>Mesonephros become mesonephric duct in males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8639" y="1691610"/>
            <a:ext cx="3939127" cy="409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6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Human Excretory System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42" y="1438571"/>
            <a:ext cx="10972800" cy="471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5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The Nephron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199"/>
            <a:ext cx="5562600" cy="4937761"/>
          </a:xfrm>
        </p:spPr>
        <p:txBody>
          <a:bodyPr>
            <a:normAutofit fontScale="92500"/>
          </a:bodyPr>
          <a:lstStyle/>
          <a:p>
            <a:r>
              <a:rPr lang="en-US" sz="2400" b="1" dirty="0" smtClean="0"/>
              <a:t>Glomerulus</a:t>
            </a:r>
            <a:r>
              <a:rPr lang="en-US" sz="2400" dirty="0" smtClean="0"/>
              <a:t>: ball of capillaries</a:t>
            </a:r>
            <a:r>
              <a:rPr lang="en-US" sz="2400" dirty="0"/>
              <a:t> </a:t>
            </a:r>
            <a:r>
              <a:rPr lang="en-US" sz="2400" dirty="0" smtClean="0"/>
              <a:t>surrounded by </a:t>
            </a:r>
            <a:r>
              <a:rPr lang="en-US" sz="2400" b="1" u="sng" dirty="0" smtClean="0"/>
              <a:t>___________________</a:t>
            </a:r>
            <a:endParaRPr lang="en-US" sz="2400" b="1" u="sng" dirty="0" smtClean="0"/>
          </a:p>
          <a:p>
            <a:endParaRPr lang="en-US" sz="1100" b="1" dirty="0" smtClean="0"/>
          </a:p>
          <a:p>
            <a:r>
              <a:rPr lang="en-US" sz="2400" b="1" dirty="0" smtClean="0"/>
              <a:t>Proximal tubule</a:t>
            </a:r>
            <a:r>
              <a:rPr lang="en-US" sz="2400" dirty="0" smtClean="0"/>
              <a:t>: majority of reabsorption of water, ions (Na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, Cl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, Ca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, K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), and valuable nutrients (glucose and amino acids)</a:t>
            </a:r>
          </a:p>
          <a:p>
            <a:pPr lvl="1"/>
            <a:r>
              <a:rPr lang="en-US" sz="2100" dirty="0" smtClean="0"/>
              <a:t>Maintains pH of body fluids</a:t>
            </a:r>
          </a:p>
          <a:p>
            <a:pPr marL="0" indent="0">
              <a:buNone/>
            </a:pPr>
            <a:endParaRPr lang="en-US" sz="1100" dirty="0"/>
          </a:p>
          <a:p>
            <a:r>
              <a:rPr lang="en-US" sz="2400" b="1" u="sng" dirty="0" smtClean="0"/>
              <a:t>_________________</a:t>
            </a:r>
            <a:r>
              <a:rPr lang="en-US" sz="2400" dirty="0" smtClean="0"/>
              <a:t>: </a:t>
            </a:r>
            <a:r>
              <a:rPr lang="en-US" sz="2400" dirty="0" smtClean="0"/>
              <a:t>water absorption</a:t>
            </a:r>
          </a:p>
          <a:p>
            <a:pPr lvl="1"/>
            <a:r>
              <a:rPr lang="en-US" sz="2100" dirty="0" smtClean="0"/>
              <a:t>Aquaporin proteins</a:t>
            </a:r>
          </a:p>
          <a:p>
            <a:endParaRPr lang="en-US" sz="1100" dirty="0" smtClean="0"/>
          </a:p>
          <a:p>
            <a:r>
              <a:rPr lang="en-US" sz="2400" b="1" dirty="0" smtClean="0"/>
              <a:t>Distal tubule</a:t>
            </a:r>
            <a:r>
              <a:rPr lang="en-US" sz="2400" dirty="0" smtClean="0"/>
              <a:t>: regulates absorption of K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, HCO3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 and NaCl</a:t>
            </a:r>
          </a:p>
          <a:p>
            <a:pPr lvl="1"/>
            <a:r>
              <a:rPr lang="en-US" sz="2100" dirty="0" smtClean="0"/>
              <a:t>Maintains pH of body fluids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224" y="1440226"/>
            <a:ext cx="4958176" cy="471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21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Filtration Through the Nephron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3476" y="1219199"/>
            <a:ext cx="4172607" cy="5034659"/>
          </a:xfrm>
        </p:spPr>
        <p:txBody>
          <a:bodyPr>
            <a:normAutofit/>
          </a:bodyPr>
          <a:lstStyle/>
          <a:p>
            <a:pPr marL="168275" indent="-168275">
              <a:spcAft>
                <a:spcPts val="1200"/>
              </a:spcAft>
              <a:buFont typeface="+mj-lt"/>
              <a:buAutoNum type="arabicPeriod"/>
            </a:pPr>
            <a:r>
              <a:rPr lang="en-US" sz="2000" dirty="0" smtClean="0"/>
              <a:t>Proximal tubule reabsorbs NaCl, H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O, K</a:t>
            </a:r>
            <a:r>
              <a:rPr lang="en-US" sz="2000" baseline="30000" dirty="0" smtClean="0"/>
              <a:t>+</a:t>
            </a:r>
            <a:r>
              <a:rPr lang="en-US" sz="2000" dirty="0" smtClean="0"/>
              <a:t>, and nutrients</a:t>
            </a:r>
          </a:p>
          <a:p>
            <a:pPr marL="168275" indent="-168275">
              <a:spcAft>
                <a:spcPts val="1200"/>
              </a:spcAft>
              <a:buFont typeface="+mj-lt"/>
              <a:buAutoNum type="arabicPeriod"/>
            </a:pPr>
            <a:r>
              <a:rPr lang="en-US" sz="2000" dirty="0" smtClean="0"/>
              <a:t>H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reabsorbed through </a:t>
            </a:r>
            <a:r>
              <a:rPr lang="en-US" sz="2000" dirty="0" smtClean="0"/>
              <a:t>________ proteins </a:t>
            </a:r>
            <a:r>
              <a:rPr lang="en-US" sz="2000" dirty="0" smtClean="0"/>
              <a:t>in descending loop of Henle</a:t>
            </a:r>
          </a:p>
          <a:p>
            <a:pPr marL="168275" indent="-168275">
              <a:spcAft>
                <a:spcPts val="1200"/>
              </a:spcAft>
              <a:buFont typeface="+mj-lt"/>
              <a:buAutoNum type="arabicPeriod"/>
            </a:pPr>
            <a:r>
              <a:rPr lang="en-US" sz="2000" dirty="0" smtClean="0"/>
              <a:t>NaCl reabsorbed via passive transport through thin segment and </a:t>
            </a:r>
            <a:r>
              <a:rPr lang="en-US" sz="2000" dirty="0" smtClean="0"/>
              <a:t>______ </a:t>
            </a:r>
            <a:r>
              <a:rPr lang="en-US" sz="2000" dirty="0" smtClean="0"/>
              <a:t>transport through thick segment of ascending loop of Henle</a:t>
            </a:r>
          </a:p>
          <a:p>
            <a:pPr marL="168275" indent="-168275">
              <a:spcAft>
                <a:spcPts val="1200"/>
              </a:spcAft>
              <a:buFont typeface="+mj-lt"/>
              <a:buAutoNum type="arabicPeriod"/>
            </a:pPr>
            <a:r>
              <a:rPr lang="en-US" sz="2000" dirty="0" smtClean="0"/>
              <a:t>K</a:t>
            </a:r>
            <a:r>
              <a:rPr lang="en-US" sz="2000" baseline="30000" dirty="0" smtClean="0"/>
              <a:t>+</a:t>
            </a:r>
            <a:r>
              <a:rPr lang="en-US" sz="2000" dirty="0" smtClean="0"/>
              <a:t> secreted into filtrate and NaCl reabsorbed in distal tubule</a:t>
            </a:r>
          </a:p>
          <a:p>
            <a:pPr marL="168275" indent="-168275">
              <a:spcAft>
                <a:spcPts val="1200"/>
              </a:spcAft>
              <a:buFont typeface="+mj-lt"/>
              <a:buAutoNum type="arabicPeriod"/>
            </a:pPr>
            <a:r>
              <a:rPr lang="en-US" sz="2000" dirty="0" smtClean="0"/>
              <a:t>Hormonal control of permeability regulates reabsorption of H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O, urea, and NaCl in distal tubule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842" y="1187099"/>
            <a:ext cx="6905296" cy="506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0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Solute Gradients and Water Conservation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644055" cy="4937760"/>
          </a:xfrm>
        </p:spPr>
        <p:txBody>
          <a:bodyPr/>
          <a:lstStyle/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 passively diffuses out of aquaporins as it moves trough the descending limb of the loop of Henle</a:t>
            </a:r>
          </a:p>
          <a:p>
            <a:pPr lvl="1"/>
            <a:r>
              <a:rPr lang="en-US" dirty="0" smtClean="0"/>
              <a:t>Few channels for NaCl or other solutes</a:t>
            </a:r>
          </a:p>
          <a:p>
            <a:endParaRPr lang="en-US" dirty="0"/>
          </a:p>
          <a:p>
            <a:r>
              <a:rPr lang="en-US" dirty="0" err="1" smtClean="0"/>
              <a:t>Osmolarity</a:t>
            </a:r>
            <a:r>
              <a:rPr lang="en-US" dirty="0" smtClean="0"/>
              <a:t> of the filtrate </a:t>
            </a:r>
            <a:r>
              <a:rPr lang="en-US" dirty="0" smtClean="0"/>
              <a:t>_________ </a:t>
            </a:r>
            <a:r>
              <a:rPr lang="en-US" dirty="0" smtClean="0"/>
              <a:t>as it descends down the loop of Henle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028" y="1219200"/>
            <a:ext cx="5139559" cy="508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8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0358"/>
            <a:ext cx="10972800" cy="990600"/>
          </a:xfrm>
        </p:spPr>
        <p:txBody>
          <a:bodyPr>
            <a:noAutofit/>
          </a:bodyPr>
          <a:lstStyle/>
          <a:p>
            <a:r>
              <a:rPr lang="en-US" sz="4000" dirty="0"/>
              <a:t>Solute Gradients and Water Conservation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300472"/>
            <a:ext cx="5633545" cy="4937760"/>
          </a:xfrm>
        </p:spPr>
        <p:txBody>
          <a:bodyPr/>
          <a:lstStyle/>
          <a:p>
            <a:r>
              <a:rPr lang="en-US" dirty="0" smtClean="0"/>
              <a:t>Ascending limb of loop of Henle is permeable to NaCl but not </a:t>
            </a:r>
            <a:r>
              <a:rPr lang="en-US" dirty="0" smtClean="0"/>
              <a:t>______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NaCl diffusing out of the ascending limb of loop of Henle maintains high </a:t>
            </a:r>
            <a:r>
              <a:rPr lang="en-US" dirty="0" err="1" smtClean="0"/>
              <a:t>osmolarity</a:t>
            </a:r>
            <a:r>
              <a:rPr lang="en-US" dirty="0" smtClean="0"/>
              <a:t> of interstitial fluid of medulla</a:t>
            </a:r>
            <a:endParaRPr lang="en-US" dirty="0"/>
          </a:p>
          <a:p>
            <a:pPr lvl="1"/>
            <a:r>
              <a:rPr lang="en-US" dirty="0" smtClean="0"/>
              <a:t>Counter current multiplier system</a:t>
            </a:r>
          </a:p>
          <a:p>
            <a:pPr lvl="2"/>
            <a:r>
              <a:rPr lang="en-US" dirty="0" smtClean="0"/>
              <a:t>Active transport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388" y="1188398"/>
            <a:ext cx="5324748" cy="509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3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Humans and Apes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174974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i="1" dirty="0" smtClean="0"/>
              <a:t>Homo sapiens </a:t>
            </a:r>
            <a:r>
              <a:rPr lang="en-US" sz="3000" dirty="0" smtClean="0"/>
              <a:t>characteristics</a:t>
            </a:r>
          </a:p>
          <a:p>
            <a:r>
              <a:rPr lang="en-US" dirty="0" smtClean="0"/>
              <a:t>Bipedal</a:t>
            </a:r>
          </a:p>
          <a:p>
            <a:r>
              <a:rPr lang="en-US" dirty="0" smtClean="0"/>
              <a:t>Larger brains</a:t>
            </a:r>
          </a:p>
          <a:p>
            <a:pPr lvl="1"/>
            <a:r>
              <a:rPr lang="en-US" sz="2200" dirty="0" smtClean="0"/>
              <a:t>Language</a:t>
            </a:r>
          </a:p>
          <a:p>
            <a:pPr lvl="1"/>
            <a:r>
              <a:rPr lang="en-US" sz="2200" dirty="0" smtClean="0"/>
              <a:t>Symbolic thought</a:t>
            </a:r>
          </a:p>
          <a:p>
            <a:pPr lvl="1"/>
            <a:r>
              <a:rPr lang="en-US" sz="2200" dirty="0" smtClean="0"/>
              <a:t>Artistic expression</a:t>
            </a:r>
          </a:p>
          <a:p>
            <a:pPr lvl="1"/>
            <a:r>
              <a:rPr lang="en-US" sz="2200" dirty="0" smtClean="0"/>
              <a:t>Use complex tools</a:t>
            </a:r>
            <a:endParaRPr lang="en-US" dirty="0" smtClean="0"/>
          </a:p>
          <a:p>
            <a:r>
              <a:rPr lang="en-US" dirty="0" smtClean="0"/>
              <a:t>Reduced jaw bones and </a:t>
            </a:r>
            <a:r>
              <a:rPr lang="en-US" dirty="0" smtClean="0"/>
              <a:t>____ __________</a:t>
            </a:r>
            <a:endParaRPr lang="en-US" dirty="0" smtClean="0"/>
          </a:p>
          <a:p>
            <a:r>
              <a:rPr lang="en-US" dirty="0" smtClean="0"/>
              <a:t>Differ from chimpanzees in 19 regulatory genes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574" y="1219200"/>
            <a:ext cx="5958715" cy="486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6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Solute Gradients and Water Conservation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686097" cy="4937760"/>
          </a:xfrm>
        </p:spPr>
        <p:txBody>
          <a:bodyPr/>
          <a:lstStyle/>
          <a:p>
            <a:r>
              <a:rPr lang="en-US" dirty="0" smtClean="0"/>
              <a:t>Filtrate is </a:t>
            </a:r>
            <a:r>
              <a:rPr lang="en-US" dirty="0" err="1" smtClean="0"/>
              <a:t>hypoosmotic</a:t>
            </a:r>
            <a:r>
              <a:rPr lang="en-US" dirty="0" smtClean="0"/>
              <a:t> when entering distal tubule.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O passively diffuses out of aquaporins as it moves trough the </a:t>
            </a:r>
            <a:r>
              <a:rPr lang="en-US" dirty="0" smtClean="0"/>
              <a:t>collecting duct, NaCl actively transported into medulla</a:t>
            </a:r>
          </a:p>
          <a:p>
            <a:endParaRPr lang="en-US" dirty="0"/>
          </a:p>
          <a:p>
            <a:r>
              <a:rPr lang="en-US" dirty="0" smtClean="0"/>
              <a:t>Concentrated urine transported to renal pelvis, then to bladder through ureter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432" y="1198180"/>
            <a:ext cx="5286132" cy="512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9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Human Digestive System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838" y="1219200"/>
            <a:ext cx="7208323" cy="502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90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Human Digestive System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96883" y="1230085"/>
            <a:ext cx="4880759" cy="5146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Accessary glands secrete digestive juices into digestive tract</a:t>
            </a:r>
          </a:p>
          <a:p>
            <a:r>
              <a:rPr lang="en-US" sz="2000" b="1" dirty="0" smtClean="0"/>
              <a:t>Salivary glands</a:t>
            </a:r>
            <a:r>
              <a:rPr lang="en-US" sz="2000" dirty="0" smtClean="0"/>
              <a:t>: salivary amylase, lingual lipase</a:t>
            </a:r>
          </a:p>
          <a:p>
            <a:r>
              <a:rPr lang="en-US" sz="2000" b="1" dirty="0" smtClean="0"/>
              <a:t>Liver</a:t>
            </a:r>
            <a:r>
              <a:rPr lang="en-US" sz="2000" dirty="0" smtClean="0"/>
              <a:t>: produces bile</a:t>
            </a:r>
          </a:p>
          <a:p>
            <a:r>
              <a:rPr lang="en-US" sz="2000" b="1" dirty="0" smtClean="0"/>
              <a:t>Gall bladder</a:t>
            </a:r>
            <a:r>
              <a:rPr lang="en-US" sz="2000" dirty="0" smtClean="0"/>
              <a:t>: </a:t>
            </a:r>
            <a:r>
              <a:rPr lang="en-US" sz="2000" dirty="0" smtClean="0"/>
              <a:t>______ </a:t>
            </a:r>
            <a:r>
              <a:rPr lang="en-US" sz="2000" dirty="0" smtClean="0"/>
              <a:t>bile</a:t>
            </a:r>
          </a:p>
          <a:p>
            <a:r>
              <a:rPr lang="en-US" sz="2000" b="1" dirty="0" smtClean="0"/>
              <a:t>Pancreas</a:t>
            </a:r>
            <a:r>
              <a:rPr lang="en-US" sz="2000" dirty="0" smtClean="0"/>
              <a:t>: </a:t>
            </a:r>
            <a:r>
              <a:rPr lang="en-US" sz="2000" dirty="0"/>
              <a:t>p</a:t>
            </a:r>
            <a:r>
              <a:rPr lang="en-US" sz="2000" dirty="0" smtClean="0"/>
              <a:t>ancreatic lipase, pancreatic amylase, trypsin, chymotrypsin, elastase, carboxypeptidase</a:t>
            </a:r>
            <a:endParaRPr lang="en-US" sz="2000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sz="2400" b="1" dirty="0" smtClean="0"/>
              <a:t>Peristalsis</a:t>
            </a:r>
            <a:r>
              <a:rPr lang="en-US" sz="2400" dirty="0" smtClean="0"/>
              <a:t> moves food through system, while </a:t>
            </a:r>
            <a:r>
              <a:rPr lang="en-US" sz="2400" b="1" u="sng" dirty="0" smtClean="0"/>
              <a:t>___________</a:t>
            </a:r>
            <a:r>
              <a:rPr lang="en-US" sz="2400" dirty="0" smtClean="0"/>
              <a:t> </a:t>
            </a:r>
            <a:r>
              <a:rPr lang="en-US" sz="2400" dirty="0" smtClean="0"/>
              <a:t>regulate passage through compartments </a:t>
            </a:r>
          </a:p>
          <a:p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063" y="1371162"/>
            <a:ext cx="6877256" cy="465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3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Location of Chemical Digestion</a:t>
            </a:r>
            <a:endParaRPr lang="en-US" sz="40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29610" y="1219200"/>
            <a:ext cx="3349256" cy="545452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200" dirty="0" smtClean="0"/>
              <a:t>Lipid and carbohydrate digestion begins in </a:t>
            </a:r>
            <a:r>
              <a:rPr lang="en-US" sz="2200" dirty="0" smtClean="0"/>
              <a:t>_______</a:t>
            </a:r>
            <a:endParaRPr lang="en-US" sz="2200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200" dirty="0" smtClean="0"/>
              <a:t>______ </a:t>
            </a:r>
            <a:r>
              <a:rPr lang="en-US" sz="2200" dirty="0" smtClean="0"/>
              <a:t>digestion begins in stomach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200" dirty="0" smtClean="0"/>
              <a:t>Pancreatic juices and bile are secreted into duodenum of small intestine where most digestion occurs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200" dirty="0" smtClean="0"/>
              <a:t>Most absorption of nutrients occurs in jejunum and ileum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22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2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0884" y="1235724"/>
            <a:ext cx="7922494" cy="543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7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Swallowing and Breathing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328530"/>
            <a:ext cx="4408715" cy="493776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Mechanical digestion begins with teeth chewing food</a:t>
            </a:r>
          </a:p>
          <a:p>
            <a:endParaRPr lang="en-US" sz="1400" dirty="0" smtClean="0"/>
          </a:p>
          <a:p>
            <a:r>
              <a:rPr lang="en-US" sz="2400" dirty="0" smtClean="0"/>
              <a:t>Secondary palate allows mammals to chew and breathe and the same time</a:t>
            </a:r>
          </a:p>
          <a:p>
            <a:endParaRPr lang="en-US" sz="1400" dirty="0" smtClean="0"/>
          </a:p>
          <a:p>
            <a:r>
              <a:rPr lang="en-US" sz="2400" dirty="0" smtClean="0"/>
              <a:t>Tongue manipulates bolus</a:t>
            </a:r>
          </a:p>
          <a:p>
            <a:endParaRPr lang="en-US" sz="1400" dirty="0" smtClean="0"/>
          </a:p>
          <a:p>
            <a:r>
              <a:rPr lang="en-US" sz="2400" dirty="0" smtClean="0"/>
              <a:t>________ </a:t>
            </a:r>
            <a:r>
              <a:rPr lang="en-US" sz="2400" dirty="0" smtClean="0"/>
              <a:t>prevents movement of food into trachea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5115" y="1872816"/>
            <a:ext cx="6830056" cy="367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15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Formation of </a:t>
            </a:r>
            <a:r>
              <a:rPr lang="en-US" sz="4000" dirty="0" err="1" smtClean="0"/>
              <a:t>HCl</a:t>
            </a:r>
            <a:r>
              <a:rPr lang="en-US" sz="4000" dirty="0" smtClean="0"/>
              <a:t> and Pepsin in Stomach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5217" y="1219199"/>
            <a:ext cx="4679292" cy="5192233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spcAft>
                <a:spcPts val="1200"/>
              </a:spcAft>
              <a:buFont typeface="+mj-lt"/>
              <a:buAutoNum type="arabicPeriod"/>
            </a:pPr>
            <a:r>
              <a:rPr lang="en-US" sz="2400" dirty="0" smtClean="0"/>
              <a:t>Carbonic acid hydrolyses to form hydrogen ion and bicarbonate in parietal cells</a:t>
            </a:r>
            <a:endParaRPr lang="en-US" sz="2000" dirty="0" smtClean="0"/>
          </a:p>
          <a:p>
            <a:pPr marL="285750" indent="-285750">
              <a:spcAft>
                <a:spcPts val="1200"/>
              </a:spcAft>
              <a:buFont typeface="+mj-lt"/>
              <a:buAutoNum type="arabicPeriod"/>
            </a:pPr>
            <a:r>
              <a:rPr lang="en-US" sz="2400" dirty="0" smtClean="0"/>
              <a:t>Chlorine from blood enters gastric gland through chloride channels</a:t>
            </a:r>
          </a:p>
          <a:p>
            <a:pPr marL="285750" indent="-285750">
              <a:spcAft>
                <a:spcPts val="1200"/>
              </a:spcAft>
              <a:buFont typeface="+mj-lt"/>
              <a:buAutoNum type="arabicPeriod"/>
            </a:pPr>
            <a:r>
              <a:rPr lang="en-US" sz="2400" dirty="0" smtClean="0"/>
              <a:t>__________ </a:t>
            </a:r>
            <a:r>
              <a:rPr lang="en-US" sz="2400" dirty="0" smtClean="0"/>
              <a:t>released by chief cells converted to pepsin by </a:t>
            </a:r>
            <a:r>
              <a:rPr lang="en-US" sz="2400" dirty="0" err="1" smtClean="0"/>
              <a:t>HCl</a:t>
            </a:r>
            <a:r>
              <a:rPr lang="en-US" sz="2400" dirty="0" smtClean="0"/>
              <a:t> in the lumen </a:t>
            </a:r>
          </a:p>
          <a:p>
            <a:pPr marL="285750" indent="-285750">
              <a:spcAft>
                <a:spcPts val="1200"/>
              </a:spcAft>
              <a:buFont typeface="+mj-lt"/>
              <a:buAutoNum type="arabicPeriod"/>
            </a:pPr>
            <a:r>
              <a:rPr lang="en-US" sz="2400" dirty="0" smtClean="0"/>
              <a:t>Mucous cells release mucus             which lubricates and protects cells lining stomach </a:t>
            </a:r>
          </a:p>
          <a:p>
            <a:pPr marL="285750" indent="-285750">
              <a:spcAft>
                <a:spcPts val="1200"/>
              </a:spcAft>
              <a:buFont typeface="+mj-lt"/>
              <a:buAutoNum type="arabicPeriod"/>
            </a:pPr>
            <a:r>
              <a:rPr lang="en-US" sz="2400" dirty="0" err="1" smtClean="0"/>
              <a:t>HCl</a:t>
            </a:r>
            <a:r>
              <a:rPr lang="en-US" sz="2400" dirty="0" smtClean="0"/>
              <a:t>, pepsin, and mucus comprise gastric juices that form chyme</a:t>
            </a:r>
          </a:p>
          <a:p>
            <a:pPr>
              <a:spcAft>
                <a:spcPts val="1200"/>
              </a:spcAft>
            </a:pP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938" y="1307089"/>
            <a:ext cx="5109544" cy="46295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4509" y="3682839"/>
            <a:ext cx="4275118" cy="263821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8704613" y="4453247"/>
            <a:ext cx="593766" cy="3443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799615" y="4926095"/>
            <a:ext cx="510639" cy="7706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2287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Absorption in the Small Intestine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61506" y="1219200"/>
            <a:ext cx="4051006" cy="493776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Intestinal folds, villi and microvilli increase surface area</a:t>
            </a:r>
          </a:p>
          <a:p>
            <a:pPr lvl="1"/>
            <a:r>
              <a:rPr lang="en-US" sz="2000" dirty="0" smtClean="0"/>
              <a:t>200-300m</a:t>
            </a:r>
            <a:r>
              <a:rPr lang="en-US" sz="2000" baseline="30000" dirty="0" smtClean="0"/>
              <a:t>2</a:t>
            </a:r>
          </a:p>
          <a:p>
            <a:endParaRPr lang="en-US" sz="1200" dirty="0" smtClean="0"/>
          </a:p>
          <a:p>
            <a:r>
              <a:rPr lang="en-US" sz="2400" dirty="0" smtClean="0"/>
              <a:t>_______________ </a:t>
            </a:r>
            <a:r>
              <a:rPr lang="en-US" sz="2400" dirty="0" smtClean="0"/>
              <a:t>carries blood with nutrients to liver</a:t>
            </a:r>
          </a:p>
          <a:p>
            <a:endParaRPr lang="en-US" sz="1200" dirty="0" smtClean="0"/>
          </a:p>
          <a:p>
            <a:r>
              <a:rPr lang="en-US" sz="2400" dirty="0" smtClean="0"/>
              <a:t>Monosaccharides</a:t>
            </a:r>
            <a:r>
              <a:rPr lang="en-US" sz="2400" dirty="0" smtClean="0"/>
              <a:t>, amino acids and monoglycerides absorbed through epithelial cells villi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795" y="1535609"/>
            <a:ext cx="7304143" cy="420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2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Emulsification of Lipids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6498" y="1405146"/>
            <a:ext cx="2377688" cy="48874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91707" y="1405146"/>
            <a:ext cx="508883" cy="261610"/>
          </a:xfrm>
          <a:prstGeom prst="rect">
            <a:avLst/>
          </a:prstGeom>
          <a:solidFill>
            <a:srgbClr val="FCE5EF"/>
          </a:solidFill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10454186" y="2156907"/>
            <a:ext cx="173781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n-US" sz="1300" dirty="0">
                <a:latin typeface="Arial" charset="0"/>
              </a:rPr>
              <a:t> </a:t>
            </a:r>
            <a:r>
              <a:rPr lang="en-US" sz="1300" b="1" dirty="0">
                <a:latin typeface="Arial" charset="0"/>
              </a:rPr>
              <a:t>Monoglycerides</a:t>
            </a:r>
            <a:br>
              <a:rPr lang="en-US" sz="1300" b="1" dirty="0">
                <a:latin typeface="Arial" charset="0"/>
              </a:rPr>
            </a:br>
            <a:r>
              <a:rPr lang="en-US" sz="1300" b="1" dirty="0">
                <a:latin typeface="Arial" charset="0"/>
              </a:rPr>
              <a:t>and fatty acids</a:t>
            </a:r>
            <a:br>
              <a:rPr lang="en-US" sz="1300" b="1" dirty="0">
                <a:latin typeface="Arial" charset="0"/>
              </a:rPr>
            </a:br>
            <a:r>
              <a:rPr lang="en-US" sz="1300" b="1" dirty="0">
                <a:latin typeface="Arial" charset="0"/>
              </a:rPr>
              <a:t>diffuse into</a:t>
            </a:r>
            <a:br>
              <a:rPr lang="en-US" sz="1300" b="1" dirty="0">
                <a:latin typeface="Arial" charset="0"/>
              </a:rPr>
            </a:br>
            <a:r>
              <a:rPr lang="en-US" sz="1300" b="1" dirty="0">
                <a:latin typeface="Arial" charset="0"/>
              </a:rPr>
              <a:t>epithelial cells</a:t>
            </a:r>
            <a:br>
              <a:rPr lang="en-US" sz="1300" b="1" dirty="0">
                <a:latin typeface="Arial" charset="0"/>
              </a:rPr>
            </a:br>
            <a:r>
              <a:rPr lang="en-US" sz="1300" b="1" dirty="0">
                <a:latin typeface="Arial" charset="0"/>
              </a:rPr>
              <a:t>and are reformed</a:t>
            </a:r>
            <a:br>
              <a:rPr lang="en-US" sz="1300" b="1" dirty="0">
                <a:latin typeface="Arial" charset="0"/>
              </a:rPr>
            </a:br>
            <a:r>
              <a:rPr lang="en-US" sz="1300" b="1" dirty="0">
                <a:latin typeface="Arial" charset="0"/>
              </a:rPr>
              <a:t>into triglycerides</a:t>
            </a:r>
            <a:r>
              <a:rPr lang="en-US" sz="1300" b="1" dirty="0" smtClean="0">
                <a:latin typeface="Arial" charset="0"/>
              </a:rPr>
              <a:t>.</a:t>
            </a:r>
          </a:p>
          <a:p>
            <a:endParaRPr lang="en-US" sz="1300" b="1" dirty="0" smtClean="0">
              <a:latin typeface="Arial" charset="0"/>
            </a:endParaRPr>
          </a:p>
          <a:p>
            <a:endParaRPr lang="en-US" sz="1300" b="1" dirty="0">
              <a:latin typeface="Arial" charset="0"/>
            </a:endParaRPr>
          </a:p>
          <a:p>
            <a:r>
              <a:rPr lang="en-US" sz="1300" b="1" dirty="0" smtClean="0">
                <a:latin typeface="Arial" charset="0"/>
              </a:rPr>
              <a:t>6. </a:t>
            </a:r>
            <a:r>
              <a:rPr lang="en-US" sz="1300" b="1" dirty="0">
                <a:latin typeface="Arial" charset="0"/>
              </a:rPr>
              <a:t>Triglycerides are</a:t>
            </a:r>
            <a:br>
              <a:rPr lang="en-US" sz="1300" b="1" dirty="0">
                <a:latin typeface="Arial" charset="0"/>
              </a:rPr>
            </a:br>
            <a:r>
              <a:rPr lang="en-US" sz="1300" b="1" dirty="0">
                <a:latin typeface="Arial" charset="0"/>
              </a:rPr>
              <a:t>incorporated into</a:t>
            </a:r>
            <a:br>
              <a:rPr lang="en-US" sz="1300" b="1" dirty="0">
                <a:latin typeface="Arial" charset="0"/>
              </a:rPr>
            </a:br>
            <a:r>
              <a:rPr lang="en-US" sz="1300" b="1" dirty="0">
                <a:latin typeface="Arial" charset="0"/>
              </a:rPr>
              <a:t>chylomicrons.</a:t>
            </a:r>
          </a:p>
          <a:p>
            <a:endParaRPr lang="en-US" sz="1300" b="1" dirty="0" smtClean="0">
              <a:latin typeface="Arial" charset="0"/>
            </a:endParaRPr>
          </a:p>
          <a:p>
            <a:endParaRPr lang="en-US" sz="1300" b="1" dirty="0" smtClean="0">
              <a:latin typeface="Arial" charset="0"/>
            </a:endParaRPr>
          </a:p>
          <a:p>
            <a:endParaRPr lang="en-US" sz="1300" b="1" dirty="0">
              <a:latin typeface="Arial" charset="0"/>
            </a:endParaRPr>
          </a:p>
          <a:p>
            <a:r>
              <a:rPr lang="en-US" sz="1300" b="1" dirty="0" smtClean="0">
                <a:latin typeface="Arial" charset="0"/>
              </a:rPr>
              <a:t>7. </a:t>
            </a:r>
            <a:r>
              <a:rPr lang="en-US" sz="1300" b="1" dirty="0">
                <a:latin typeface="Arial" charset="0"/>
              </a:rPr>
              <a:t>Chylomicrons</a:t>
            </a:r>
            <a:br>
              <a:rPr lang="en-US" sz="1300" b="1" dirty="0">
                <a:latin typeface="Arial" charset="0"/>
              </a:rPr>
            </a:br>
            <a:r>
              <a:rPr lang="en-US" sz="1300" b="1" dirty="0">
                <a:latin typeface="Arial" charset="0"/>
              </a:rPr>
              <a:t>enter lacteals</a:t>
            </a:r>
            <a:br>
              <a:rPr lang="en-US" sz="1300" b="1" dirty="0">
                <a:latin typeface="Arial" charset="0"/>
              </a:rPr>
            </a:br>
            <a:r>
              <a:rPr lang="en-US" sz="1300" b="1" dirty="0">
                <a:latin typeface="Arial" charset="0"/>
              </a:rPr>
              <a:t>and are carried</a:t>
            </a:r>
            <a:br>
              <a:rPr lang="en-US" sz="1300" b="1" dirty="0">
                <a:latin typeface="Arial" charset="0"/>
              </a:rPr>
            </a:br>
            <a:r>
              <a:rPr lang="en-US" sz="1300" b="1" dirty="0">
                <a:latin typeface="Arial" charset="0"/>
              </a:rPr>
              <a:t>away by lymph.</a:t>
            </a:r>
          </a:p>
          <a:p>
            <a:endParaRPr lang="en-US" sz="1300" b="1" dirty="0">
              <a:latin typeface="Arial" charset="0"/>
            </a:endParaRPr>
          </a:p>
          <a:p>
            <a:r>
              <a:rPr lang="en-US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674" y="1294896"/>
            <a:ext cx="3684895" cy="2683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1569" y="1405146"/>
            <a:ext cx="3915756" cy="25734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6674" y="3302545"/>
            <a:ext cx="1825256" cy="10926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Large fat globules are not digested efficiently by lipase</a:t>
            </a:r>
            <a:r>
              <a:rPr lang="en-US" sz="1300" b="1" dirty="0">
                <a:latin typeface="Arial" charset="0"/>
              </a:rPr>
              <a:t/>
            </a:r>
            <a:br>
              <a:rPr lang="en-US" sz="1300" b="1" dirty="0">
                <a:latin typeface="Arial" charset="0"/>
              </a:rPr>
            </a:br>
            <a:endParaRPr lang="en-US" sz="1300" b="1" dirty="0">
              <a:latin typeface="Arial" charset="0"/>
            </a:endParaRPr>
          </a:p>
          <a:p>
            <a:r>
              <a:rPr lang="en-US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53755" y="3285185"/>
            <a:ext cx="1825256" cy="12926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Bile salts (produced by liver) act as emulsifying agents.</a:t>
            </a:r>
            <a:r>
              <a:rPr lang="en-US" sz="1300" b="1" dirty="0">
                <a:latin typeface="Arial" charset="0"/>
              </a:rPr>
              <a:t/>
            </a:r>
            <a:br>
              <a:rPr lang="en-US" sz="1300" b="1" dirty="0">
                <a:latin typeface="Arial" charset="0"/>
              </a:rPr>
            </a:br>
            <a:endParaRPr lang="en-US" sz="1300" b="1" dirty="0">
              <a:latin typeface="Arial" charset="0"/>
            </a:endParaRPr>
          </a:p>
          <a:p>
            <a:r>
              <a:rPr lang="en-US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13394" y="3302545"/>
            <a:ext cx="1881233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Small fat droplets result from emulsification</a:t>
            </a:r>
            <a:endParaRPr lang="en-US" sz="1300" b="1" dirty="0">
              <a:latin typeface="Arial" charset="0"/>
            </a:endParaRPr>
          </a:p>
          <a:p>
            <a:r>
              <a:rPr lang="en-US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44946" y="3281004"/>
            <a:ext cx="1881233" cy="10926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Lipase digests the small fat droplets into monoglycerides and free fatty acids</a:t>
            </a:r>
            <a:endParaRPr lang="en-US" sz="1300" b="1" dirty="0">
              <a:latin typeface="Arial" charset="0"/>
            </a:endParaRPr>
          </a:p>
          <a:p>
            <a:r>
              <a:rPr lang="en-US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88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Absorption in the Large Intestine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4770474" cy="493776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Large intestine includes colon, cecum and rectum.</a:t>
            </a:r>
          </a:p>
          <a:p>
            <a:pPr lvl="1"/>
            <a:r>
              <a:rPr lang="en-US" sz="2200" dirty="0" smtClean="0"/>
              <a:t>Absorbs water </a:t>
            </a:r>
          </a:p>
          <a:p>
            <a:pPr lvl="1"/>
            <a:r>
              <a:rPr lang="en-US" sz="2200" dirty="0" smtClean="0"/>
              <a:t>Forms feces</a:t>
            </a:r>
          </a:p>
          <a:p>
            <a:pPr marL="0" indent="0">
              <a:buNone/>
            </a:pPr>
            <a:endParaRPr lang="en-US" dirty="0" smtClean="0"/>
          </a:p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en-US" sz="2400" b="1" dirty="0" smtClean="0">
                <a:solidFill>
                  <a:schemeClr val="tx1"/>
                </a:solidFill>
              </a:rPr>
              <a:t>Cecum</a:t>
            </a:r>
            <a:r>
              <a:rPr lang="en-US" sz="2400" dirty="0" smtClean="0">
                <a:solidFill>
                  <a:schemeClr val="tx1"/>
                </a:solidFill>
              </a:rPr>
              <a:t>: </a:t>
            </a:r>
            <a:r>
              <a:rPr lang="en-US" sz="2400" dirty="0" smtClean="0">
                <a:solidFill>
                  <a:schemeClr val="tx1"/>
                </a:solidFill>
              </a:rPr>
              <a:t>____________ </a:t>
            </a:r>
            <a:r>
              <a:rPr lang="en-US" sz="2400" dirty="0" smtClean="0">
                <a:solidFill>
                  <a:schemeClr val="tx1"/>
                </a:solidFill>
              </a:rPr>
              <a:t>of plant material</a:t>
            </a:r>
          </a:p>
          <a:p>
            <a:pPr marL="548640" lvl="2">
              <a:spcBef>
                <a:spcPts val="600"/>
              </a:spcBef>
              <a:buClr>
                <a:schemeClr val="accent1"/>
              </a:buClr>
            </a:pPr>
            <a:r>
              <a:rPr lang="en-US" sz="2200" dirty="0" smtClean="0">
                <a:solidFill>
                  <a:schemeClr val="tx2"/>
                </a:solidFill>
              </a:rPr>
              <a:t>Function insignificant in humans</a:t>
            </a:r>
          </a:p>
          <a:p>
            <a:pPr marL="274320" lvl="1">
              <a:spcBef>
                <a:spcPts val="600"/>
              </a:spcBef>
              <a:buClr>
                <a:schemeClr val="accent1"/>
              </a:buClr>
            </a:pPr>
            <a:endParaRPr lang="en-US" sz="2400" b="1" dirty="0" smtClean="0">
              <a:solidFill>
                <a:schemeClr val="tx1"/>
              </a:solidFill>
            </a:endParaRPr>
          </a:p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en-US" sz="2400" b="1" u="sng" dirty="0" smtClean="0">
                <a:solidFill>
                  <a:schemeClr val="tx1"/>
                </a:solidFill>
              </a:rPr>
              <a:t>_____________</a:t>
            </a:r>
            <a:r>
              <a:rPr lang="en-US" sz="2400" dirty="0" smtClean="0">
                <a:solidFill>
                  <a:schemeClr val="tx1"/>
                </a:solidFill>
              </a:rPr>
              <a:t>: </a:t>
            </a:r>
            <a:r>
              <a:rPr lang="en-US" sz="2400" dirty="0" smtClean="0">
                <a:solidFill>
                  <a:schemeClr val="tx1"/>
                </a:solidFill>
              </a:rPr>
              <a:t>minor role in immunity, may store “good” bacteria</a:t>
            </a:r>
            <a:endParaRPr lang="en-US" dirty="0"/>
          </a:p>
          <a:p>
            <a:pPr marL="274320" lvl="1" indent="0">
              <a:buNone/>
            </a:pPr>
            <a:endParaRPr lang="en-US" dirty="0" smtClean="0"/>
          </a:p>
          <a:p>
            <a:pPr marL="274320" lvl="1" indent="0">
              <a:buNone/>
            </a:pPr>
            <a:endParaRPr lang="en-US" dirty="0" smtClean="0"/>
          </a:p>
          <a:p>
            <a:pPr marL="274320" lvl="1" indent="0">
              <a:buNone/>
            </a:pPr>
            <a:endParaRPr lang="en-US" dirty="0"/>
          </a:p>
          <a:p>
            <a:pPr marL="274320" lvl="1" indent="0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3351" y="1638633"/>
            <a:ext cx="3409950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489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Summary of Digestive System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079" y="1482024"/>
            <a:ext cx="7510019" cy="458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25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Paleoanthropology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4841631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____________</a:t>
            </a:r>
            <a:r>
              <a:rPr lang="en-US" sz="2400" dirty="0" smtClean="0"/>
              <a:t>: </a:t>
            </a:r>
            <a:r>
              <a:rPr lang="en-US" sz="2400" dirty="0" smtClean="0"/>
              <a:t>species more closely related to humans than chimps</a:t>
            </a:r>
          </a:p>
          <a:p>
            <a:r>
              <a:rPr lang="en-US" sz="2400" dirty="0"/>
              <a:t>Homo sapiens</a:t>
            </a:r>
          </a:p>
          <a:p>
            <a:pPr lvl="1"/>
            <a:r>
              <a:rPr lang="en-US" sz="2000" dirty="0" err="1" smtClean="0"/>
              <a:t>Approx</a:t>
            </a:r>
            <a:r>
              <a:rPr lang="en-US" sz="2000" dirty="0" smtClean="0"/>
              <a:t>: 200,000 </a:t>
            </a:r>
            <a:r>
              <a:rPr lang="en-US" sz="2000" dirty="0"/>
              <a:t>years old</a:t>
            </a:r>
          </a:p>
          <a:p>
            <a:r>
              <a:rPr lang="en-US" sz="2400" dirty="0" err="1" smtClean="0"/>
              <a:t>Paranthropus</a:t>
            </a:r>
            <a:endParaRPr lang="en-US" sz="2400" dirty="0" smtClean="0"/>
          </a:p>
          <a:p>
            <a:pPr lvl="1"/>
            <a:r>
              <a:rPr lang="en-US" sz="2000" dirty="0" err="1" smtClean="0"/>
              <a:t>Approx</a:t>
            </a:r>
            <a:r>
              <a:rPr lang="en-US" sz="2000" dirty="0" smtClean="0"/>
              <a:t>: 2.2 to 1.3 </a:t>
            </a:r>
            <a:r>
              <a:rPr lang="en-US" sz="2000" dirty="0" err="1" smtClean="0"/>
              <a:t>mya</a:t>
            </a:r>
            <a:endParaRPr lang="en-US" sz="2000" dirty="0" smtClean="0"/>
          </a:p>
          <a:p>
            <a:r>
              <a:rPr lang="en-US" sz="2400" dirty="0" smtClean="0"/>
              <a:t>Australopithecus</a:t>
            </a:r>
          </a:p>
          <a:p>
            <a:pPr lvl="1"/>
            <a:r>
              <a:rPr lang="en-US" sz="2000" dirty="0" err="1" smtClean="0"/>
              <a:t>Approx</a:t>
            </a:r>
            <a:r>
              <a:rPr lang="en-US" sz="2000" dirty="0" smtClean="0"/>
              <a:t>: 4.2 to 2 </a:t>
            </a:r>
            <a:r>
              <a:rPr lang="en-US" sz="2000" dirty="0" err="1" smtClean="0"/>
              <a:t>mya</a:t>
            </a:r>
            <a:endParaRPr lang="en-US" sz="2000" dirty="0" smtClean="0"/>
          </a:p>
          <a:p>
            <a:r>
              <a:rPr lang="en-US" sz="2400" dirty="0" err="1" smtClean="0"/>
              <a:t>Sahelanthropus</a:t>
            </a:r>
            <a:endParaRPr lang="en-US" sz="2400" dirty="0" smtClean="0"/>
          </a:p>
          <a:p>
            <a:pPr lvl="1"/>
            <a:r>
              <a:rPr lang="en-US" sz="2100" dirty="0" err="1" smtClean="0"/>
              <a:t>Approx</a:t>
            </a:r>
            <a:r>
              <a:rPr lang="en-US" sz="2100" dirty="0" smtClean="0"/>
              <a:t>: 6.5 </a:t>
            </a:r>
            <a:r>
              <a:rPr lang="en-US" sz="2100" dirty="0" err="1" smtClean="0"/>
              <a:t>mya</a:t>
            </a:r>
            <a:endParaRPr lang="en-US" sz="21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100" dirty="0" smtClean="0"/>
          </a:p>
          <a:p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0386" y="1396780"/>
            <a:ext cx="6554857" cy="458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5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radshawfoundation.com/origins/images/sahelanthropus_tchadens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122" y="2279128"/>
            <a:ext cx="2485709" cy="214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647147" y="0"/>
            <a:ext cx="103632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/>
              <a:t>Human Evolution</a:t>
            </a:r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91718" y="1266092"/>
            <a:ext cx="4467143" cy="4935416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US" sz="2800" b="1" i="1" dirty="0" err="1"/>
              <a:t>S</a:t>
            </a:r>
            <a:r>
              <a:rPr lang="en-US" sz="2800" b="1" i="1" dirty="0" err="1" smtClean="0"/>
              <a:t>ahelanthropus</a:t>
            </a:r>
            <a:endParaRPr lang="en-US" sz="2800" b="1" i="1" dirty="0"/>
          </a:p>
          <a:p>
            <a:pPr lvl="1">
              <a:defRPr/>
            </a:pPr>
            <a:r>
              <a:rPr lang="en-US" sz="2400" dirty="0" smtClean="0"/>
              <a:t>Approx. 6.5 </a:t>
            </a:r>
            <a:r>
              <a:rPr lang="en-US" sz="2400" dirty="0"/>
              <a:t>million years </a:t>
            </a:r>
            <a:r>
              <a:rPr lang="en-US" sz="2400" dirty="0" smtClean="0"/>
              <a:t>ago</a:t>
            </a:r>
          </a:p>
          <a:p>
            <a:pPr eaLnBrk="1" hangingPunct="1">
              <a:defRPr/>
            </a:pPr>
            <a:r>
              <a:rPr lang="en-US" dirty="0" smtClean="0"/>
              <a:t>Reduced canine teeth</a:t>
            </a:r>
          </a:p>
          <a:p>
            <a:pPr eaLnBrk="1" hangingPunct="1">
              <a:defRPr/>
            </a:pPr>
            <a:r>
              <a:rPr lang="en-US" dirty="0" smtClean="0"/>
              <a:t>Anterior </a:t>
            </a:r>
            <a:r>
              <a:rPr lang="en-US" dirty="0" smtClean="0"/>
              <a:t>______________</a:t>
            </a:r>
            <a:r>
              <a:rPr lang="en-US" u="sng" dirty="0" smtClean="0"/>
              <a:t> </a:t>
            </a:r>
            <a:r>
              <a:rPr lang="en-US" dirty="0" smtClean="0"/>
              <a:t>location</a:t>
            </a:r>
            <a:endParaRPr lang="en-US" dirty="0" smtClean="0"/>
          </a:p>
          <a:p>
            <a:pPr lvl="1">
              <a:defRPr/>
            </a:pPr>
            <a:r>
              <a:rPr lang="en-US" sz="2400" dirty="0" smtClean="0"/>
              <a:t>More upright posture</a:t>
            </a:r>
          </a:p>
          <a:p>
            <a:pPr eaLnBrk="1" hangingPunct="1">
              <a:defRPr/>
            </a:pPr>
            <a:r>
              <a:rPr lang="en-US" dirty="0" smtClean="0"/>
              <a:t>Small brains</a:t>
            </a:r>
          </a:p>
          <a:p>
            <a:pPr eaLnBrk="1" hangingPunct="1">
              <a:defRPr/>
            </a:pPr>
            <a:r>
              <a:rPr lang="en-US" dirty="0" smtClean="0"/>
              <a:t>Jaw projected in front of face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3423" y="2170271"/>
            <a:ext cx="3470298" cy="256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6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648677" y="5863"/>
            <a:ext cx="103632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/>
              <a:t>Human Evolution</a:t>
            </a:r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48677" y="1164772"/>
            <a:ext cx="4228123" cy="41148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US" sz="2800" b="1" i="1" dirty="0"/>
              <a:t>Australopithecus </a:t>
            </a:r>
          </a:p>
          <a:p>
            <a:pPr lvl="1">
              <a:defRPr/>
            </a:pPr>
            <a:r>
              <a:rPr lang="en-US" dirty="0" smtClean="0"/>
              <a:t>Between ~4.2 and 2 </a:t>
            </a:r>
            <a:r>
              <a:rPr lang="en-US" dirty="0" err="1" smtClean="0"/>
              <a:t>mya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_____________ 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Humans hands and teeth</a:t>
            </a:r>
          </a:p>
          <a:p>
            <a:pPr eaLnBrk="1" hangingPunct="1">
              <a:defRPr/>
            </a:pPr>
            <a:r>
              <a:rPr lang="en-US" dirty="0" smtClean="0"/>
              <a:t>Small brain</a:t>
            </a:r>
          </a:p>
          <a:p>
            <a:pPr eaLnBrk="1" hangingPunct="1">
              <a:defRPr/>
            </a:pPr>
            <a:r>
              <a:rPr lang="en-US" dirty="0" smtClean="0"/>
              <a:t>Stone tool use</a:t>
            </a:r>
            <a:endParaRPr lang="en-US" dirty="0"/>
          </a:p>
        </p:txBody>
      </p:sp>
      <p:pic>
        <p:nvPicPr>
          <p:cNvPr id="81924" name="Picture 4" descr="34-39a-Lucy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73684" y="1289538"/>
            <a:ext cx="2111877" cy="3612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48922" y="5960936"/>
            <a:ext cx="2469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6919" y="1289538"/>
            <a:ext cx="1754849" cy="3612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361" y="3858911"/>
            <a:ext cx="1791061" cy="20548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0607" y="3874493"/>
            <a:ext cx="1667552" cy="20548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72121" y="5913800"/>
            <a:ext cx="1173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A. </a:t>
            </a:r>
            <a:r>
              <a:rPr lang="en-US" i="1" dirty="0" err="1" smtClean="0"/>
              <a:t>boisei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5929296" y="5876316"/>
            <a:ext cx="1451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A. </a:t>
            </a:r>
            <a:r>
              <a:rPr lang="en-US" i="1" dirty="0" err="1" smtClean="0"/>
              <a:t>africanus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1257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578338" y="0"/>
            <a:ext cx="103632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/>
              <a:t>Human Evolution</a:t>
            </a:r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78337" y="1348152"/>
            <a:ext cx="6338277" cy="41148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800" dirty="0" err="1" smtClean="0"/>
              <a:t>Laetoli</a:t>
            </a:r>
            <a:r>
              <a:rPr lang="en-US" sz="2800" dirty="0" smtClean="0"/>
              <a:t> Footprints</a:t>
            </a:r>
          </a:p>
          <a:p>
            <a:pPr>
              <a:defRPr/>
            </a:pPr>
            <a:r>
              <a:rPr lang="en-US" dirty="0" smtClean="0"/>
              <a:t>Tanzania</a:t>
            </a:r>
            <a:endParaRPr lang="en-US" dirty="0"/>
          </a:p>
          <a:p>
            <a:pPr eaLnBrk="1" hangingPunct="1">
              <a:defRPr/>
            </a:pPr>
            <a:r>
              <a:rPr lang="en-US" dirty="0"/>
              <a:t>A</a:t>
            </a:r>
            <a:r>
              <a:rPr lang="en-US" dirty="0" smtClean="0"/>
              <a:t>pproximately 3.5 million years old</a:t>
            </a:r>
          </a:p>
          <a:p>
            <a:pPr eaLnBrk="1" hangingPunct="1">
              <a:defRPr/>
            </a:pPr>
            <a:r>
              <a:rPr lang="en-US" dirty="0" smtClean="0"/>
              <a:t>Evidence for bipedalism</a:t>
            </a:r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6" name="Picture 10" descr="34-39b-LaetoliFootpri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15754" y="1348152"/>
            <a:ext cx="2877895" cy="453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soko-tanzania.com/wpimages/wp9a8dfdd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161" y="3067078"/>
            <a:ext cx="2093150" cy="281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5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Human Evolution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3856892" cy="4937760"/>
          </a:xfrm>
        </p:spPr>
        <p:txBody>
          <a:bodyPr/>
          <a:lstStyle/>
          <a:p>
            <a:pPr marL="0" indent="0">
              <a:buNone/>
            </a:pPr>
            <a:r>
              <a:rPr lang="en-US" sz="2800" b="1" i="1" dirty="0" err="1" smtClean="0"/>
              <a:t>Paranthropus</a:t>
            </a:r>
            <a:endParaRPr lang="en-US" sz="2800" b="1" i="1" dirty="0" smtClean="0"/>
          </a:p>
          <a:p>
            <a:r>
              <a:rPr lang="en-US" dirty="0" smtClean="0"/>
              <a:t>Massive cheek teeth and jaw muscles</a:t>
            </a:r>
          </a:p>
          <a:p>
            <a:pPr lvl="1"/>
            <a:r>
              <a:rPr lang="en-US" dirty="0" smtClean="0"/>
              <a:t>Hard or tough foods</a:t>
            </a:r>
          </a:p>
          <a:p>
            <a:r>
              <a:rPr lang="en-US" dirty="0" smtClean="0"/>
              <a:t>Diverged from </a:t>
            </a:r>
            <a:r>
              <a:rPr lang="en-US" i="1" dirty="0" smtClean="0"/>
              <a:t>Homo</a:t>
            </a:r>
            <a:r>
              <a:rPr lang="en-US" dirty="0" smtClean="0"/>
              <a:t> lineage ~3mya</a:t>
            </a:r>
          </a:p>
          <a:p>
            <a:endParaRPr lang="en-US" dirty="0"/>
          </a:p>
        </p:txBody>
      </p:sp>
      <p:pic>
        <p:nvPicPr>
          <p:cNvPr id="1026" name="Picture 2" descr="http://www.columbia.edu/itc/anthropology/v1007/2002projects/web/paranth/boise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579" y="2184311"/>
            <a:ext cx="2187878" cy="302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dn4.sci-news.com/images/enlarge/image_1603e-Paranthropus-boise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826" y="2184311"/>
            <a:ext cx="3221463" cy="289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564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4783015" cy="4937760"/>
          </a:xfrm>
        </p:spPr>
        <p:txBody>
          <a:bodyPr/>
          <a:lstStyle/>
          <a:p>
            <a:pPr marL="0" indent="0">
              <a:buNone/>
            </a:pPr>
            <a:r>
              <a:rPr lang="en-US" sz="2800" b="1" i="1" dirty="0" smtClean="0"/>
              <a:t>Homo </a:t>
            </a:r>
            <a:r>
              <a:rPr lang="en-US" sz="2800" b="1" i="1" dirty="0" err="1" smtClean="0"/>
              <a:t>habilis</a:t>
            </a:r>
            <a:endParaRPr lang="en-US" sz="2800" b="1" i="1" dirty="0" smtClean="0"/>
          </a:p>
          <a:p>
            <a:r>
              <a:rPr lang="en-US" dirty="0" smtClean="0"/>
              <a:t>Range from ~2.4 to ~1.6mya</a:t>
            </a:r>
          </a:p>
          <a:p>
            <a:r>
              <a:rPr lang="en-US" dirty="0" smtClean="0"/>
              <a:t>Shorter jaw and larger brain than </a:t>
            </a:r>
            <a:r>
              <a:rPr lang="en-US" i="1" dirty="0" smtClean="0"/>
              <a:t>Australopithecus</a:t>
            </a:r>
          </a:p>
          <a:p>
            <a:r>
              <a:rPr lang="en-US" dirty="0" smtClean="0"/>
              <a:t>Sharp tool use</a:t>
            </a:r>
          </a:p>
          <a:p>
            <a:pPr lvl="1"/>
            <a:r>
              <a:rPr lang="en-US" dirty="0" smtClean="0"/>
              <a:t>“Handy man”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 descr="https://boneclones.com/images/store-product/product-1591-main-main-big-14150438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045" y="2205538"/>
            <a:ext cx="2786407" cy="278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claseshistoria.com/bilingue/1eso/prehistory/imagenes/+homo-habili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505" y="2105574"/>
            <a:ext cx="2464962" cy="288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466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Human Evolution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i="1" dirty="0" smtClean="0"/>
              <a:t>Homo </a:t>
            </a:r>
            <a:r>
              <a:rPr lang="en-US" sz="2800" b="1" i="1" dirty="0" err="1" smtClean="0"/>
              <a:t>ergaster</a:t>
            </a:r>
            <a:r>
              <a:rPr lang="en-US" sz="2800" b="1" i="1" dirty="0" smtClean="0"/>
              <a:t> and Homo erectus</a:t>
            </a:r>
          </a:p>
          <a:p>
            <a:r>
              <a:rPr lang="en-US" dirty="0" smtClean="0"/>
              <a:t>Much larger brain than </a:t>
            </a:r>
            <a:r>
              <a:rPr lang="en-US" i="1" dirty="0" smtClean="0"/>
              <a:t>Homo </a:t>
            </a:r>
            <a:r>
              <a:rPr lang="en-US" i="1" dirty="0" err="1" smtClean="0"/>
              <a:t>habilis</a:t>
            </a:r>
            <a:endParaRPr lang="en-US" i="1" dirty="0" smtClean="0"/>
          </a:p>
          <a:p>
            <a:r>
              <a:rPr lang="en-US" dirty="0" smtClean="0"/>
              <a:t>Smaller jaws and cheek teeth</a:t>
            </a:r>
          </a:p>
          <a:p>
            <a:r>
              <a:rPr lang="en-US" dirty="0" smtClean="0"/>
              <a:t>_________ </a:t>
            </a:r>
            <a:r>
              <a:rPr lang="en-US" dirty="0" smtClean="0"/>
              <a:t>face</a:t>
            </a:r>
          </a:p>
          <a:p>
            <a:r>
              <a:rPr lang="en-US" dirty="0" smtClean="0"/>
              <a:t>Long legs and arched feet </a:t>
            </a:r>
          </a:p>
          <a:p>
            <a:pPr lvl="1"/>
            <a:r>
              <a:rPr lang="en-US" dirty="0" smtClean="0"/>
              <a:t>Long distance walking</a:t>
            </a:r>
            <a:endParaRPr lang="en-US" dirty="0"/>
          </a:p>
          <a:p>
            <a:r>
              <a:rPr lang="en-US" dirty="0" smtClean="0"/>
              <a:t>Fully erect posture</a:t>
            </a:r>
          </a:p>
        </p:txBody>
      </p:sp>
      <p:pic>
        <p:nvPicPr>
          <p:cNvPr id="2050" name="Picture 2" descr="http://www.skullsunlimited.com/userfiles/image/variants_44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733" y="1362019"/>
            <a:ext cx="2043033" cy="204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gurche.com/webgraphics/homo_erectus_JHerectus_threeQ_f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290" y="1830841"/>
            <a:ext cx="2627149" cy="371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3733" y="3481252"/>
            <a:ext cx="1760417" cy="22096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83397" y="5684606"/>
            <a:ext cx="1583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H. erectus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8641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" id="{EEFEF6C1-FFD1-41EC-9613-44313D99FF35}" vid="{332CB9FB-2BB4-44A8-A80C-649DEE821B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4296</TotalTime>
  <Words>984</Words>
  <Application>Microsoft Office PowerPoint</Application>
  <PresentationFormat>Widescreen</PresentationFormat>
  <Paragraphs>217</Paragraphs>
  <Slides>29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Bookman Old Style</vt:lpstr>
      <vt:lpstr>Calibri</vt:lpstr>
      <vt:lpstr>Gill Sans MT</vt:lpstr>
      <vt:lpstr>Times New Roman</vt:lpstr>
      <vt:lpstr>Wingdings</vt:lpstr>
      <vt:lpstr>Wingdings 3</vt:lpstr>
      <vt:lpstr>Origin</vt:lpstr>
      <vt:lpstr>Human Evolution, Excretion and Digestion</vt:lpstr>
      <vt:lpstr>Humans and Apes</vt:lpstr>
      <vt:lpstr>Paleoanthropology</vt:lpstr>
      <vt:lpstr>Human Evolution</vt:lpstr>
      <vt:lpstr>Human Evolution</vt:lpstr>
      <vt:lpstr>Human Evolution</vt:lpstr>
      <vt:lpstr>Human Evolution</vt:lpstr>
      <vt:lpstr>Human Evolution</vt:lpstr>
      <vt:lpstr>Human Evolution</vt:lpstr>
      <vt:lpstr>Human Evolution</vt:lpstr>
      <vt:lpstr>Human Evolution</vt:lpstr>
      <vt:lpstr>Origin of Modern Humans</vt:lpstr>
      <vt:lpstr>Dispersal of Homo sp.</vt:lpstr>
      <vt:lpstr>Human Excretory System</vt:lpstr>
      <vt:lpstr>Human Excretory System</vt:lpstr>
      <vt:lpstr>The Nephron</vt:lpstr>
      <vt:lpstr>Filtration Through the Nephron</vt:lpstr>
      <vt:lpstr>Solute Gradients and Water Conservation</vt:lpstr>
      <vt:lpstr>Solute Gradients and Water Conservation</vt:lpstr>
      <vt:lpstr>Solute Gradients and Water Conservation</vt:lpstr>
      <vt:lpstr>Human Digestive System</vt:lpstr>
      <vt:lpstr>Human Digestive System</vt:lpstr>
      <vt:lpstr>Location of Chemical Digestion</vt:lpstr>
      <vt:lpstr>Swallowing and Breathing</vt:lpstr>
      <vt:lpstr>Formation of HCl and Pepsin in Stomach</vt:lpstr>
      <vt:lpstr>Absorption in the Small Intestine</vt:lpstr>
      <vt:lpstr>Emulsification of Lipids</vt:lpstr>
      <vt:lpstr>Absorption in the Large Intestine</vt:lpstr>
      <vt:lpstr>Summary of Digestive System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Evolution, Excretion and Digestion</dc:title>
  <dc:creator>Tyler Flisik</dc:creator>
  <cp:lastModifiedBy>Tyler Flisik</cp:lastModifiedBy>
  <cp:revision>86</cp:revision>
  <dcterms:created xsi:type="dcterms:W3CDTF">2015-11-02T16:32:34Z</dcterms:created>
  <dcterms:modified xsi:type="dcterms:W3CDTF">2015-11-24T16:13:13Z</dcterms:modified>
</cp:coreProperties>
</file>