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6"/>
  </p:notesMasterIdLst>
  <p:sldIdLst>
    <p:sldId id="261" r:id="rId2"/>
    <p:sldId id="265" r:id="rId3"/>
    <p:sldId id="271" r:id="rId4"/>
    <p:sldId id="262" r:id="rId5"/>
    <p:sldId id="263" r:id="rId6"/>
    <p:sldId id="272" r:id="rId7"/>
    <p:sldId id="270" r:id="rId8"/>
    <p:sldId id="266" r:id="rId9"/>
    <p:sldId id="267" r:id="rId10"/>
    <p:sldId id="268" r:id="rId11"/>
    <p:sldId id="269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3709" autoAdjust="0"/>
  </p:normalViewPr>
  <p:slideViewPr>
    <p:cSldViewPr snapToGrid="0">
      <p:cViewPr varScale="1">
        <p:scale>
          <a:sx n="93" d="100"/>
          <a:sy n="93" d="100"/>
        </p:scale>
        <p:origin x="84" y="4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B2889-9E90-4113-9866-C85C110D3AA2}" type="datetimeFigureOut">
              <a:rPr lang="en-US" smtClean="0"/>
              <a:t>4/13/2018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2ED32-5136-412D-9FD1-9A3A4EF8B3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80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Cnidaria</a:t>
            </a:r>
          </a:p>
          <a:p>
            <a:pPr marL="228600" indent="-228600">
              <a:buAutoNum type="arabicPeriod"/>
            </a:pPr>
            <a:r>
              <a:rPr lang="en-US" dirty="0"/>
              <a:t>Polyp</a:t>
            </a:r>
          </a:p>
          <a:p>
            <a:pPr marL="228600" indent="-228600">
              <a:buAutoNum type="arabicPeriod"/>
            </a:pPr>
            <a:r>
              <a:rPr lang="en-US" dirty="0"/>
              <a:t>Gastrovascular cavity</a:t>
            </a:r>
          </a:p>
          <a:p>
            <a:pPr marL="228600" indent="-228600">
              <a:buAutoNum type="arabicPeriod"/>
            </a:pPr>
            <a:r>
              <a:rPr lang="en-US" dirty="0"/>
              <a:t>Echinodermata</a:t>
            </a:r>
          </a:p>
          <a:p>
            <a:pPr marL="228600" indent="-228600">
              <a:buAutoNum type="arabicPeriod"/>
            </a:pPr>
            <a:r>
              <a:rPr lang="en-US" dirty="0" err="1"/>
              <a:t>Crinoidea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Yes</a:t>
            </a:r>
          </a:p>
          <a:p>
            <a:pPr marL="228600" indent="-228600">
              <a:buAutoNum type="arabicPeriod"/>
            </a:pPr>
            <a:r>
              <a:rPr lang="en-US" dirty="0"/>
              <a:t>Deuterostome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7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Mollusca</a:t>
            </a:r>
          </a:p>
          <a:p>
            <a:pPr marL="228600" indent="-228600">
              <a:buAutoNum type="arabicPeriod"/>
            </a:pPr>
            <a:r>
              <a:rPr lang="en-US" dirty="0"/>
              <a:t>Bivalvia</a:t>
            </a:r>
          </a:p>
          <a:p>
            <a:pPr marL="228600" indent="-228600">
              <a:buAutoNum type="arabicPeriod"/>
            </a:pPr>
            <a:r>
              <a:rPr lang="en-US" dirty="0"/>
              <a:t>Filter feeder</a:t>
            </a:r>
          </a:p>
          <a:p>
            <a:pPr marL="228600" indent="-228600">
              <a:buAutoNum type="arabicPeriod"/>
            </a:pPr>
            <a:r>
              <a:rPr lang="en-US" dirty="0"/>
              <a:t>Radula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04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Porifera</a:t>
            </a:r>
          </a:p>
          <a:p>
            <a:pPr marL="228600" indent="-228600">
              <a:buAutoNum type="arabicPeriod"/>
            </a:pPr>
            <a:r>
              <a:rPr lang="en-US" dirty="0"/>
              <a:t>Asymmetry</a:t>
            </a:r>
          </a:p>
          <a:p>
            <a:pPr marL="228600" indent="-228600">
              <a:buAutoNum type="arabicPeriod"/>
            </a:pPr>
            <a:r>
              <a:rPr lang="en-US" dirty="0"/>
              <a:t>Collar cells or choanocytes </a:t>
            </a:r>
          </a:p>
          <a:p>
            <a:pPr marL="228600" indent="-228600">
              <a:buAutoNum type="arabicPeriod"/>
            </a:pPr>
            <a:r>
              <a:rPr lang="en-US" dirty="0"/>
              <a:t>Echinodermata</a:t>
            </a:r>
          </a:p>
          <a:p>
            <a:pPr marL="228600" indent="-228600">
              <a:buAutoNum type="arabicPeriod"/>
            </a:pPr>
            <a:r>
              <a:rPr lang="en-US" dirty="0"/>
              <a:t>Water vascular system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/>
              <a:t>Radial</a:t>
            </a:r>
          </a:p>
          <a:p>
            <a:pPr marL="228600" indent="-228600">
              <a:buAutoNum type="arabicPeriod"/>
            </a:pPr>
            <a:r>
              <a:rPr lang="en-US" dirty="0" err="1"/>
              <a:t>Echinoidea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Tube feet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256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Arthropoda</a:t>
            </a:r>
          </a:p>
          <a:p>
            <a:pPr marL="228600" indent="-228600">
              <a:buAutoNum type="arabicPeriod"/>
            </a:pPr>
            <a:r>
              <a:rPr lang="en-US" dirty="0" err="1"/>
              <a:t>Chelicerata</a:t>
            </a:r>
            <a:endParaRPr lang="en-US" dirty="0"/>
          </a:p>
          <a:p>
            <a:pPr marL="228600" indent="-228600">
              <a:buAutoNum type="arabicPeriod"/>
            </a:pPr>
            <a:r>
              <a:rPr lang="en-US" dirty="0"/>
              <a:t>Chelicerae</a:t>
            </a:r>
          </a:p>
          <a:p>
            <a:pPr marL="228600" indent="-228600">
              <a:buAutoNum type="arabicPeriod"/>
            </a:pPr>
            <a:r>
              <a:rPr lang="en-US" dirty="0"/>
              <a:t>Open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28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Nemertea</a:t>
            </a:r>
          </a:p>
          <a:p>
            <a:pPr marL="228600" indent="-228600">
              <a:buAutoNum type="arabicPeriod"/>
            </a:pPr>
            <a:r>
              <a:rPr lang="en-US" dirty="0"/>
              <a:t>Proboscis</a:t>
            </a:r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721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Chordata</a:t>
            </a:r>
          </a:p>
          <a:p>
            <a:pPr marL="228600" indent="-228600">
              <a:buAutoNum type="arabicPeriod"/>
            </a:pPr>
            <a:r>
              <a:rPr lang="en-US" dirty="0"/>
              <a:t>Dorsal hollow nerve cord, notochord, pharyngeal gill slits, post-anal tail</a:t>
            </a:r>
          </a:p>
          <a:p>
            <a:pPr marL="228600" indent="-228600">
              <a:buAutoNum type="arabicPeriod"/>
            </a:pPr>
            <a:r>
              <a:rPr lang="en-US" dirty="0"/>
              <a:t>Deuterostome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1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Platyhelminthes</a:t>
            </a:r>
          </a:p>
          <a:p>
            <a:pPr marL="228600" indent="-228600">
              <a:buAutoNum type="arabicPeriod"/>
            </a:pPr>
            <a:r>
              <a:rPr lang="en-US" dirty="0"/>
              <a:t>No, acoelomate</a:t>
            </a:r>
          </a:p>
          <a:p>
            <a:pPr marL="228600" indent="-228600">
              <a:buAutoNum type="arabicPeriod"/>
            </a:pPr>
            <a:r>
              <a:rPr lang="en-US" dirty="0"/>
              <a:t>Gastrovascular cavity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419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Annelida</a:t>
            </a:r>
          </a:p>
          <a:p>
            <a:pPr marL="228600" indent="-228600">
              <a:buAutoNum type="arabicPeriod"/>
            </a:pPr>
            <a:r>
              <a:rPr lang="en-US" dirty="0"/>
              <a:t>Alimentary canal</a:t>
            </a:r>
          </a:p>
          <a:p>
            <a:pPr marL="228600" indent="-228600">
              <a:buAutoNum type="arabicPeriod"/>
            </a:pPr>
            <a:r>
              <a:rPr lang="en-US" dirty="0"/>
              <a:t>Parapodia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67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Cnidaria</a:t>
            </a:r>
          </a:p>
          <a:p>
            <a:pPr marL="228600" indent="-228600">
              <a:buAutoNum type="arabicPeriod"/>
            </a:pPr>
            <a:r>
              <a:rPr lang="en-US" dirty="0"/>
              <a:t>Cnidocytes</a:t>
            </a:r>
          </a:p>
          <a:p>
            <a:pPr marL="228600" indent="-228600">
              <a:buAutoNum type="arabicPeriod"/>
            </a:pPr>
            <a:r>
              <a:rPr lang="en-US" dirty="0"/>
              <a:t>Radial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80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Mollusca</a:t>
            </a:r>
          </a:p>
          <a:p>
            <a:pPr marL="228600" indent="-228600">
              <a:buAutoNum type="arabicPeriod"/>
            </a:pPr>
            <a:r>
              <a:rPr lang="en-US" dirty="0"/>
              <a:t>Mantle, Muscular foot, radula, visceral mass</a:t>
            </a:r>
          </a:p>
          <a:p>
            <a:pPr marL="228600" indent="-228600">
              <a:buAutoNum type="arabicPeriod"/>
            </a:pPr>
            <a:r>
              <a:rPr lang="en-US" dirty="0"/>
              <a:t>Cephalopoda</a:t>
            </a:r>
          </a:p>
          <a:p>
            <a:pPr marL="228600" indent="-228600">
              <a:buAutoNum type="arabicPeriod"/>
            </a:pPr>
            <a:r>
              <a:rPr lang="en-US" dirty="0"/>
              <a:t>Jet propulsion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450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Arthropoda</a:t>
            </a:r>
          </a:p>
          <a:p>
            <a:pPr marL="228600" indent="-228600">
              <a:buAutoNum type="arabicPeriod"/>
            </a:pPr>
            <a:r>
              <a:rPr lang="en-US" dirty="0"/>
              <a:t>Exoskeleton, jointed appendages, two or three main body segments</a:t>
            </a:r>
          </a:p>
          <a:p>
            <a:pPr marL="228600" indent="-228600">
              <a:buAutoNum type="arabicPeriod"/>
            </a:pPr>
            <a:r>
              <a:rPr lang="en-US" dirty="0"/>
              <a:t>Crustacea</a:t>
            </a:r>
          </a:p>
          <a:p>
            <a:pPr marL="228600" indent="-228600">
              <a:buAutoNum type="arabicPeriod"/>
            </a:pPr>
            <a:r>
              <a:rPr lang="en-US" dirty="0"/>
              <a:t>Two antennae, biramous appendages</a:t>
            </a:r>
          </a:p>
          <a:p>
            <a:pPr marL="228600" indent="-228600">
              <a:buAutoNum type="arabicPeriod"/>
            </a:pPr>
            <a:r>
              <a:rPr lang="en-US" dirty="0"/>
              <a:t>Protostome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58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Ctenophora</a:t>
            </a:r>
          </a:p>
          <a:p>
            <a:pPr marL="228600" indent="-228600">
              <a:buAutoNum type="arabicPeriod"/>
            </a:pPr>
            <a:r>
              <a:rPr lang="en-US" dirty="0"/>
              <a:t>Cilia</a:t>
            </a:r>
          </a:p>
          <a:p>
            <a:pPr marL="228600" indent="-228600">
              <a:buAutoNum type="arabicPeriod"/>
            </a:pPr>
            <a:r>
              <a:rPr lang="en-US" dirty="0"/>
              <a:t>Tissue-level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25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Mollusca</a:t>
            </a:r>
          </a:p>
          <a:p>
            <a:pPr marL="228600" indent="-228600">
              <a:buAutoNum type="arabicPeriod"/>
            </a:pPr>
            <a:r>
              <a:rPr lang="en-US" dirty="0"/>
              <a:t>Polyplacophora</a:t>
            </a:r>
          </a:p>
          <a:p>
            <a:pPr marL="228600" indent="-228600">
              <a:buAutoNum type="arabicPeriod"/>
            </a:pPr>
            <a:r>
              <a:rPr lang="en-US" dirty="0"/>
              <a:t>Bilateral</a:t>
            </a:r>
          </a:p>
          <a:p>
            <a:pPr marL="228600" indent="-228600">
              <a:buAutoNum type="arabicPeriod"/>
            </a:pPr>
            <a:r>
              <a:rPr lang="en-US" dirty="0"/>
              <a:t>Protostome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8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Arthropoda</a:t>
            </a:r>
          </a:p>
          <a:p>
            <a:pPr marL="228600" indent="-228600">
              <a:buAutoNum type="arabicPeriod"/>
            </a:pPr>
            <a:r>
              <a:rPr lang="en-US" dirty="0"/>
              <a:t>Crustacea</a:t>
            </a:r>
          </a:p>
          <a:p>
            <a:pPr marL="228600" indent="-228600">
              <a:buAutoNum type="arabicPeriod"/>
            </a:pPr>
            <a:r>
              <a:rPr lang="en-US" dirty="0"/>
              <a:t>Cirri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82ED32-5136-412D-9FD1-9A3A4EF8B3B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16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3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8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858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39943-85C3-4C89-861B-7E966B7E6F4A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236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5077883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7134" y="1766888"/>
            <a:ext cx="5077884" cy="41132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4E3B3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45614-882F-4EA3-A3D6-9EBC999EE2F6}" type="slidenum">
              <a:rPr lang="en-US">
                <a:solidFill>
                  <a:srgbClr val="4E3B3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4E3B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47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5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4/13/2018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4382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17960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7045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2692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35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415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86515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4/13/2018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78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4/13/2018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2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8179A-DA25-4023-B6B6-13C045321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970" y="1193772"/>
            <a:ext cx="6559596" cy="37717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B81DAB-DA48-4B4A-88AF-503D6E7EF022}"/>
              </a:ext>
            </a:extLst>
          </p:cNvPr>
          <p:cNvSpPr txBox="1"/>
          <p:nvPr/>
        </p:nvSpPr>
        <p:spPr>
          <a:xfrm>
            <a:off x="9505590" y="1273996"/>
            <a:ext cx="26864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4. What phylum does this organism belong to? </a:t>
            </a:r>
          </a:p>
          <a:p>
            <a:r>
              <a:rPr lang="en-US" sz="2000" dirty="0"/>
              <a:t>5. What class does this organism belong to? </a:t>
            </a:r>
          </a:p>
          <a:p>
            <a:r>
              <a:rPr lang="en-US" sz="2000" dirty="0"/>
              <a:t>6. Does this organism have a true coelom?</a:t>
            </a:r>
          </a:p>
          <a:p>
            <a:r>
              <a:rPr lang="en-US" sz="2000" dirty="0"/>
              <a:t>7. What type of development does this organism go through?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36635F0-2913-40CC-B527-A77240035DFB}"/>
              </a:ext>
            </a:extLst>
          </p:cNvPr>
          <p:cNvCxnSpPr>
            <a:cxnSpLocks/>
          </p:cNvCxnSpPr>
          <p:nvPr/>
        </p:nvCxnSpPr>
        <p:spPr>
          <a:xfrm flipH="1">
            <a:off x="6829064" y="2030819"/>
            <a:ext cx="2676526" cy="1120951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FF838A4-B6CF-4B14-B86C-3B7D76AE75EF}"/>
              </a:ext>
            </a:extLst>
          </p:cNvPr>
          <p:cNvCxnSpPr>
            <a:cxnSpLocks/>
          </p:cNvCxnSpPr>
          <p:nvPr/>
        </p:nvCxnSpPr>
        <p:spPr>
          <a:xfrm>
            <a:off x="2245489" y="3151769"/>
            <a:ext cx="1356167" cy="765095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3CA7268-9ED3-4182-B97F-147849C58801}"/>
              </a:ext>
            </a:extLst>
          </p:cNvPr>
          <p:cNvSpPr txBox="1"/>
          <p:nvPr/>
        </p:nvSpPr>
        <p:spPr>
          <a:xfrm>
            <a:off x="111040" y="1619172"/>
            <a:ext cx="26889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What phylum does this organism belong to? </a:t>
            </a:r>
          </a:p>
          <a:p>
            <a:r>
              <a:rPr lang="en-US" sz="2000" dirty="0"/>
              <a:t>2. What body form is this organism demonstrating? </a:t>
            </a:r>
          </a:p>
          <a:p>
            <a:r>
              <a:rPr lang="en-US" sz="2000" dirty="0"/>
              <a:t>3. What type of digestive system does this organism have?</a:t>
            </a:r>
          </a:p>
        </p:txBody>
      </p:sp>
    </p:spTree>
    <p:extLst>
      <p:ext uri="{BB962C8B-B14F-4D97-AF65-F5344CB8AC3E}">
        <p14:creationId xmlns:p14="http://schemas.microsoft.com/office/powerpoint/2010/main" val="1937330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B2C483-E4FA-446A-A7E0-48C503532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330" y="1060618"/>
            <a:ext cx="6877788" cy="42890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80A68-E3C1-44F6-95A1-C491F04FBF98}"/>
              </a:ext>
            </a:extLst>
          </p:cNvPr>
          <p:cNvSpPr txBox="1"/>
          <p:nvPr/>
        </p:nvSpPr>
        <p:spPr>
          <a:xfrm>
            <a:off x="456354" y="1661215"/>
            <a:ext cx="3869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What class does this organism belong to? 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How does this organism feed?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What is lacking in this organism that is found in other classes within the same phylum?</a:t>
            </a:r>
          </a:p>
          <a:p>
            <a:pPr marL="225425" indent="-225425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853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2480B-0AE0-4C7D-AA6B-D566AD098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2" y="1720310"/>
            <a:ext cx="4985088" cy="29062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CC2ED4-8406-4FF6-91C8-25E0AE3B89ED}"/>
              </a:ext>
            </a:extLst>
          </p:cNvPr>
          <p:cNvSpPr txBox="1"/>
          <p:nvPr/>
        </p:nvSpPr>
        <p:spPr>
          <a:xfrm>
            <a:off x="8686799" y="1852338"/>
            <a:ext cx="33118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/>
            <a:r>
              <a:rPr lang="en-US" sz="2000" dirty="0"/>
              <a:t>4. What phylum does this organism belong to?</a:t>
            </a:r>
          </a:p>
          <a:p>
            <a:pPr marL="233363" indent="-233363"/>
            <a:r>
              <a:rPr lang="en-US" sz="2000" dirty="0"/>
              <a:t>5. What characteristic is unique to organisms in this phylum?</a:t>
            </a:r>
          </a:p>
          <a:p>
            <a:pPr marL="233363" indent="-233363"/>
            <a:r>
              <a:rPr lang="en-US" sz="2000" dirty="0"/>
              <a:t>6. What type of symmetry does this organism have?</a:t>
            </a:r>
          </a:p>
          <a:p>
            <a:pPr marL="233363" indent="-233363"/>
            <a:r>
              <a:rPr lang="en-US" sz="2000" dirty="0"/>
              <a:t>7. What class does this organism belong to?</a:t>
            </a:r>
          </a:p>
          <a:p>
            <a:pPr marL="233363" indent="-233363"/>
            <a:r>
              <a:rPr lang="en-US" sz="2000" dirty="0"/>
              <a:t>8. How does this organism move?</a:t>
            </a:r>
          </a:p>
          <a:p>
            <a:pPr marL="225425" indent="-225425">
              <a:buAutoNum type="arabicPeriod"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D7F7F-C22E-48C5-94CC-7B3C065F9A23}"/>
              </a:ext>
            </a:extLst>
          </p:cNvPr>
          <p:cNvSpPr txBox="1"/>
          <p:nvPr/>
        </p:nvSpPr>
        <p:spPr>
          <a:xfrm>
            <a:off x="193352" y="1852338"/>
            <a:ext cx="34323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type of symmetry does this organism have?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What is the name of the specialized feeding cells found in this organism?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D5D8B6-B51B-4B09-AC4F-92A3E9D52676}"/>
              </a:ext>
            </a:extLst>
          </p:cNvPr>
          <p:cNvCxnSpPr/>
          <p:nvPr/>
        </p:nvCxnSpPr>
        <p:spPr>
          <a:xfrm>
            <a:off x="3051544" y="2307265"/>
            <a:ext cx="1690577" cy="2551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9EE7805-FC2E-47AE-8797-0BE4A921F120}"/>
              </a:ext>
            </a:extLst>
          </p:cNvPr>
          <p:cNvCxnSpPr>
            <a:cxnSpLocks/>
          </p:cNvCxnSpPr>
          <p:nvPr/>
        </p:nvCxnSpPr>
        <p:spPr>
          <a:xfrm flipH="1">
            <a:off x="7889358" y="2434856"/>
            <a:ext cx="797441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408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14252D-ACDE-46E6-9877-45598DF95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83" y="1313218"/>
            <a:ext cx="5297407" cy="3525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5148A9-4C70-4AB0-9915-BCFA352979C4}"/>
              </a:ext>
            </a:extLst>
          </p:cNvPr>
          <p:cNvSpPr txBox="1"/>
          <p:nvPr/>
        </p:nvSpPr>
        <p:spPr>
          <a:xfrm>
            <a:off x="7360588" y="1496829"/>
            <a:ext cx="3869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subphylum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is the name of the specialized feeding structures used by these organisms?</a:t>
            </a:r>
          </a:p>
          <a:p>
            <a:pPr marL="225425" indent="-225425">
              <a:buAutoNum type="arabicPeriod"/>
            </a:pPr>
            <a:r>
              <a:rPr lang="en-US" sz="2000" dirty="0"/>
              <a:t>Does this organism have an open or closed circulatory system?</a:t>
            </a:r>
          </a:p>
        </p:txBody>
      </p:sp>
    </p:spTree>
    <p:extLst>
      <p:ext uri="{BB962C8B-B14F-4D97-AF65-F5344CB8AC3E}">
        <p14:creationId xmlns:p14="http://schemas.microsoft.com/office/powerpoint/2010/main" val="2699654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94B829-380F-4EE2-A3ED-6099BA65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248" y="1240971"/>
            <a:ext cx="6001285" cy="4093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F13F84-292E-4308-BBB5-30360DED77E8}"/>
              </a:ext>
            </a:extLst>
          </p:cNvPr>
          <p:cNvSpPr txBox="1"/>
          <p:nvPr/>
        </p:nvSpPr>
        <p:spPr>
          <a:xfrm>
            <a:off x="898004" y="1856402"/>
            <a:ext cx="3869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is the name of the specialized feeding structures used by these organisms?</a:t>
            </a:r>
          </a:p>
        </p:txBody>
      </p:sp>
    </p:spTree>
    <p:extLst>
      <p:ext uri="{BB962C8B-B14F-4D97-AF65-F5344CB8AC3E}">
        <p14:creationId xmlns:p14="http://schemas.microsoft.com/office/powerpoint/2010/main" val="390954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214E89-4A50-432C-82B2-AE06FA39A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36" y="1557116"/>
            <a:ext cx="5124450" cy="31908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F2C17A-73B6-4007-AB09-05F1C2FDF405}"/>
              </a:ext>
            </a:extLst>
          </p:cNvPr>
          <p:cNvSpPr txBox="1"/>
          <p:nvPr/>
        </p:nvSpPr>
        <p:spPr>
          <a:xfrm>
            <a:off x="7247295" y="1766815"/>
            <a:ext cx="41209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are the four body components that are unique to organisms within this phylum?</a:t>
            </a:r>
          </a:p>
          <a:p>
            <a:pPr marL="225425" indent="-225425">
              <a:buAutoNum type="arabicPeriod"/>
            </a:pPr>
            <a:r>
              <a:rPr lang="en-US" sz="2000" dirty="0"/>
              <a:t>What type of development does this organism go through? </a:t>
            </a:r>
          </a:p>
        </p:txBody>
      </p:sp>
    </p:spTree>
    <p:extLst>
      <p:ext uri="{BB962C8B-B14F-4D97-AF65-F5344CB8AC3E}">
        <p14:creationId xmlns:p14="http://schemas.microsoft.com/office/powerpoint/2010/main" val="20703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F0EE5B-072C-4868-A6A3-AA78179A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267" y="860938"/>
            <a:ext cx="6178088" cy="4637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C2D11-89B0-486A-B9DE-EBDD6699F8DB}"/>
              </a:ext>
            </a:extLst>
          </p:cNvPr>
          <p:cNvSpPr txBox="1"/>
          <p:nvPr/>
        </p:nvSpPr>
        <p:spPr>
          <a:xfrm>
            <a:off x="8322069" y="1160980"/>
            <a:ext cx="31541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 </a:t>
            </a:r>
          </a:p>
          <a:p>
            <a:pPr marL="225425" indent="-225425">
              <a:buAutoNum type="arabicPeriod"/>
            </a:pPr>
            <a:r>
              <a:rPr lang="en-US" sz="2000" dirty="0"/>
              <a:t>Does this organism have a true coelom?</a:t>
            </a:r>
          </a:p>
          <a:p>
            <a:pPr marL="225425" indent="-225425">
              <a:buAutoNum type="arabicPeriod"/>
            </a:pPr>
            <a:r>
              <a:rPr lang="en-US" sz="2000" dirty="0"/>
              <a:t>What type of digestive system does this organism have?</a:t>
            </a:r>
          </a:p>
        </p:txBody>
      </p:sp>
    </p:spTree>
    <p:extLst>
      <p:ext uri="{BB962C8B-B14F-4D97-AF65-F5344CB8AC3E}">
        <p14:creationId xmlns:p14="http://schemas.microsoft.com/office/powerpoint/2010/main" val="185271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58558E-0B31-4494-A565-6103867EF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5342" y="1140237"/>
            <a:ext cx="6003138" cy="40020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712092-FA84-4FF4-9A45-7B65C76A4577}"/>
              </a:ext>
            </a:extLst>
          </p:cNvPr>
          <p:cNvSpPr txBox="1"/>
          <p:nvPr/>
        </p:nvSpPr>
        <p:spPr>
          <a:xfrm>
            <a:off x="7824486" y="1612393"/>
            <a:ext cx="33045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 </a:t>
            </a:r>
          </a:p>
          <a:p>
            <a:pPr marL="225425" indent="-225425">
              <a:buAutoNum type="arabicPeriod"/>
            </a:pPr>
            <a:r>
              <a:rPr lang="en-US" sz="2000" dirty="0"/>
              <a:t>What type of digestive system does this organism have?</a:t>
            </a:r>
          </a:p>
          <a:p>
            <a:pPr marL="225425" indent="-225425">
              <a:buAutoNum type="arabicPeriod"/>
            </a:pPr>
            <a:r>
              <a:rPr lang="en-US" sz="2000" dirty="0"/>
              <a:t>What is the name of the paired appendages that run down the body of this organism?</a:t>
            </a:r>
          </a:p>
        </p:txBody>
      </p:sp>
    </p:spTree>
    <p:extLst>
      <p:ext uri="{BB962C8B-B14F-4D97-AF65-F5344CB8AC3E}">
        <p14:creationId xmlns:p14="http://schemas.microsoft.com/office/powerpoint/2010/main" val="3136553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53DFB-FB2A-40D0-A23B-DC7EC8F12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106" y="1199837"/>
            <a:ext cx="7169016" cy="4032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44532C-80BC-4219-9217-53E96A1646AB}"/>
              </a:ext>
            </a:extLst>
          </p:cNvPr>
          <p:cNvSpPr txBox="1"/>
          <p:nvPr/>
        </p:nvSpPr>
        <p:spPr>
          <a:xfrm>
            <a:off x="8542116" y="1461922"/>
            <a:ext cx="33045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 </a:t>
            </a:r>
          </a:p>
          <a:p>
            <a:pPr marL="225425" indent="-225425">
              <a:buAutoNum type="arabicPeriod"/>
            </a:pPr>
            <a:r>
              <a:rPr lang="en-US" sz="2000" dirty="0"/>
              <a:t>What is the name of the specialized stinging cells found in organisms within this phylum?</a:t>
            </a:r>
          </a:p>
          <a:p>
            <a:pPr marL="225425" indent="-225425">
              <a:buAutoNum type="arabicPeriod"/>
            </a:pPr>
            <a:r>
              <a:rPr lang="en-US" sz="2000" dirty="0"/>
              <a:t>What is type of symmetry does this organism have?</a:t>
            </a:r>
          </a:p>
        </p:txBody>
      </p:sp>
    </p:spTree>
    <p:extLst>
      <p:ext uri="{BB962C8B-B14F-4D97-AF65-F5344CB8AC3E}">
        <p14:creationId xmlns:p14="http://schemas.microsoft.com/office/powerpoint/2010/main" val="15118519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551496-2ABB-4AB8-BBF8-A5A40DBB5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089" y="847749"/>
            <a:ext cx="5856095" cy="43920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02264C-1786-48A5-9682-90A73A6AF609}"/>
              </a:ext>
            </a:extLst>
          </p:cNvPr>
          <p:cNvSpPr txBox="1"/>
          <p:nvPr/>
        </p:nvSpPr>
        <p:spPr>
          <a:xfrm>
            <a:off x="970062" y="1420826"/>
            <a:ext cx="3869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are the four body components found in most organisms within this phylum?</a:t>
            </a:r>
          </a:p>
          <a:p>
            <a:pPr marL="225425" indent="-225425">
              <a:buAutoNum type="arabicPeriod"/>
            </a:pPr>
            <a:r>
              <a:rPr lang="en-US" sz="2000" dirty="0"/>
              <a:t>What class does this organism belong to? </a:t>
            </a:r>
          </a:p>
          <a:p>
            <a:pPr marL="225425" indent="-225425">
              <a:buAutoNum type="arabicPeriod"/>
            </a:pPr>
            <a:r>
              <a:rPr lang="en-US" sz="2000" dirty="0"/>
              <a:t>How does this organism move?</a:t>
            </a:r>
          </a:p>
        </p:txBody>
      </p:sp>
    </p:spTree>
    <p:extLst>
      <p:ext uri="{BB962C8B-B14F-4D97-AF65-F5344CB8AC3E}">
        <p14:creationId xmlns:p14="http://schemas.microsoft.com/office/powerpoint/2010/main" val="634292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F086EF-01E1-4345-819B-3CDDB6A4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822" y="1613203"/>
            <a:ext cx="5515795" cy="31026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41FB2D-2AF6-4517-92EA-2CD28F02D7D3}"/>
              </a:ext>
            </a:extLst>
          </p:cNvPr>
          <p:cNvSpPr txBox="1"/>
          <p:nvPr/>
        </p:nvSpPr>
        <p:spPr>
          <a:xfrm>
            <a:off x="1103626" y="1887247"/>
            <a:ext cx="38690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characteristics are unique to the phylum this organism belongs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subphylum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characteristics are unique to the subphylum this organism belongs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type of development does this organism go through? </a:t>
            </a:r>
          </a:p>
        </p:txBody>
      </p:sp>
    </p:spTree>
    <p:extLst>
      <p:ext uri="{BB962C8B-B14F-4D97-AF65-F5344CB8AC3E}">
        <p14:creationId xmlns:p14="http://schemas.microsoft.com/office/powerpoint/2010/main" val="360072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E25037-01B6-44EC-BAB4-B5F17BB09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948" y="1415463"/>
            <a:ext cx="6292394" cy="3539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9CCB61-C670-4AC3-B6F1-FA770210BFE4}"/>
              </a:ext>
            </a:extLst>
          </p:cNvPr>
          <p:cNvSpPr txBox="1"/>
          <p:nvPr/>
        </p:nvSpPr>
        <p:spPr>
          <a:xfrm>
            <a:off x="7699635" y="1965355"/>
            <a:ext cx="3869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How does this organism move?</a:t>
            </a:r>
          </a:p>
          <a:p>
            <a:pPr marL="225425" indent="-225425">
              <a:buAutoNum type="arabicPeriod"/>
            </a:pPr>
            <a:r>
              <a:rPr lang="en-US" sz="2000" dirty="0"/>
              <a:t>What type of organization does this organism have?</a:t>
            </a:r>
          </a:p>
        </p:txBody>
      </p:sp>
    </p:spTree>
    <p:extLst>
      <p:ext uri="{BB962C8B-B14F-4D97-AF65-F5344CB8AC3E}">
        <p14:creationId xmlns:p14="http://schemas.microsoft.com/office/powerpoint/2010/main" val="180194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9BA61C-87D2-4FA0-81CC-763B1AECC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79" y="1311239"/>
            <a:ext cx="4655221" cy="3795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91935-AD2F-4CA0-928B-3EFBD717CA7F}"/>
              </a:ext>
            </a:extLst>
          </p:cNvPr>
          <p:cNvSpPr txBox="1"/>
          <p:nvPr/>
        </p:nvSpPr>
        <p:spPr>
          <a:xfrm>
            <a:off x="6795509" y="1486555"/>
            <a:ext cx="38690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What class does this organism belong to? 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What type of symmetry does this organism have?</a:t>
            </a:r>
          </a:p>
          <a:p>
            <a:pPr marL="225425" indent="-225425">
              <a:buFontTx/>
              <a:buAutoNum type="arabicPeriod"/>
            </a:pPr>
            <a:r>
              <a:rPr lang="en-US" sz="2000" dirty="0"/>
              <a:t>What type of development does this organism go through? </a:t>
            </a:r>
          </a:p>
          <a:p>
            <a:pPr marL="225425" indent="-225425"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2164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33B962-F7CB-43F0-AC0E-481646FAC0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73" y="1053497"/>
            <a:ext cx="5872848" cy="39294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BD8AF6-2524-428C-877F-FA42940B9CD1}"/>
              </a:ext>
            </a:extLst>
          </p:cNvPr>
          <p:cNvSpPr txBox="1"/>
          <p:nvPr/>
        </p:nvSpPr>
        <p:spPr>
          <a:xfrm>
            <a:off x="949514" y="1620119"/>
            <a:ext cx="38690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 indent="-225425">
              <a:buAutoNum type="arabicPeriod"/>
            </a:pPr>
            <a:r>
              <a:rPr lang="en-US" sz="2000" dirty="0"/>
              <a:t>What 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subphylum does this organism belong to?</a:t>
            </a:r>
          </a:p>
          <a:p>
            <a:pPr marL="225425" indent="-225425">
              <a:buAutoNum type="arabicPeriod"/>
            </a:pPr>
            <a:r>
              <a:rPr lang="en-US" sz="2000" dirty="0"/>
              <a:t>What is the name of the specialized feeding structures used by these organisms?</a:t>
            </a:r>
          </a:p>
        </p:txBody>
      </p:sp>
    </p:spTree>
    <p:extLst>
      <p:ext uri="{BB962C8B-B14F-4D97-AF65-F5344CB8AC3E}">
        <p14:creationId xmlns:p14="http://schemas.microsoft.com/office/powerpoint/2010/main" val="37445805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</TotalTime>
  <Words>677</Words>
  <Application>Microsoft Office PowerPoint</Application>
  <PresentationFormat>Widescreen</PresentationFormat>
  <Paragraphs>127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Bookman Old Style</vt:lpstr>
      <vt:lpstr>Calibri</vt:lpstr>
      <vt:lpstr>Gill Sans MT</vt:lpstr>
      <vt:lpstr>Wingdings</vt:lpstr>
      <vt:lpstr>Wingdings 3</vt:lpstr>
      <vt:lpstr>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Flisik</dc:creator>
  <cp:lastModifiedBy>Tyler Flisik</cp:lastModifiedBy>
  <cp:revision>9</cp:revision>
  <dcterms:created xsi:type="dcterms:W3CDTF">2018-04-11T22:52:25Z</dcterms:created>
  <dcterms:modified xsi:type="dcterms:W3CDTF">2018-04-14T00:13:59Z</dcterms:modified>
</cp:coreProperties>
</file>