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287" r:id="rId2"/>
    <p:sldId id="382" r:id="rId3"/>
    <p:sldId id="323" r:id="rId4"/>
    <p:sldId id="319" r:id="rId5"/>
    <p:sldId id="371" r:id="rId6"/>
    <p:sldId id="372" r:id="rId7"/>
    <p:sldId id="374" r:id="rId8"/>
    <p:sldId id="375" r:id="rId9"/>
    <p:sldId id="376" r:id="rId10"/>
    <p:sldId id="377" r:id="rId11"/>
    <p:sldId id="378" r:id="rId12"/>
    <p:sldId id="379" r:id="rId13"/>
    <p:sldId id="259" r:id="rId14"/>
    <p:sldId id="380" r:id="rId15"/>
    <p:sldId id="373" r:id="rId16"/>
    <p:sldId id="293" r:id="rId17"/>
    <p:sldId id="354" r:id="rId18"/>
    <p:sldId id="273" r:id="rId19"/>
    <p:sldId id="355" r:id="rId20"/>
    <p:sldId id="278" r:id="rId21"/>
    <p:sldId id="357" r:id="rId22"/>
    <p:sldId id="305" r:id="rId23"/>
    <p:sldId id="410" r:id="rId24"/>
    <p:sldId id="409" r:id="rId25"/>
    <p:sldId id="272" r:id="rId26"/>
    <p:sldId id="277" r:id="rId27"/>
    <p:sldId id="281" r:id="rId28"/>
    <p:sldId id="397" r:id="rId29"/>
    <p:sldId id="279" r:id="rId30"/>
    <p:sldId id="331" r:id="rId31"/>
    <p:sldId id="404" r:id="rId32"/>
    <p:sldId id="405" r:id="rId33"/>
    <p:sldId id="291" r:id="rId34"/>
    <p:sldId id="292" r:id="rId35"/>
    <p:sldId id="401" r:id="rId36"/>
    <p:sldId id="423" r:id="rId37"/>
    <p:sldId id="426" r:id="rId38"/>
    <p:sldId id="294" r:id="rId39"/>
    <p:sldId id="295" r:id="rId40"/>
    <p:sldId id="416" r:id="rId41"/>
    <p:sldId id="417" r:id="rId42"/>
    <p:sldId id="296" r:id="rId43"/>
    <p:sldId id="265" r:id="rId44"/>
    <p:sldId id="418" r:id="rId45"/>
    <p:sldId id="419" r:id="rId46"/>
    <p:sldId id="420" r:id="rId47"/>
    <p:sldId id="411" r:id="rId48"/>
    <p:sldId id="301" r:id="rId49"/>
    <p:sldId id="300" r:id="rId50"/>
    <p:sldId id="421" r:id="rId51"/>
    <p:sldId id="345" r:id="rId52"/>
    <p:sldId id="391" r:id="rId53"/>
    <p:sldId id="386" r:id="rId54"/>
    <p:sldId id="387" r:id="rId55"/>
    <p:sldId id="388" r:id="rId56"/>
    <p:sldId id="413" r:id="rId57"/>
    <p:sldId id="333" r:id="rId58"/>
    <p:sldId id="363" r:id="rId59"/>
    <p:sldId id="385" r:id="rId60"/>
    <p:sldId id="390" r:id="rId61"/>
    <p:sldId id="346" r:id="rId62"/>
    <p:sldId id="347" r:id="rId63"/>
    <p:sldId id="348" r:id="rId64"/>
    <p:sldId id="422" r:id="rId65"/>
    <p:sldId id="312" r:id="rId66"/>
    <p:sldId id="327" r:id="rId67"/>
    <p:sldId id="353" r:id="rId68"/>
    <p:sldId id="336" r:id="rId69"/>
    <p:sldId id="403" r:id="rId70"/>
    <p:sldId id="313" r:id="rId71"/>
    <p:sldId id="394" r:id="rId72"/>
    <p:sldId id="402" r:id="rId73"/>
    <p:sldId id="329" r:id="rId74"/>
    <p:sldId id="343" r:id="rId75"/>
    <p:sldId id="342" r:id="rId76"/>
    <p:sldId id="340" r:id="rId77"/>
    <p:sldId id="399" r:id="rId78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81289" autoAdjust="0"/>
  </p:normalViewPr>
  <p:slideViewPr>
    <p:cSldViewPr snapToGrid="0">
      <p:cViewPr varScale="1">
        <p:scale>
          <a:sx n="57" d="100"/>
          <a:sy n="57" d="100"/>
        </p:scale>
        <p:origin x="78" y="10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3552C-9468-4870-970C-DC16A8A7E92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45D1B-1FAA-413C-9965-5959082E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8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DBCC5-7C9B-4C2A-94CB-07C29F7355F6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CDEA8-829D-4586-A286-13A9EFAA2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7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8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/>
              <a:t>Similar selective pressures drive evolution of similar characteristics</a:t>
            </a:r>
          </a:p>
          <a:p>
            <a:r>
              <a:rPr lang="en-US" dirty="0" err="1"/>
              <a:t>Homoplasy</a:t>
            </a:r>
            <a:r>
              <a:rPr lang="en-US" dirty="0"/>
              <a:t>:</a:t>
            </a:r>
            <a:r>
              <a:rPr lang="en-US" baseline="0" dirty="0"/>
              <a:t> same as convergent evolution, however the term is used in cladistics = “to mold in the same way”-Greek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7AB0-DADE-4172-84E6-BE3FACFF76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8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1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4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two populations are separated</a:t>
            </a:r>
            <a:r>
              <a:rPr lang="en-US" baseline="0" dirty="0"/>
              <a:t> but successful breed when brought together, they are considered the same species</a:t>
            </a:r>
          </a:p>
          <a:p>
            <a:endParaRPr lang="en-US" baseline="0" dirty="0"/>
          </a:p>
          <a:p>
            <a:r>
              <a:rPr lang="en-US" baseline="0" dirty="0"/>
              <a:t>Subspecies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36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Coastal mountain range and Mojave</a:t>
            </a:r>
            <a:r>
              <a:rPr lang="en-US" baseline="0" dirty="0"/>
              <a:t> desert separate sister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board</a:t>
            </a:r>
          </a:p>
          <a:p>
            <a:r>
              <a:rPr lang="en-US" dirty="0"/>
              <a:t>What are some </a:t>
            </a:r>
            <a:r>
              <a:rPr lang="en-US" sz="1200" dirty="0"/>
              <a:t>examples of physical barriers that could separate populations?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Plate tectonics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Glaciation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Canyon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Mountain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River changing course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Different habitats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79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Salamander </a:t>
            </a:r>
            <a:r>
              <a:rPr lang="en-US" i="1" dirty="0"/>
              <a:t>Ensatina </a:t>
            </a:r>
            <a:r>
              <a:rPr lang="en-US" i="1" dirty="0" err="1"/>
              <a:t>eschscholtzii</a:t>
            </a:r>
            <a:r>
              <a:rPr lang="en-US" dirty="0"/>
              <a:t> began</a:t>
            </a:r>
            <a:r>
              <a:rPr lang="en-US" baseline="0" dirty="0"/>
              <a:t> migrating southward millions of years ago. Populations were split by the California central valley.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Example of a ring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94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Browsers eat leaves and bark from trees while grazers eat mostly grasses that they clip off at ground</a:t>
            </a:r>
            <a:r>
              <a:rPr lang="en-US" baseline="0" dirty="0"/>
              <a:t>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Before the Pliocene, grazers were selected for while the browsers died off after diverging 35 million years before.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Equus</a:t>
            </a:r>
            <a:r>
              <a:rPr lang="en-US" baseline="0" dirty="0"/>
              <a:t> is just a twig of a much larger bush.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American carnivores led to extinction</a:t>
            </a:r>
            <a:r>
              <a:rPr lang="en-US" baseline="0" dirty="0"/>
              <a:t> of many South American animals.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57A0E-AB23-460E-8684-24A609075E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0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Sympatric = of the same</a:t>
            </a:r>
            <a:r>
              <a:rPr lang="en-US" baseline="0" dirty="0"/>
              <a:t> country</a:t>
            </a:r>
          </a:p>
          <a:p>
            <a:endParaRPr lang="en-US" baseline="0" dirty="0"/>
          </a:p>
          <a:p>
            <a:r>
              <a:rPr lang="en-US" baseline="0" dirty="0"/>
              <a:t>More than 500 species of cichlids in Lake Victoria and Lake Malawi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3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Taxon =</a:t>
            </a:r>
            <a:r>
              <a:rPr lang="en-US" baseline="0" dirty="0"/>
              <a:t> named taxonomic unit at any level of the taxonomy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Tetraploids</a:t>
            </a:r>
            <a:r>
              <a:rPr lang="en-US" baseline="0" dirty="0"/>
              <a:t> offspring can self pollinate (plants) of mate with other tetraploid individuals. Mating with Diploid individuals yields triploid individual (3n) with reduced fertility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6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9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 alterations in developmental genes that regulate developmental processes can have significant impacts on phenotype. </a:t>
            </a:r>
          </a:p>
          <a:p>
            <a:r>
              <a:rPr lang="en-US" dirty="0"/>
              <a:t>Presence of homeobox</a:t>
            </a:r>
            <a:r>
              <a:rPr lang="en-US" baseline="0" dirty="0"/>
              <a:t> gene in both plants and animals provides evidence for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03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Expression of </a:t>
            </a:r>
            <a:r>
              <a:rPr lang="en-US" dirty="0" err="1"/>
              <a:t>Ubx</a:t>
            </a:r>
            <a:r>
              <a:rPr lang="en-US" dirty="0"/>
              <a:t> gene suppresses leg formation in insects but not in crustacean.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gene transcription requires that RNA polymerase be </a:t>
            </a:r>
            <a:r>
              <a:rPr lang="en-US" b="1" u="sng" dirty="0"/>
              <a:t>properly aligned </a:t>
            </a:r>
            <a:r>
              <a:rPr lang="en-US" dirty="0"/>
              <a:t>at a noncoding sequence of DNA bases, called a </a:t>
            </a:r>
            <a:r>
              <a:rPr lang="en-US" b="1" dirty="0"/>
              <a:t>promoter</a:t>
            </a:r>
            <a:r>
              <a:rPr lang="en-US" dirty="0"/>
              <a:t>, that lies just “upstream” from a gene sequence</a:t>
            </a:r>
          </a:p>
          <a:p>
            <a:pPr marL="171450" indent="-171450" defTabSz="939363">
              <a:buFont typeface="Arial" panose="020B0604020202020204" pitchFamily="34" charset="0"/>
              <a:buChar char="•"/>
              <a:defRPr/>
            </a:pPr>
            <a:r>
              <a:rPr lang="en-US" dirty="0"/>
              <a:t>Separate groups of proteins, called </a:t>
            </a:r>
            <a:r>
              <a:rPr lang="en-US" b="1" dirty="0"/>
              <a:t>transcription factors</a:t>
            </a:r>
            <a:r>
              <a:rPr lang="en-US" dirty="0"/>
              <a:t>, bind to both the promoter and enhancer sequences. Thus, they facilitate the alignment of RNA polymerase at the promoter.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Different enhancer proteins among organisms can result in</a:t>
            </a:r>
            <a:r>
              <a:rPr lang="en-US" baseline="0" dirty="0"/>
              <a:t> an increase or decrease of the transcription rate of the same gene, leading to differences in expression</a:t>
            </a:r>
          </a:p>
          <a:p>
            <a:pPr marL="171450" indent="-171450" defTabSz="939363">
              <a:buFont typeface="Arial" panose="020B0604020202020204" pitchFamily="34" charset="0"/>
              <a:buChar char="•"/>
              <a:defRPr/>
            </a:pPr>
            <a:r>
              <a:rPr lang="en-US" u="sng" baseline="0" dirty="0"/>
              <a:t>Regulatory mutations likely more important in evolution than gene mutations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A5389-B340-4EC6-AF0B-A614B19D57F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86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developmental genes in birds may have stopped the expression of the genes that led to an elongated face, reduced braincase and reduced orbit size. </a:t>
            </a:r>
          </a:p>
          <a:p>
            <a:r>
              <a:rPr lang="en-US" dirty="0"/>
              <a:t>Why? Large eyes and brain were likely selected for because birds would need to rely heavily on vision for flight and would require a larger vision center in the brain to process the visual ques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5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Systematics: a</a:t>
            </a:r>
            <a:r>
              <a:rPr lang="en-US" baseline="0" dirty="0"/>
              <a:t> discipline focused on classifying organisms and determining their evolutionary relationships.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Crocodiles</a:t>
            </a:r>
            <a:r>
              <a:rPr lang="en-US" baseline="0" dirty="0"/>
              <a:t> are more closely related to birds than lizards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0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Sister taxa =</a:t>
            </a:r>
            <a:r>
              <a:rPr lang="en-US" baseline="0" dirty="0"/>
              <a:t> groups of organisms that share an immediate common ancestor</a:t>
            </a:r>
          </a:p>
          <a:p>
            <a:r>
              <a:rPr lang="en-US" baseline="0" dirty="0"/>
              <a:t>Basel taxon = lineage that diverged earliest in the displayed phylogeny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2D111-C7E5-4D0B-9FA6-7D86307E10D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3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211EBFA-910F-44E7-8110-9FD22FB4A91A}" type="slidenum">
              <a:rPr lang="en-US" altLang="en-US" sz="1200">
                <a:latin typeface="Arial" panose="020B0604020202020204" pitchFamily="34" charset="0"/>
              </a:rPr>
              <a:pPr/>
              <a:t>73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3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was more evident on islands because the barriers are more defined.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02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2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56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DEA8-829D-4586-A286-13A9EFAA218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1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5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2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2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6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1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3/14/2020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01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011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6700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924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4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008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3/14/2020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30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8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5600" y="3647326"/>
            <a:ext cx="9144000" cy="1229474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Evolution and Phylogeny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Chapters 24, 25 and 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3707" y="1228299"/>
            <a:ext cx="9812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“There is grandeur in this view of life … from so simple a beginning endless forms most beautiful and wonderful have been,  and are being, evolved” 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</a:rPr>
              <a:t>- Charles Darwin</a:t>
            </a:r>
          </a:p>
        </p:txBody>
      </p:sp>
    </p:spTree>
    <p:extLst>
      <p:ext uri="{BB962C8B-B14F-4D97-AF65-F5344CB8AC3E}">
        <p14:creationId xmlns:p14="http://schemas.microsoft.com/office/powerpoint/2010/main" val="276980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Crystallization of an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10742" y="1219200"/>
            <a:ext cx="7271657" cy="4937760"/>
          </a:xfrm>
        </p:spPr>
        <p:txBody>
          <a:bodyPr>
            <a:normAutofit/>
          </a:bodyPr>
          <a:lstStyle/>
          <a:p>
            <a:r>
              <a:rPr lang="en-US" sz="2800" dirty="0"/>
              <a:t>Darwin read Thomas Malthus's </a:t>
            </a:r>
            <a:r>
              <a:rPr lang="en-US" sz="2800" i="1" dirty="0"/>
              <a:t>An Essay on the Principle of Population</a:t>
            </a:r>
            <a:r>
              <a:rPr lang="en-US" sz="2800" dirty="0"/>
              <a:t> 6</a:t>
            </a:r>
            <a:r>
              <a:rPr lang="en-US" sz="2800" baseline="30000" dirty="0"/>
              <a:t>th</a:t>
            </a:r>
            <a:r>
              <a:rPr lang="en-US" sz="2800" dirty="0"/>
              <a:t> ed. (1826)</a:t>
            </a:r>
          </a:p>
          <a:p>
            <a:pPr lvl="1"/>
            <a:r>
              <a:rPr lang="en-US" sz="2400" dirty="0"/>
              <a:t>_________________  will be checked by limited resources, disease, famine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/>
              <a:t>___________ of birds after a cold snap near Down House</a:t>
            </a:r>
          </a:p>
          <a:p>
            <a:pPr lvl="1"/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30" y="1219200"/>
            <a:ext cx="2815206" cy="509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payload.cargocollective.com/1/1/48043/584363/frozen%20bi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22" y="4056784"/>
            <a:ext cx="3248322" cy="21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4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Alfred Russel Wallace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0573" y="1227639"/>
            <a:ext cx="7465517" cy="509016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Collected specimens in Brazilian Amazon the throughout Malaysian Archipelago (</a:t>
            </a:r>
            <a:r>
              <a:rPr lang="en-US" sz="3200" dirty="0" err="1"/>
              <a:t>Wallacea</a:t>
            </a:r>
            <a:r>
              <a:rPr lang="en-US" sz="3200" dirty="0"/>
              <a:t>)</a:t>
            </a:r>
          </a:p>
          <a:p>
            <a:pPr lvl="1"/>
            <a:r>
              <a:rPr lang="en-US" sz="2800" dirty="0"/>
              <a:t>Father of _______________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3200" dirty="0"/>
              <a:t>Geographic barriers often                       separated closely related                                species</a:t>
            </a:r>
          </a:p>
          <a:p>
            <a:pPr lvl="1"/>
            <a:r>
              <a:rPr lang="en-US" sz="2800" dirty="0"/>
              <a:t>Wallace’s Line</a:t>
            </a:r>
          </a:p>
          <a:p>
            <a:pPr lvl="1"/>
            <a:endParaRPr lang="en-US" sz="1900" dirty="0"/>
          </a:p>
          <a:p>
            <a:r>
              <a:rPr lang="en-US" sz="3200" dirty="0"/>
              <a:t>Independently conceived idea                             of natural selection</a:t>
            </a:r>
          </a:p>
        </p:txBody>
      </p:sp>
      <p:pic>
        <p:nvPicPr>
          <p:cNvPr id="12292" name="Picture 4" descr="http://vle.whs.bucks.sch.uk/file.php/5741/images/wallace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31" y="3289005"/>
            <a:ext cx="5637126" cy="294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allace-online.org/walla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51" y="1219200"/>
            <a:ext cx="1841906" cy="19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8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On the Origin of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99512" y="1219200"/>
            <a:ext cx="6852062" cy="4937760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Darwin publishes his theory</a:t>
            </a:r>
          </a:p>
          <a:p>
            <a:r>
              <a:rPr lang="en-US" sz="2800" dirty="0"/>
              <a:t>On The Origin of Species by Means of Natural Selection or the Preservation of </a:t>
            </a:r>
            <a:r>
              <a:rPr lang="en-US" sz="2800" dirty="0" err="1"/>
              <a:t>Favoured</a:t>
            </a:r>
            <a:r>
              <a:rPr lang="en-US" sz="2800" dirty="0"/>
              <a:t> Races in the Struggle For Life (1858)</a:t>
            </a:r>
          </a:p>
          <a:p>
            <a:pPr lvl="1"/>
            <a:r>
              <a:rPr lang="en-US" sz="2800" dirty="0"/>
              <a:t>Decent with modification</a:t>
            </a:r>
          </a:p>
          <a:p>
            <a:pPr lvl="1"/>
            <a:r>
              <a:rPr lang="en-US" sz="2800" dirty="0"/>
              <a:t>Natural selection</a:t>
            </a:r>
          </a:p>
        </p:txBody>
      </p:sp>
      <p:pic>
        <p:nvPicPr>
          <p:cNvPr id="4" name="Picture 6" descr="22-00-OriginOfSpec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1864"/>
            <a:ext cx="2905496" cy="41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30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Introduction to Theory of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Common descent with modification</a:t>
            </a:r>
            <a:r>
              <a:rPr lang="en-US" sz="2800" dirty="0"/>
              <a:t>: species of living things can undergo modification in successive generations, with these changes sometimes resulting in the formation of a new species</a:t>
            </a:r>
          </a:p>
          <a:p>
            <a:pPr lvl="1"/>
            <a:r>
              <a:rPr lang="en-US" sz="2400" dirty="0"/>
              <a:t>Species are united by a common ancestor</a:t>
            </a:r>
          </a:p>
          <a:p>
            <a:endParaRPr lang="en-US" sz="2800" dirty="0"/>
          </a:p>
          <a:p>
            <a:r>
              <a:rPr lang="en-US" sz="2800" b="1" dirty="0"/>
              <a:t>Natural Selection</a:t>
            </a:r>
            <a:r>
              <a:rPr lang="en-US" sz="2800" dirty="0"/>
              <a:t>: the process through which traits that provide a _________________ to an individual organism grow more common in populations of organisms over successive generations</a:t>
            </a:r>
          </a:p>
          <a:p>
            <a:pPr lvl="1"/>
            <a:r>
              <a:rPr lang="en-US" sz="2400" dirty="0"/>
              <a:t>Environmental conditions determines or selects organisms best suited for that specific environment 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067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Darwin’s Four Postulates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8436"/>
            <a:ext cx="10972800" cy="4838523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en-US" sz="3200" b="1" dirty="0"/>
              <a:t>Natural Selection</a:t>
            </a:r>
          </a:p>
          <a:p>
            <a:pPr marL="514350" indent="-514350">
              <a:spcAft>
                <a:spcPts val="2400"/>
              </a:spcAft>
              <a:buClr>
                <a:schemeClr val="tx1"/>
              </a:buClr>
              <a:buSzPct val="100000"/>
              <a:buAutoNum type="arabicParenR"/>
            </a:pPr>
            <a:r>
              <a:rPr lang="en-US" sz="2800" dirty="0"/>
              <a:t>Individual organisms in a population _____ in the traits they possess</a:t>
            </a:r>
          </a:p>
          <a:p>
            <a:pPr marL="514350" indent="-514350">
              <a:spcAft>
                <a:spcPts val="2400"/>
              </a:spcAft>
              <a:buClr>
                <a:schemeClr val="tx1"/>
              </a:buClr>
              <a:buSzPct val="100000"/>
              <a:buAutoNum type="arabicParenR"/>
            </a:pPr>
            <a:r>
              <a:rPr lang="en-US" sz="2800" dirty="0"/>
              <a:t>Some of the trait differences are ___________</a:t>
            </a:r>
          </a:p>
          <a:p>
            <a:pPr marL="514350" indent="-514350">
              <a:spcAft>
                <a:spcPts val="2400"/>
              </a:spcAft>
              <a:buClr>
                <a:schemeClr val="tx1"/>
              </a:buClr>
              <a:buSzPct val="100000"/>
              <a:buAutoNum type="arabicParenR"/>
            </a:pPr>
            <a:r>
              <a:rPr lang="en-US" sz="2800" dirty="0"/>
              <a:t>Only some individuals survive long enough to produce offspring and some produce more offspring than others</a:t>
            </a:r>
          </a:p>
          <a:p>
            <a:pPr marL="514350" indent="-514350">
              <a:spcAft>
                <a:spcPts val="2400"/>
              </a:spcAft>
              <a:buClr>
                <a:schemeClr val="tx1"/>
              </a:buClr>
              <a:buSzPct val="100000"/>
              <a:buAutoNum type="arabicParenR"/>
            </a:pPr>
            <a:r>
              <a:rPr lang="en-US" sz="2800" dirty="0"/>
              <a:t>The subset of individuals that survive best and produce the most offspring is ___ a random sample of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305119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07168">
            <a:off x="5613903" y="3585923"/>
            <a:ext cx="2318936" cy="248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9287" y="2639943"/>
            <a:ext cx="2293113" cy="339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Darwin on Giraffes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49625" y="1274455"/>
            <a:ext cx="11554690" cy="2295896"/>
          </a:xfrm>
        </p:spPr>
        <p:txBody>
          <a:bodyPr>
            <a:normAutofit/>
          </a:bodyPr>
          <a:lstStyle/>
          <a:p>
            <a:r>
              <a:rPr lang="en-US" sz="2800" dirty="0"/>
              <a:t>Variation in neck length within a population of giraffes </a:t>
            </a:r>
          </a:p>
          <a:p>
            <a:pPr lvl="1"/>
            <a:r>
              <a:rPr lang="en-US" sz="2400" dirty="0"/>
              <a:t>Those with slightly longer necks will survive better where trees are hard to reach</a:t>
            </a:r>
          </a:p>
          <a:p>
            <a:pPr lvl="2"/>
            <a:r>
              <a:rPr lang="en-US" sz="2400" dirty="0"/>
              <a:t>Shorter necked individuals will fail to reach branches and die</a:t>
            </a:r>
          </a:p>
          <a:p>
            <a:pPr lvl="1"/>
            <a:r>
              <a:rPr lang="en-US" sz="2400" dirty="0"/>
              <a:t>Longer necked individuals will pass on their trait for longer necks</a:t>
            </a:r>
          </a:p>
          <a:p>
            <a:pPr lvl="2"/>
            <a:endParaRPr lang="en-US" sz="2400" dirty="0"/>
          </a:p>
        </p:txBody>
      </p:sp>
      <p:pic>
        <p:nvPicPr>
          <p:cNvPr id="8198" name="Picture 6" descr="http://84d1f3.medialib.glogster.com/metrocosmodiaries/media/f2/f2162b313d452dfafc6f4fa07259e7175603a8e5/rounded-tombstone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24" y="3193252"/>
            <a:ext cx="1198212" cy="15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5237" y="3463434"/>
            <a:ext cx="736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RIP</a:t>
            </a:r>
          </a:p>
          <a:p>
            <a:pPr algn="ctr"/>
            <a:r>
              <a:rPr lang="en-US" dirty="0"/>
              <a:t>Short neck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3440" y="4240727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*No stretching, just death</a:t>
            </a:r>
          </a:p>
        </p:txBody>
      </p:sp>
    </p:spTree>
    <p:extLst>
      <p:ext uri="{BB962C8B-B14F-4D97-AF65-F5344CB8AC3E}">
        <p14:creationId xmlns:p14="http://schemas.microsoft.com/office/powerpoint/2010/main" val="416055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a New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5310" y="1219200"/>
            <a:ext cx="11561379" cy="4937760"/>
          </a:xfrm>
        </p:spPr>
        <p:txBody>
          <a:bodyPr>
            <a:normAutofit/>
          </a:bodyPr>
          <a:lstStyle/>
          <a:p>
            <a:r>
              <a:rPr lang="en-US" b="1" dirty="0"/>
              <a:t>Macroevolution</a:t>
            </a:r>
            <a:r>
              <a:rPr lang="en-US" dirty="0"/>
              <a:t>: Large-scale evolution occurring over long periods of time (geologic time) that results in the formation of _______________ (speciation)</a:t>
            </a:r>
          </a:p>
          <a:p>
            <a:endParaRPr lang="en-US" sz="1000" dirty="0"/>
          </a:p>
          <a:p>
            <a:r>
              <a:rPr lang="en-US" b="1" dirty="0"/>
              <a:t>Microevolution</a:t>
            </a:r>
            <a:r>
              <a:rPr lang="en-US" dirty="0"/>
              <a:t>: Small-scale evolutionary change resulting from a change of the __________________ of a population</a:t>
            </a:r>
          </a:p>
          <a:p>
            <a:endParaRPr lang="en-US" sz="1050" dirty="0"/>
          </a:p>
          <a:p>
            <a:r>
              <a:rPr lang="en-US" b="1" dirty="0"/>
              <a:t>Speciation</a:t>
            </a:r>
            <a:r>
              <a:rPr lang="en-US" dirty="0"/>
              <a:t>: Development of a new species through evolutionary processes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8200" y="2412124"/>
            <a:ext cx="5334000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/>
              <a:buNone/>
            </a:pPr>
            <a:endParaRPr lang="en-US" sz="2400" dirty="0"/>
          </a:p>
          <a:p>
            <a:pPr>
              <a:buFont typeface="Wingdings 3"/>
              <a:buNone/>
            </a:pPr>
            <a:endParaRPr lang="en-US" sz="2400" dirty="0"/>
          </a:p>
          <a:p>
            <a:pPr>
              <a:buFont typeface="Wingdings 3"/>
              <a:buNone/>
            </a:pPr>
            <a:endParaRPr lang="en-US" dirty="0"/>
          </a:p>
        </p:txBody>
      </p:sp>
      <p:pic>
        <p:nvPicPr>
          <p:cNvPr id="5" name="Picture 2" descr="http://x75.xanga.com/471f417724635246632648/b19553915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459" y="4022312"/>
            <a:ext cx="4619625" cy="191192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 bwMode="auto">
          <a:xfrm>
            <a:off x="6705600" y="6091544"/>
            <a:ext cx="1905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3689279" y="6098233"/>
            <a:ext cx="1905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753100" y="589817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0139" y="545090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species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4683516"/>
            <a:ext cx="116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</a:t>
            </a:r>
            <a:r>
              <a:rPr lang="en-US" dirty="0"/>
              <a:t>species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9453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16299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Geologic Timescale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181601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History of Earth</a:t>
            </a:r>
          </a:p>
          <a:p>
            <a:r>
              <a:rPr lang="en-US" sz="2800" dirty="0"/>
              <a:t>4.6 billion years</a:t>
            </a:r>
          </a:p>
          <a:p>
            <a:r>
              <a:rPr lang="en-US" sz="2800" dirty="0"/>
              <a:t>Divided into Eras, Periods, and Epochs</a:t>
            </a:r>
          </a:p>
          <a:p>
            <a:r>
              <a:rPr lang="en-US" sz="2800" dirty="0"/>
              <a:t>Boundaries between Eras correlate with </a:t>
            </a:r>
            <a:r>
              <a:rPr lang="en-US" sz="2800" b="1" dirty="0"/>
              <a:t>______________</a:t>
            </a:r>
            <a:r>
              <a:rPr lang="en-US" sz="2800" u="sng" dirty="0"/>
              <a:t> </a:t>
            </a:r>
          </a:p>
          <a:p>
            <a:r>
              <a:rPr lang="en-US" sz="2800" dirty="0"/>
              <a:t>First organisms (__________) arose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3.5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  <a:p>
            <a:r>
              <a:rPr lang="en-US" sz="2800" dirty="0"/>
              <a:t>First eukaryotes arose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2.1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cs typeface="Times New Roman" panose="02020603050405020304" pitchFamily="18" charset="0"/>
              </a:rPr>
              <a:t>First fungi arose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Moved to land around 500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mya</a:t>
            </a:r>
            <a:endParaRPr lang="en-US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590" y="60860"/>
            <a:ext cx="4943788" cy="67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8" name="Picture 14" descr="http://1.bp.blogspot.com/-L1Bf9Axr3oM/UGcSs_FaJHI/AAAAAAAAAHM/duWPjl6GNkQ/s1600/saber+tooth+tiger+skelet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42" y="1345686"/>
            <a:ext cx="2483922" cy="182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32179" y="1123665"/>
            <a:ext cx="740624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Fossil record</a:t>
            </a:r>
          </a:p>
          <a:p>
            <a:pPr lvl="1"/>
            <a:r>
              <a:rPr lang="en-US" sz="2600" dirty="0"/>
              <a:t>Evidence for extinction</a:t>
            </a:r>
          </a:p>
          <a:p>
            <a:pPr lvl="1"/>
            <a:r>
              <a:rPr lang="en-US" sz="2600" dirty="0"/>
              <a:t>Evidence for diversification</a:t>
            </a:r>
          </a:p>
          <a:p>
            <a:endParaRPr lang="en-US" sz="32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97" y="4753828"/>
            <a:ext cx="2173234" cy="1579547"/>
          </a:xfrm>
          <a:prstGeom prst="rect">
            <a:avLst/>
          </a:prstGeom>
        </p:spPr>
      </p:pic>
      <p:pic>
        <p:nvPicPr>
          <p:cNvPr id="16390" name="Picture 6" descr="http://0.tqn.com/d/dinosaurs/1/0/E/D/-/-/stegosaurusWC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43" y="2442361"/>
            <a:ext cx="3921900" cy="37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upload.wikimedia.org/wikipedia/commons/d/d3/Quebrada_de_Cafayate,_Salta_(Argentina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4" y="2851537"/>
            <a:ext cx="4237301" cy="28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4744204" y="3830021"/>
            <a:ext cx="3271639" cy="2550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1"/>
          </p:cNvCxnSpPr>
          <p:nvPr/>
        </p:nvCxnSpPr>
        <p:spPr>
          <a:xfrm>
            <a:off x="4280808" y="4701124"/>
            <a:ext cx="1156689" cy="8424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44204" y="2442361"/>
            <a:ext cx="1335963" cy="716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32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3338"/>
            <a:ext cx="570225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Fossil record</a:t>
            </a:r>
          </a:p>
          <a:p>
            <a:r>
              <a:rPr lang="en-US" dirty="0"/>
              <a:t>O</a:t>
            </a:r>
            <a:r>
              <a:rPr lang="en-US" sz="2600" dirty="0"/>
              <a:t>rganic material replaced by minerals</a:t>
            </a:r>
          </a:p>
          <a:p>
            <a:pPr lvl="1"/>
            <a:r>
              <a:rPr lang="en-US" dirty="0"/>
              <a:t>Petrified wood</a:t>
            </a:r>
          </a:p>
          <a:p>
            <a:r>
              <a:rPr lang="en-US" sz="2600" dirty="0"/>
              <a:t>Organic material: part of the organism was preserved</a:t>
            </a:r>
          </a:p>
          <a:p>
            <a:r>
              <a:rPr lang="en-US" dirty="0"/>
              <a:t>Casts: impressions made by an organism</a:t>
            </a:r>
          </a:p>
          <a:p>
            <a:r>
              <a:rPr lang="en-US" sz="2600" dirty="0"/>
              <a:t>Trace fossils: signs of life that            were preserved</a:t>
            </a:r>
          </a:p>
          <a:p>
            <a:pPr lvl="1"/>
            <a:r>
              <a:rPr lang="en-US" dirty="0"/>
              <a:t>F</a:t>
            </a:r>
            <a:r>
              <a:rPr lang="en-US" sz="2300" dirty="0"/>
              <a:t>ootprints, burrows</a:t>
            </a:r>
          </a:p>
          <a:p>
            <a:r>
              <a:rPr lang="en-US" dirty="0"/>
              <a:t>Entire organisms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776164"/>
              </p:ext>
            </p:extLst>
          </p:nvPr>
        </p:nvGraphicFramePr>
        <p:xfrm>
          <a:off x="6398368" y="1290886"/>
          <a:ext cx="2126403" cy="205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" name="Bitmap Image" r:id="rId4" imgW="3467584" imgH="3343742" progId="Paint.Picture">
                  <p:embed/>
                </p:oleObj>
              </mc:Choice>
              <mc:Fallback>
                <p:oleObj name="Bitmap Image" r:id="rId4" imgW="3467584" imgH="33437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368" y="1290886"/>
                        <a:ext cx="2126403" cy="205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http://topnews.in/law/files/dinosaur-footpri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52" y="3476871"/>
            <a:ext cx="1889817" cy="27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284" y="1213338"/>
            <a:ext cx="3242474" cy="215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220" y="3476871"/>
            <a:ext cx="2533880" cy="1857129"/>
          </a:xfrm>
          <a:prstGeom prst="rect">
            <a:avLst/>
          </a:prstGeom>
        </p:spPr>
      </p:pic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417509"/>
              </p:ext>
            </p:extLst>
          </p:nvPr>
        </p:nvGraphicFramePr>
        <p:xfrm>
          <a:off x="5373966" y="4405435"/>
          <a:ext cx="2087603" cy="157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" name="Bitmap Image" r:id="rId9" imgW="2857899" imgH="2152951" progId="Paint.Picture">
                  <p:embed/>
                </p:oleObj>
              </mc:Choice>
              <mc:Fallback>
                <p:oleObj name="Bitmap Image" r:id="rId9" imgW="2857899" imgH="215295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966" y="4405435"/>
                        <a:ext cx="2087603" cy="1572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17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History of Evolutionary Thought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63" y="1219200"/>
            <a:ext cx="7301274" cy="50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10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0634" y="1219200"/>
            <a:ext cx="522833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</a:t>
            </a:r>
            <a:r>
              <a:rPr lang="en-US" sz="2800" b="1" dirty="0"/>
              <a:t> forms</a:t>
            </a:r>
            <a:r>
              <a:rPr lang="en-US" sz="2800" dirty="0"/>
              <a:t>: Intermediate states between ancestral form and its decedents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Archaeopteryx</a:t>
            </a:r>
          </a:p>
          <a:p>
            <a:pPr lvl="1"/>
            <a:r>
              <a:rPr lang="en-US" sz="2400" dirty="0"/>
              <a:t>Teeth of reptile</a:t>
            </a:r>
          </a:p>
          <a:p>
            <a:pPr lvl="1"/>
            <a:r>
              <a:rPr lang="en-US" sz="2400" dirty="0"/>
              <a:t>Feathers of bird</a:t>
            </a:r>
          </a:p>
          <a:p>
            <a:pPr lvl="1"/>
            <a:r>
              <a:rPr lang="en-US" sz="2400" dirty="0"/>
              <a:t>Tail with vertebrae like reptile</a:t>
            </a:r>
          </a:p>
          <a:p>
            <a:pPr lvl="1"/>
            <a:r>
              <a:rPr lang="en-US" sz="2400" dirty="0"/>
              <a:t>Claws of reptile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 descr="17_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53" y="1859620"/>
            <a:ext cx="5934471" cy="429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</p:spTree>
    <p:extLst>
      <p:ext uri="{BB962C8B-B14F-4D97-AF65-F5344CB8AC3E}">
        <p14:creationId xmlns:p14="http://schemas.microsoft.com/office/powerpoint/2010/main" val="2378897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9" y="2806897"/>
            <a:ext cx="8388536" cy="34923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06676"/>
            <a:ext cx="11181347" cy="18667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Morphology</a:t>
            </a:r>
            <a:r>
              <a:rPr lang="en-US" sz="2800" dirty="0"/>
              <a:t>: study of physical forms of organisms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Homologous structures</a:t>
            </a:r>
            <a:r>
              <a:rPr lang="en-US" sz="2800" dirty="0"/>
              <a:t>: </a:t>
            </a:r>
            <a:r>
              <a:rPr lang="en-US" sz="2800" b="1" dirty="0"/>
              <a:t>_________________</a:t>
            </a:r>
            <a:r>
              <a:rPr lang="en-US" sz="2800" dirty="0"/>
              <a:t> structures among different taxa due to a common ancestor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</p:spTree>
    <p:extLst>
      <p:ext uri="{BB962C8B-B14F-4D97-AF65-F5344CB8AC3E}">
        <p14:creationId xmlns:p14="http://schemas.microsoft.com/office/powerpoint/2010/main" val="1266620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7975" y="1176938"/>
            <a:ext cx="6719357" cy="4981574"/>
          </a:xfrm>
        </p:spPr>
        <p:txBody>
          <a:bodyPr>
            <a:normAutofit/>
          </a:bodyPr>
          <a:lstStyle/>
          <a:p>
            <a:r>
              <a:rPr lang="en-US" sz="2800" b="1" dirty="0"/>
              <a:t>Analogous structures</a:t>
            </a:r>
            <a:r>
              <a:rPr lang="en-US" sz="2800" dirty="0"/>
              <a:t>:  structures from different species with similar function but </a:t>
            </a:r>
            <a:r>
              <a:rPr lang="en-US" sz="2800" b="1" dirty="0"/>
              <a:t>___________</a:t>
            </a:r>
            <a:r>
              <a:rPr lang="en-US" sz="2800" dirty="0"/>
              <a:t> evolutionary origin</a:t>
            </a:r>
          </a:p>
          <a:p>
            <a:endParaRPr lang="en-US" sz="1050" dirty="0"/>
          </a:p>
          <a:p>
            <a:r>
              <a:rPr lang="en-US" sz="2800" b="1" u="sng" dirty="0"/>
              <a:t>_____________________</a:t>
            </a:r>
            <a:r>
              <a:rPr lang="en-US" sz="2800" dirty="0"/>
              <a:t>: the independent evolution of similar features in species of different lineages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pic>
        <p:nvPicPr>
          <p:cNvPr id="25602" name="Picture 2" descr="http://www.bio.miami.edu/dana/pix/analogo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4533" y="1404409"/>
            <a:ext cx="4428067" cy="2153478"/>
          </a:xfrm>
          <a:prstGeom prst="rect">
            <a:avLst/>
          </a:prstGeom>
          <a:noFill/>
        </p:spPr>
      </p:pic>
      <p:pic>
        <p:nvPicPr>
          <p:cNvPr id="5" name="Picture 4" descr="http://animalwise.files.wordpress.com/2011/09/convergent-evolution-marine-all-about-reptiles-co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3646" y="3925621"/>
            <a:ext cx="5367866" cy="2388109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Evidence for Evolution</a:t>
            </a:r>
          </a:p>
        </p:txBody>
      </p:sp>
      <p:pic>
        <p:nvPicPr>
          <p:cNvPr id="8" name="Picture 2" descr="http://www.zo.utexas.edu/courses/THOC/CactusEuphorb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9466" y="4488980"/>
            <a:ext cx="2372689" cy="170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824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9777" y="1362634"/>
            <a:ext cx="361762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Convergent evolution of Australian marsupials and placental mammals occupying similar ecological niches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945" y="1691841"/>
            <a:ext cx="8091055" cy="4279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754D-1D1E-42A8-8037-51A4CBE87F54}"/>
              </a:ext>
            </a:extLst>
          </p:cNvPr>
          <p:cNvSpPr txBox="1"/>
          <p:nvPr/>
        </p:nvSpPr>
        <p:spPr>
          <a:xfrm>
            <a:off x="6096000" y="6400800"/>
            <a:ext cx="584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https://www.youtube.com/watch?v=nBpyAOpzlEE</a:t>
            </a:r>
          </a:p>
        </p:txBody>
      </p:sp>
    </p:spTree>
    <p:extLst>
      <p:ext uri="{BB962C8B-B14F-4D97-AF65-F5344CB8AC3E}">
        <p14:creationId xmlns:p14="http://schemas.microsoft.com/office/powerpoint/2010/main" val="3388438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30036"/>
            <a:ext cx="4336473" cy="4826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Biogeography</a:t>
            </a:r>
            <a:r>
              <a:rPr lang="en-US" sz="2800" dirty="0"/>
              <a:t>: study of the distribution patterns of organisms around the world</a:t>
            </a:r>
          </a:p>
          <a:p>
            <a:r>
              <a:rPr lang="en-US" sz="2800" dirty="0"/>
              <a:t>Marsupials in South America and Australia</a:t>
            </a:r>
          </a:p>
        </p:txBody>
      </p:sp>
      <p:pic>
        <p:nvPicPr>
          <p:cNvPr id="2050" name="Picture 2" descr="Image result for Late Jurassic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54" y="1669213"/>
            <a:ext cx="6747164" cy="430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6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38496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______________</a:t>
            </a:r>
            <a:r>
              <a:rPr lang="en-US" dirty="0"/>
              <a:t>: study of development from fertilization to fetus stage</a:t>
            </a:r>
          </a:p>
          <a:p>
            <a:endParaRPr lang="en-US" sz="2800" dirty="0"/>
          </a:p>
          <a:p>
            <a:r>
              <a:rPr lang="en-US" sz="2800" dirty="0"/>
              <a:t>Similar structures during embryonic development among vertebrate groups</a:t>
            </a:r>
          </a:p>
          <a:p>
            <a:pPr lvl="1"/>
            <a:r>
              <a:rPr lang="en-US" sz="2600" dirty="0"/>
              <a:t>Pharyngeal gill slits</a:t>
            </a:r>
          </a:p>
          <a:p>
            <a:pPr lvl="1"/>
            <a:r>
              <a:rPr lang="en-US" sz="2600" dirty="0"/>
              <a:t>Post anal tail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Ontogeny recapitulates phylogeny</a:t>
            </a:r>
          </a:p>
          <a:p>
            <a:pPr lvl="1"/>
            <a:r>
              <a:rPr lang="en-US" sz="2600" dirty="0"/>
              <a:t>Ernst Haeckel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74" y="1219200"/>
            <a:ext cx="3606726" cy="5099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0190" y="1349053"/>
            <a:ext cx="99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6250" y="2237948"/>
            <a:ext cx="145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Salamander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6377" y="3139533"/>
            <a:ext cx="145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Tortoise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2136" y="4192600"/>
            <a:ext cx="145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34924" y="5166836"/>
            <a:ext cx="145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3673" y="5685593"/>
            <a:ext cx="145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Post-anal tail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6106" y="4784008"/>
            <a:ext cx="204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Pharyngeal pouches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51874" y="5843313"/>
            <a:ext cx="3133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208544" y="4659636"/>
            <a:ext cx="432294" cy="1692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20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47996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________________</a:t>
            </a:r>
            <a:r>
              <a:rPr lang="en-US" sz="2800" dirty="0"/>
              <a:t>: a structure in an organisms whose original structure has been lost during the course of evolution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ua14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214" y="1219200"/>
            <a:ext cx="3472185" cy="508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pic>
        <p:nvPicPr>
          <p:cNvPr id="19458" name="Picture 2" descr="http://images.nationalgeographic.com/wpf/media-live/photos/000/006/cache/ostrich_653_600x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66" y="3030620"/>
            <a:ext cx="2393322" cy="31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o.quizlet.com/4pd3RXnBarEi3368vfYZsA_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33" y="3030620"/>
            <a:ext cx="2938465" cy="31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7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42951"/>
            <a:ext cx="10972800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Radiometric dating</a:t>
            </a:r>
            <a:r>
              <a:rPr lang="en-US" sz="2800" dirty="0"/>
              <a:t>: a technique used to date the age of an object by measuring the </a:t>
            </a:r>
            <a:r>
              <a:rPr lang="en-US" sz="2800" b="1" dirty="0"/>
              <a:t>______________</a:t>
            </a:r>
            <a:r>
              <a:rPr lang="en-US" sz="2800" i="1" dirty="0"/>
              <a:t> </a:t>
            </a:r>
            <a:r>
              <a:rPr lang="en-US" sz="2800" dirty="0"/>
              <a:t>of radioactive elements within the object </a:t>
            </a:r>
          </a:p>
          <a:p>
            <a:r>
              <a:rPr lang="en-US" sz="2800" dirty="0"/>
              <a:t>Carbon dating</a:t>
            </a:r>
          </a:p>
          <a:p>
            <a:pPr lvl="1"/>
            <a:r>
              <a:rPr lang="en-US" sz="2400" dirty="0"/>
              <a:t>C</a:t>
            </a:r>
            <a:r>
              <a:rPr lang="en-US" sz="2400" baseline="30000" dirty="0"/>
              <a:t>12</a:t>
            </a:r>
            <a:r>
              <a:rPr lang="en-US" sz="2400" dirty="0"/>
              <a:t> and C</a:t>
            </a:r>
            <a:r>
              <a:rPr lang="en-US" sz="2400" baseline="30000" dirty="0"/>
              <a:t>14</a:t>
            </a:r>
            <a:endParaRPr lang="en-US" sz="2400" dirty="0"/>
          </a:p>
          <a:p>
            <a:pPr lvl="1"/>
            <a:r>
              <a:rPr lang="en-US" sz="2400" dirty="0"/>
              <a:t>Half life of C</a:t>
            </a:r>
            <a:r>
              <a:rPr lang="en-US" sz="2400" baseline="30000" dirty="0"/>
              <a:t>14</a:t>
            </a:r>
            <a:r>
              <a:rPr lang="en-US" sz="2400" dirty="0"/>
              <a:t> = 5730 years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Uranium dating</a:t>
            </a:r>
          </a:p>
          <a:p>
            <a:pPr lvl="1"/>
            <a:r>
              <a:rPr lang="en-US" sz="2400" dirty="0"/>
              <a:t>Uranium-238 to Lead-206</a:t>
            </a:r>
          </a:p>
          <a:p>
            <a:pPr lvl="1"/>
            <a:r>
              <a:rPr lang="en-US" sz="2400" dirty="0"/>
              <a:t>Half life = 4.5 billion years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8434" name="Picture 2" descr="http://www.dlt.ncssm.edu/tiger/diagrams/nuclear/DecayKinetic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58" y="2267047"/>
            <a:ext cx="4694712" cy="40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40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29838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paleontologist estimates that when a particular organism lived it contained 64mg of the radioactive isotope Carbon-14.  The fossil organism now contains 8mg of Carbon-14.  The half-life of Carbon-14 is 5,730 years.  How old is this fossil?</a:t>
            </a:r>
          </a:p>
          <a:p>
            <a:pPr marL="0" indent="571500">
              <a:buNone/>
            </a:pPr>
            <a:r>
              <a:rPr lang="en-US" sz="2800" dirty="0"/>
              <a:t>				a)  0.3 million years old</a:t>
            </a:r>
          </a:p>
          <a:p>
            <a:pPr marL="0" indent="571500">
              <a:buNone/>
            </a:pPr>
            <a:r>
              <a:rPr lang="en-US" sz="2800" dirty="0"/>
              <a:t>				b) 11,460 years old</a:t>
            </a:r>
          </a:p>
          <a:p>
            <a:pPr marL="0" indent="571500">
              <a:buNone/>
            </a:pPr>
            <a:r>
              <a:rPr lang="en-US" sz="2800" dirty="0"/>
              <a:t>				c) 1,910 years old</a:t>
            </a:r>
          </a:p>
          <a:p>
            <a:pPr marL="0" indent="571500">
              <a:buNone/>
            </a:pPr>
            <a:r>
              <a:rPr lang="en-US" sz="2800" dirty="0"/>
              <a:t>				d) 17,190 years old</a:t>
            </a:r>
          </a:p>
          <a:p>
            <a:pPr marL="0" indent="571500">
              <a:buNone/>
            </a:pPr>
            <a:r>
              <a:rPr lang="en-US" sz="2800" dirty="0"/>
              <a:t>				e) -5,730 years old</a:t>
            </a:r>
          </a:p>
          <a:p>
            <a:pPr marL="0" indent="57150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376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Evolution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211735" y="1271753"/>
            <a:ext cx="6199575" cy="493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Similarities in DNA among close relatives</a:t>
            </a:r>
          </a:p>
          <a:p>
            <a:r>
              <a:rPr lang="en-US" dirty="0"/>
              <a:t>Species with similar traits have fewer base differences than species with dissimilar traits</a:t>
            </a:r>
          </a:p>
          <a:p>
            <a:endParaRPr lang="en-US" sz="2500" dirty="0"/>
          </a:p>
          <a:p>
            <a:r>
              <a:rPr lang="en-US" sz="2500" b="1" dirty="0"/>
              <a:t>Microsatellites</a:t>
            </a:r>
            <a:r>
              <a:rPr lang="en-US" sz="2500" dirty="0"/>
              <a:t>: repeating sections of nuclear DNA (short tandem repeats or STRs)</a:t>
            </a:r>
          </a:p>
          <a:p>
            <a:pPr lvl="1"/>
            <a:r>
              <a:rPr lang="en-US" sz="2200" dirty="0"/>
              <a:t>Higher mutation rate than other sections of DNA</a:t>
            </a:r>
          </a:p>
          <a:p>
            <a:endParaRPr lang="en-US" sz="2500" dirty="0"/>
          </a:p>
          <a:p>
            <a:r>
              <a:rPr lang="en-US" sz="2500" b="1" dirty="0"/>
              <a:t>Mitochondrial DNA (</a:t>
            </a:r>
            <a:r>
              <a:rPr lang="en-US" sz="2500" b="1" dirty="0" err="1"/>
              <a:t>mtDNA</a:t>
            </a:r>
            <a:r>
              <a:rPr lang="en-US" sz="2500" b="1" dirty="0"/>
              <a:t>)</a:t>
            </a:r>
            <a:r>
              <a:rPr lang="en-US" sz="2500" dirty="0"/>
              <a:t>: DNA in mitochondria is only passed on through maternal germ line (no genetic recombination).</a:t>
            </a:r>
          </a:p>
          <a:p>
            <a:pPr lvl="1"/>
            <a:r>
              <a:rPr lang="en-US" sz="2200" dirty="0"/>
              <a:t>Higher mutation rate due to damage from oxidation</a:t>
            </a:r>
          </a:p>
          <a:p>
            <a:pPr lvl="1"/>
            <a:r>
              <a:rPr lang="en-US" sz="2200" dirty="0"/>
              <a:t>Cytochrome C oxidase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36" y="1490369"/>
            <a:ext cx="5738290" cy="45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8233064" cy="4937760"/>
          </a:xfrm>
        </p:spPr>
        <p:txBody>
          <a:bodyPr>
            <a:normAutofit/>
          </a:bodyPr>
          <a:lstStyle/>
          <a:p>
            <a:r>
              <a:rPr lang="en-US" sz="3200" dirty="0"/>
              <a:t>Carl Linnaeus (1707 – 1778)</a:t>
            </a:r>
          </a:p>
          <a:p>
            <a:pPr lvl="1"/>
            <a:r>
              <a:rPr lang="en-US" sz="2800" dirty="0"/>
              <a:t>Swedish botanist, zoologist, and physician</a:t>
            </a:r>
          </a:p>
          <a:p>
            <a:endParaRPr lang="en-US" sz="3200" dirty="0"/>
          </a:p>
          <a:p>
            <a:r>
              <a:rPr lang="en-US" sz="3200" dirty="0"/>
              <a:t>Father of __________ (classifying organisms)</a:t>
            </a:r>
          </a:p>
          <a:p>
            <a:pPr lvl="1"/>
            <a:r>
              <a:rPr lang="en-US" sz="3200" dirty="0"/>
              <a:t>Binomial nomenclature</a:t>
            </a:r>
          </a:p>
          <a:p>
            <a:pPr lvl="2"/>
            <a:r>
              <a:rPr lang="en-US" sz="2800" dirty="0"/>
              <a:t>Ex. </a:t>
            </a:r>
            <a:r>
              <a:rPr lang="en-US" sz="2800" i="1" dirty="0"/>
              <a:t>Homo sapiens</a:t>
            </a:r>
          </a:p>
          <a:p>
            <a:pPr lvl="2"/>
            <a:endParaRPr lang="en-US" sz="2800" i="1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074" name="Picture 2" descr="http://www.childrenswebmagazine.com/Images/carl%20linnae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1502688"/>
            <a:ext cx="2983263" cy="376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54172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Precursors to Evolutionary Thought</a:t>
            </a:r>
          </a:p>
        </p:txBody>
      </p:sp>
    </p:spTree>
    <p:extLst>
      <p:ext uri="{BB962C8B-B14F-4D97-AF65-F5344CB8AC3E}">
        <p14:creationId xmlns:p14="http://schemas.microsoft.com/office/powerpoint/2010/main" val="182544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5943" y="152400"/>
            <a:ext cx="11713028" cy="990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Using Molecular Clocks to Track Evolutionary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Molecular clock</a:t>
            </a:r>
            <a:r>
              <a:rPr lang="en-US" sz="2800" dirty="0"/>
              <a:t>: Using a relatively constant </a:t>
            </a:r>
            <a:r>
              <a:rPr lang="en-US" sz="2800" u="sng" dirty="0"/>
              <a:t>mutation rate</a:t>
            </a:r>
            <a:r>
              <a:rPr lang="en-US" sz="2800" dirty="0"/>
              <a:t> in DNA and protein sequences to estimating the time of evolutionary change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019" y="2523930"/>
            <a:ext cx="5650952" cy="3390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42235"/>
            <a:ext cx="5137864" cy="29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973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Describe the differences between Lamarck's and Darwin’s theories on the means of evolutionary change. </a:t>
            </a:r>
          </a:p>
        </p:txBody>
      </p:sp>
    </p:spTree>
    <p:extLst>
      <p:ext uri="{BB962C8B-B14F-4D97-AF65-F5344CB8AC3E}">
        <p14:creationId xmlns:p14="http://schemas.microsoft.com/office/powerpoint/2010/main" val="986168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remnants of pelvic bones in some whale species is an example of ______________. </a:t>
            </a:r>
          </a:p>
          <a:p>
            <a:pPr marL="0" indent="0">
              <a:buNone/>
            </a:pPr>
            <a:r>
              <a:rPr lang="en-US" sz="3200" dirty="0"/>
              <a:t>			</a:t>
            </a:r>
          </a:p>
          <a:p>
            <a:pPr marL="0" indent="0">
              <a:buNone/>
            </a:pPr>
            <a:r>
              <a:rPr lang="en-US" sz="3200" dirty="0"/>
              <a:t>			a. convergent evolution</a:t>
            </a:r>
          </a:p>
          <a:p>
            <a:pPr marL="0" indent="0">
              <a:buNone/>
            </a:pPr>
            <a:r>
              <a:rPr lang="en-US" sz="3200" dirty="0"/>
              <a:t>			b. a vestigial traits	</a:t>
            </a:r>
          </a:p>
          <a:p>
            <a:pPr marL="0" indent="0">
              <a:buNone/>
            </a:pPr>
            <a:r>
              <a:rPr lang="en-US" sz="3200" dirty="0"/>
              <a:t>			c. analogous structures </a:t>
            </a:r>
          </a:p>
          <a:p>
            <a:pPr marL="0" indent="0">
              <a:buNone/>
            </a:pPr>
            <a:r>
              <a:rPr lang="en-US" sz="3200" dirty="0"/>
              <a:t>			d. embryology</a:t>
            </a:r>
          </a:p>
          <a:p>
            <a:pPr marL="0" indent="0">
              <a:buNone/>
            </a:pPr>
            <a:r>
              <a:rPr lang="en-US" sz="3200" dirty="0"/>
              <a:t>			e. a transitional form</a:t>
            </a:r>
          </a:p>
        </p:txBody>
      </p:sp>
    </p:spTree>
    <p:extLst>
      <p:ext uri="{BB962C8B-B14F-4D97-AF65-F5344CB8AC3E}">
        <p14:creationId xmlns:p14="http://schemas.microsoft.com/office/powerpoint/2010/main" val="2887395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 Species?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2964" y="1345324"/>
            <a:ext cx="11109435" cy="4822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_________________________</a:t>
            </a:r>
            <a:r>
              <a:rPr lang="en-US" sz="2800" dirty="0"/>
              <a:t>: species are groups of actually or potentially interbreeding natural populations which are reproductively isolated from other such groups</a:t>
            </a:r>
          </a:p>
          <a:p>
            <a:pPr>
              <a:buNone/>
            </a:pPr>
            <a:endParaRPr lang="en-US" sz="2400" dirty="0"/>
          </a:p>
          <a:p>
            <a:r>
              <a:rPr lang="en-US" sz="2800" dirty="0"/>
              <a:t>Between 3 million and 15 million species exist on earth</a:t>
            </a:r>
          </a:p>
          <a:p>
            <a:pPr lvl="1"/>
            <a:r>
              <a:rPr lang="en-US" sz="2400" dirty="0"/>
              <a:t>Only 1.8 million species have been described</a:t>
            </a:r>
          </a:p>
          <a:p>
            <a:pPr lvl="1"/>
            <a:r>
              <a:rPr lang="en-US" sz="2400" dirty="0"/>
              <a:t>99% of all species that have existed are extinct!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8465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Describing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1433" y="1242235"/>
            <a:ext cx="6211614" cy="50882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Ways species differ</a:t>
            </a:r>
          </a:p>
          <a:p>
            <a:pPr marL="514350" indent="-282575"/>
            <a:r>
              <a:rPr lang="en-US" sz="2400" dirty="0"/>
              <a:t>Physical appearance</a:t>
            </a:r>
          </a:p>
          <a:p>
            <a:pPr marL="788670" lvl="1" indent="-282575"/>
            <a:r>
              <a:rPr lang="en-US" sz="2100" dirty="0"/>
              <a:t>Adaptations</a:t>
            </a:r>
          </a:p>
          <a:p>
            <a:pPr marL="514350" indent="-282575"/>
            <a:r>
              <a:rPr lang="en-US" sz="2400" dirty="0"/>
              <a:t>Behavior</a:t>
            </a:r>
          </a:p>
          <a:p>
            <a:pPr marL="788670" lvl="1" indent="-282575"/>
            <a:r>
              <a:rPr lang="en-US" sz="2000" dirty="0"/>
              <a:t>Mating behavior</a:t>
            </a:r>
          </a:p>
          <a:p>
            <a:pPr marL="788670" lvl="1" indent="-282575"/>
            <a:r>
              <a:rPr lang="en-US" sz="2000" dirty="0"/>
              <a:t>Vocalizations</a:t>
            </a:r>
          </a:p>
          <a:p>
            <a:pPr marL="514350" indent="-282575"/>
            <a:r>
              <a:rPr lang="en-US" sz="2400" dirty="0"/>
              <a:t>Geographic range</a:t>
            </a:r>
          </a:p>
          <a:p>
            <a:pPr marL="514350" indent="-282575"/>
            <a:r>
              <a:rPr lang="en-US" sz="2400" dirty="0"/>
              <a:t>Habitat type</a:t>
            </a:r>
          </a:p>
          <a:p>
            <a:pPr marL="514350" indent="-282575"/>
            <a:r>
              <a:rPr lang="en-US" sz="2400" dirty="0"/>
              <a:t>Ecological niche</a:t>
            </a:r>
          </a:p>
          <a:p>
            <a:pPr marL="514350" indent="-282575"/>
            <a:r>
              <a:rPr lang="en-US" sz="2400" dirty="0"/>
              <a:t>DNA</a:t>
            </a:r>
          </a:p>
          <a:p>
            <a:pPr marL="788670" lvl="1" indent="-282575"/>
            <a:r>
              <a:rPr lang="en-US" sz="2000" dirty="0"/>
              <a:t>Molecular differences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56" y="1781166"/>
            <a:ext cx="3523608" cy="362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62" y="1781165"/>
            <a:ext cx="3540406" cy="362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eotropical.birds.cornell.edu/portal/image/image_gallery?uuid=d8ba3e7a-fe2d-40d1-9ea0-7ca9813bc87b&amp;groupId=11003&amp;t=1363023869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310" y="3321757"/>
            <a:ext cx="2545190" cy="2959716"/>
          </a:xfrm>
          <a:prstGeom prst="rect">
            <a:avLst/>
          </a:prstGeom>
          <a:noFill/>
        </p:spPr>
      </p:pic>
      <p:pic>
        <p:nvPicPr>
          <p:cNvPr id="25604" name="Picture 4" descr="http://askabiologist.asu.edu/aab_tools/_media/maps/black_tailed_gnatcatcher_L_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7699" y="3321757"/>
            <a:ext cx="3388769" cy="2982116"/>
          </a:xfrm>
          <a:prstGeom prst="rect">
            <a:avLst/>
          </a:prstGeom>
          <a:noFill/>
        </p:spPr>
      </p:pic>
      <p:pic>
        <p:nvPicPr>
          <p:cNvPr id="4098" name="Picture 2" descr="http://birds.audubon.org/sites/default/files/imagecache/bird-full/species_images/Black-tailed_Gnatcatcher_s70-2-048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96" y="443902"/>
            <a:ext cx="3245683" cy="25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reservecalavera.org/wp-content/uploads/2013/01/CA-gnatcatche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0" y="326484"/>
            <a:ext cx="2839468" cy="27139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56968" y="1842480"/>
            <a:ext cx="356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 California gnatcatcher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02175" y="2441465"/>
            <a:ext cx="384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ym typeface="Wingdings" pitchFamily="2" charset="2"/>
              </a:rPr>
              <a:t>Black-tailed gnatcatcher 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542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a New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5310" y="1219200"/>
            <a:ext cx="11561379" cy="4937760"/>
          </a:xfrm>
        </p:spPr>
        <p:txBody>
          <a:bodyPr>
            <a:normAutofit/>
          </a:bodyPr>
          <a:lstStyle/>
          <a:p>
            <a:r>
              <a:rPr lang="en-US" b="1" dirty="0"/>
              <a:t>Microevolution</a:t>
            </a:r>
            <a:r>
              <a:rPr lang="en-US" dirty="0"/>
              <a:t>: Small-scale evolutionary change resulting from a change of the </a:t>
            </a:r>
            <a:r>
              <a:rPr lang="en-US" u="sng" dirty="0"/>
              <a:t>allele frequencies</a:t>
            </a:r>
            <a:r>
              <a:rPr lang="en-US" dirty="0"/>
              <a:t> of a population</a:t>
            </a:r>
            <a:endParaRPr lang="en-US" b="1" dirty="0"/>
          </a:p>
          <a:p>
            <a:r>
              <a:rPr lang="en-US" b="1" dirty="0"/>
              <a:t>Macroevolution</a:t>
            </a:r>
            <a:r>
              <a:rPr lang="en-US" dirty="0"/>
              <a:t>: Large-scale evolution occurring over long periods of time (geologic time) that results in the formation of </a:t>
            </a:r>
            <a:r>
              <a:rPr lang="en-US" u="sng" dirty="0"/>
              <a:t>new species</a:t>
            </a:r>
            <a:r>
              <a:rPr lang="en-US" dirty="0"/>
              <a:t> (speciation)</a:t>
            </a:r>
            <a:endParaRPr lang="en-US" sz="1050" dirty="0"/>
          </a:p>
          <a:p>
            <a:r>
              <a:rPr lang="en-US" b="1" dirty="0"/>
              <a:t>Speciation</a:t>
            </a:r>
            <a:r>
              <a:rPr lang="en-US" dirty="0"/>
              <a:t>: Development of a new species through evolutionary processes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8200" y="2412124"/>
            <a:ext cx="5334000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/>
              <a:buNone/>
            </a:pPr>
            <a:endParaRPr lang="en-US" sz="2400" dirty="0"/>
          </a:p>
          <a:p>
            <a:pPr>
              <a:buFont typeface="Wingdings 3"/>
              <a:buNone/>
            </a:pPr>
            <a:endParaRPr lang="en-US" sz="2400" dirty="0"/>
          </a:p>
          <a:p>
            <a:pPr>
              <a:buFont typeface="Wingdings 3"/>
              <a:buNone/>
            </a:pPr>
            <a:endParaRPr lang="en-US" dirty="0"/>
          </a:p>
        </p:txBody>
      </p:sp>
      <p:pic>
        <p:nvPicPr>
          <p:cNvPr id="5" name="Picture 2" descr="http://x75.xanga.com/471f417724635246632648/b19553915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085" y="3726654"/>
            <a:ext cx="5333999" cy="2207584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>
            <a:cxnSpLocks/>
          </p:cNvCxnSpPr>
          <p:nvPr/>
        </p:nvCxnSpPr>
        <p:spPr bwMode="auto">
          <a:xfrm>
            <a:off x="6627903" y="6091544"/>
            <a:ext cx="1905000" cy="66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Connector 6"/>
          <p:cNvCxnSpPr>
            <a:cxnSpLocks/>
          </p:cNvCxnSpPr>
          <p:nvPr/>
        </p:nvCxnSpPr>
        <p:spPr bwMode="auto">
          <a:xfrm flipH="1" flipV="1">
            <a:off x="3229085" y="6091544"/>
            <a:ext cx="2365194" cy="66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683323" y="589817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6032" y="5269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species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4683516"/>
            <a:ext cx="116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</a:t>
            </a:r>
            <a:r>
              <a:rPr lang="en-US" dirty="0"/>
              <a:t>species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4478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B624-DE4B-4026-A842-37C5FAE5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Mechanisms of Microevolution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E9E6-8D67-4F00-9394-6F4D7DEE63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99541" cy="493776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Mutation</a:t>
            </a:r>
            <a:r>
              <a:rPr lang="en-US" sz="2800" dirty="0"/>
              <a:t>: A permanent change in an organism’s DNA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Gene flow</a:t>
            </a:r>
            <a:r>
              <a:rPr lang="en-US" sz="2800" dirty="0"/>
              <a:t>: The transfer of alleles from one population to another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Genetic drift</a:t>
            </a:r>
            <a:r>
              <a:rPr lang="en-US" sz="2800" dirty="0"/>
              <a:t>: The random shift in the allele frequencies of a population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Natural Selection</a:t>
            </a:r>
            <a:r>
              <a:rPr lang="en-US" sz="2800" dirty="0"/>
              <a:t>: The process by which individuals with certain 	beneficial traits produce more surviving offspring than individuals 	without those traits.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Sexual Selection</a:t>
            </a:r>
            <a:r>
              <a:rPr lang="en-US" sz="2800" dirty="0"/>
              <a:t>: The process by which individuals with certain 	desirable traits reproduce more than individuals without those traits.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8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How do new species arise?</a:t>
            </a:r>
          </a:p>
        </p:txBody>
      </p:sp>
      <p:pic>
        <p:nvPicPr>
          <p:cNvPr id="4" name="Picture 2" descr="http://i.imgur.com/88rIqN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418" y="1724584"/>
            <a:ext cx="3560582" cy="39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8446718" cy="498190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____________________</a:t>
            </a:r>
            <a:r>
              <a:rPr lang="en-US" dirty="0"/>
              <a:t> of population into two or more separate populations that no longer interbreed</a:t>
            </a:r>
          </a:p>
          <a:p>
            <a:pPr marL="788670" lvl="1" indent="-514350"/>
            <a:r>
              <a:rPr lang="en-US" dirty="0"/>
              <a:t>Geological event</a:t>
            </a:r>
          </a:p>
          <a:p>
            <a:pPr marL="788670" lvl="1" indent="-514350"/>
            <a:r>
              <a:rPr lang="en-US" dirty="0"/>
              <a:t>Migration into a new area</a:t>
            </a:r>
          </a:p>
          <a:p>
            <a:pPr marL="788670" lvl="1" indent="-51435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Shift in </a:t>
            </a:r>
            <a:r>
              <a:rPr lang="en-US" b="1" dirty="0"/>
              <a:t>__________________</a:t>
            </a:r>
            <a:r>
              <a:rPr lang="en-US" dirty="0"/>
              <a:t> of separate populations</a:t>
            </a:r>
          </a:p>
          <a:p>
            <a:pPr marL="788670" lvl="1" indent="-514350"/>
            <a:r>
              <a:rPr lang="en-US" dirty="0"/>
              <a:t>Genetic drift, natural selection, gene flow, sexual selection, mutation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Changes in allelic frequencies of populations results in differences that prevent individuals from each population from interbreeding with one another</a:t>
            </a:r>
          </a:p>
          <a:p>
            <a:pPr marL="788670" lvl="1" indent="-514350"/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46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Speciation with Separation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69" y="2913672"/>
            <a:ext cx="6272819" cy="31901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98417" y="1221816"/>
            <a:ext cx="11395166" cy="144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</a:t>
            </a:r>
            <a:r>
              <a:rPr lang="en-US" sz="2800" b="1" dirty="0"/>
              <a:t> speciation</a:t>
            </a:r>
            <a:r>
              <a:rPr lang="en-US" sz="2800" dirty="0"/>
              <a:t>: speciation that results from the </a:t>
            </a:r>
            <a:r>
              <a:rPr lang="en-US" sz="2800" b="1" dirty="0"/>
              <a:t>_______________</a:t>
            </a:r>
            <a:r>
              <a:rPr lang="en-US" sz="2800" dirty="0"/>
              <a:t> of populations by a </a:t>
            </a:r>
            <a:r>
              <a:rPr lang="en-US" sz="2800" b="1" dirty="0"/>
              <a:t>_______</a:t>
            </a:r>
            <a:r>
              <a:rPr lang="en-US" sz="2800" dirty="0"/>
              <a:t> that prevents interbreeding between populations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94" y="2554989"/>
            <a:ext cx="3661035" cy="37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tatic1.squarespace.com/static/5240dde2e4b00424461203e1/t/52536577e4b0d49865bdcc56/1381644862719/Biological-Taxono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247634"/>
            <a:ext cx="6180597" cy="50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Classifying Organisms: Taxonomy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flipH="1">
            <a:off x="660383" y="1247634"/>
            <a:ext cx="8122110" cy="4935898"/>
          </a:xfrm>
        </p:spPr>
        <p:txBody>
          <a:bodyPr>
            <a:normAutofit/>
          </a:bodyPr>
          <a:lstStyle/>
          <a:p>
            <a:r>
              <a:rPr lang="en-US" dirty="0"/>
              <a:t>Domain</a:t>
            </a:r>
          </a:p>
          <a:p>
            <a:r>
              <a:rPr lang="en-US" dirty="0"/>
              <a:t>Kingdom</a:t>
            </a:r>
          </a:p>
          <a:p>
            <a:r>
              <a:rPr lang="en-US" dirty="0"/>
              <a:t>Phylum (plural, </a:t>
            </a:r>
            <a:r>
              <a:rPr lang="en-US" i="1" dirty="0"/>
              <a:t>phyla</a:t>
            </a:r>
            <a:r>
              <a:rPr lang="en-US" dirty="0"/>
              <a:t>)</a:t>
            </a:r>
          </a:p>
          <a:p>
            <a:r>
              <a:rPr lang="en-US" dirty="0"/>
              <a:t>Class</a:t>
            </a:r>
          </a:p>
          <a:p>
            <a:r>
              <a:rPr lang="en-US" dirty="0"/>
              <a:t>Order</a:t>
            </a:r>
          </a:p>
          <a:p>
            <a:r>
              <a:rPr lang="en-US" dirty="0"/>
              <a:t>Family</a:t>
            </a:r>
          </a:p>
          <a:p>
            <a:r>
              <a:rPr lang="en-US" dirty="0"/>
              <a:t>Genus (plural, </a:t>
            </a:r>
            <a:r>
              <a:rPr lang="en-US" i="1" dirty="0"/>
              <a:t>genera</a:t>
            </a:r>
            <a:r>
              <a:rPr lang="en-US" dirty="0"/>
              <a:t>)</a:t>
            </a:r>
          </a:p>
          <a:p>
            <a:r>
              <a:rPr lang="en-US" dirty="0"/>
              <a:t>Species (no specie!)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27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Vicariance vs. Dispersal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7EE4C1-9F62-4664-9302-8DA6BD1421C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6185" y="1620583"/>
            <a:ext cx="5388864" cy="4375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Vicariance:</a:t>
            </a:r>
            <a:r>
              <a:rPr lang="en-US" sz="2800" dirty="0"/>
              <a:t> splitting of an organisms native range through the </a:t>
            </a:r>
            <a:r>
              <a:rPr lang="en-US" sz="2800" u="sng" dirty="0"/>
              <a:t>________________</a:t>
            </a:r>
            <a:r>
              <a:rPr lang="en-US" sz="2800" dirty="0"/>
              <a:t> to gene flow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Dispersal</a:t>
            </a:r>
            <a:r>
              <a:rPr lang="en-US" sz="2800" dirty="0"/>
              <a:t>: movement of organisms to locations outside of their native range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618FE-2BE2-49F6-94A1-7050DD5C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718" y="1405304"/>
            <a:ext cx="5904035" cy="48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6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97" y="393700"/>
            <a:ext cx="8154703" cy="5751457"/>
          </a:xfrm>
          <a:prstGeom prst="rect">
            <a:avLst/>
          </a:prstGeom>
        </p:spPr>
      </p:pic>
      <p:pic>
        <p:nvPicPr>
          <p:cNvPr id="6146" name="Picture 2" descr="Image result for Bono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1" y="3408305"/>
            <a:ext cx="1892300" cy="28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Eastern chimpanz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70" y="674945"/>
            <a:ext cx="3337028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66698" y="3038973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Bonobo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47251" y="305613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Chimpanzee</a:t>
            </a:r>
          </a:p>
        </p:txBody>
      </p:sp>
    </p:spTree>
    <p:extLst>
      <p:ext uri="{BB962C8B-B14F-4D97-AF65-F5344CB8AC3E}">
        <p14:creationId xmlns:p14="http://schemas.microsoft.com/office/powerpoint/2010/main" val="1515654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975" y="501041"/>
            <a:ext cx="5428828" cy="573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9273" y="632093"/>
            <a:ext cx="3928119" cy="54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1925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Biogeography of </a:t>
            </a:r>
            <a:r>
              <a:rPr lang="en-US" sz="4400" dirty="0" err="1"/>
              <a:t>Camelidae</a:t>
            </a:r>
            <a:r>
              <a:rPr lang="en-US" sz="4400" dirty="0"/>
              <a:t>: Dispersal</a:t>
            </a:r>
          </a:p>
        </p:txBody>
      </p:sp>
      <p:pic>
        <p:nvPicPr>
          <p:cNvPr id="27650" name="Picture 2" descr="http://images.slideplayer.com/12/3519943/slides/slide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6" y="1304260"/>
            <a:ext cx="6616665" cy="49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i.imgur.com/UsiPAY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16" y="1539838"/>
            <a:ext cx="4796358" cy="43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0D56A-BF91-4B17-A429-16633F35BDBB}"/>
              </a:ext>
            </a:extLst>
          </p:cNvPr>
          <p:cNvSpPr txBox="1"/>
          <p:nvPr/>
        </p:nvSpPr>
        <p:spPr>
          <a:xfrm>
            <a:off x="6781800" y="6381606"/>
            <a:ext cx="510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https://www.youtube.com/watch?v=lJNoAE0UHzY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22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31" y="210206"/>
            <a:ext cx="10363200" cy="93279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Evolutionary Trends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930" y="1519694"/>
            <a:ext cx="4551671" cy="444341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dirty="0"/>
              <a:t>Evolutionary trends are not </a:t>
            </a:r>
            <a:r>
              <a:rPr lang="en-US" sz="2800" u="sng" dirty="0"/>
              <a:t>______________</a:t>
            </a:r>
          </a:p>
          <a:p>
            <a:r>
              <a:rPr lang="en-US" sz="2400" dirty="0"/>
              <a:t>Interaction between organisms and their current environment</a:t>
            </a:r>
          </a:p>
        </p:txBody>
      </p:sp>
      <p:graphicFrame>
        <p:nvGraphicFramePr>
          <p:cNvPr id="245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800601" y="1224876"/>
          <a:ext cx="7391400" cy="503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Bitmap Image" r:id="rId4" imgW="6190476" imgH="5619048" progId="PBrush">
                  <p:embed/>
                </p:oleObj>
              </mc:Choice>
              <mc:Fallback>
                <p:oleObj name="Bitmap Image" r:id="rId4" imgW="6190476" imgH="5619048" progId="PBrush">
                  <p:embed/>
                  <p:pic>
                    <p:nvPicPr>
                      <p:cNvPr id="2458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1224876"/>
                        <a:ext cx="7391400" cy="5033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849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282813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400" dirty="0"/>
              <a:t>Biotic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11171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Biotic interchange</a:t>
            </a:r>
            <a:r>
              <a:rPr lang="en-US" sz="2400" dirty="0"/>
              <a:t>: when barrier between previously separated biotas breaks down, resulting in drastic changes to biodiversity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b="1" dirty="0"/>
              <a:t>Great American Biotic Interchange</a:t>
            </a:r>
          </a:p>
          <a:p>
            <a:r>
              <a:rPr lang="en-US" sz="2000" dirty="0"/>
              <a:t>Isthmus of Panama connected North and South America</a:t>
            </a:r>
          </a:p>
          <a:p>
            <a:pPr lvl="1"/>
            <a:r>
              <a:rPr lang="en-US" sz="1800" dirty="0"/>
              <a:t>Heading south: Bear, Cat, Camel, Horse, Elephant, Dog and Pig families</a:t>
            </a:r>
            <a:r>
              <a:rPr lang="en-US" sz="1500" dirty="0"/>
              <a:t> </a:t>
            </a:r>
          </a:p>
          <a:p>
            <a:pPr lvl="1"/>
            <a:r>
              <a:rPr lang="en-US" sz="1800" dirty="0"/>
              <a:t>Heading north: Anteater, Porcupine, Armadillo, Sloth, and Possum families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2052" name="Picture 4" descr="http://cdn.phys.org/newman/gfx/news/hires/2015/1-smithsonia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63" y="218691"/>
            <a:ext cx="5052766" cy="64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16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BD11-3F5C-4AB2-9B59-41E0F7C4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Biogeography: Vicariance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4B6902-A364-430A-AE54-6D842B12E0E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3428" y="1347020"/>
            <a:ext cx="3775196" cy="4937760"/>
          </a:xfrm>
        </p:spPr>
        <p:txBody>
          <a:bodyPr/>
          <a:lstStyle/>
          <a:p>
            <a:r>
              <a:rPr lang="en-US" dirty="0"/>
              <a:t>Connection of North and South America at the Panama isthmus led to the vicariance of the pork fish populations. </a:t>
            </a:r>
          </a:p>
        </p:txBody>
      </p:sp>
      <p:pic>
        <p:nvPicPr>
          <p:cNvPr id="7" name="Picture 2" descr="Image result for vicariance examples">
            <a:extLst>
              <a:ext uri="{FF2B5EF4-FFF2-40B4-BE49-F238E27FC236}">
                <a16:creationId xmlns:a16="http://schemas.microsoft.com/office/drawing/2014/main" id="{723D5AA8-981A-422D-BEB6-E50D8194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30" y="1746694"/>
            <a:ext cx="3189404" cy="38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99E80-B92C-4DB6-885E-E45611241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440" y="1890140"/>
            <a:ext cx="4435894" cy="34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7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4-11-AdaptiveRadiation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709341" y="475594"/>
            <a:ext cx="4009694" cy="578533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  Allopatric Speciation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337482"/>
            <a:ext cx="6442841" cy="4628410"/>
          </a:xfrm>
        </p:spPr>
        <p:txBody>
          <a:bodyPr>
            <a:normAutofit/>
          </a:bodyPr>
          <a:lstStyle/>
          <a:p>
            <a:r>
              <a:rPr lang="en-US" sz="2800" dirty="0"/>
              <a:t>Common in island chains (archipelagos)</a:t>
            </a:r>
          </a:p>
          <a:p>
            <a:pPr lvl="1"/>
            <a:r>
              <a:rPr lang="en-US" sz="2400" dirty="0"/>
              <a:t>Ex. </a:t>
            </a:r>
            <a:r>
              <a:rPr lang="en-US" sz="2400" i="1" dirty="0"/>
              <a:t>Drosophila</a:t>
            </a:r>
            <a:r>
              <a:rPr lang="en-US" sz="2400" dirty="0"/>
              <a:t> on Hawaiian Islands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8194" name="Picture 2" descr="http://www.zo.utexas.edu/faculty/sjasper/images/22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4" y="2572845"/>
            <a:ext cx="6498818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4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1" y="1214718"/>
            <a:ext cx="5676900" cy="4909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Adaptive radiation</a:t>
            </a:r>
            <a:r>
              <a:rPr lang="en-US" dirty="0"/>
              <a:t>:  process in which organisms </a:t>
            </a:r>
            <a:r>
              <a:rPr lang="en-US" b="1" dirty="0"/>
              <a:t>______________</a:t>
            </a:r>
            <a:r>
              <a:rPr lang="en-US" dirty="0"/>
              <a:t>, especially when exposed to a new environment with different challenges, new resources, and available niches </a:t>
            </a:r>
          </a:p>
          <a:p>
            <a:pPr lvl="1"/>
            <a:r>
              <a:rPr lang="en-US" sz="2400" dirty="0"/>
              <a:t>After mass extinction events</a:t>
            </a:r>
          </a:p>
          <a:p>
            <a:pPr lvl="2"/>
            <a:r>
              <a:rPr lang="en-US" dirty="0"/>
              <a:t>Cambrian explosion</a:t>
            </a:r>
          </a:p>
          <a:p>
            <a:pPr lvl="2"/>
            <a:r>
              <a:rPr lang="en-US" dirty="0"/>
              <a:t>Mammal diversification after Cretaceous mass extinction 65 Mya</a:t>
            </a:r>
          </a:p>
          <a:p>
            <a:pPr lvl="1"/>
            <a:r>
              <a:rPr lang="en-US" sz="2400" dirty="0"/>
              <a:t>Archipelagos</a:t>
            </a:r>
          </a:p>
          <a:p>
            <a:pPr lvl="2"/>
            <a:r>
              <a:rPr lang="en-US" sz="2100" dirty="0"/>
              <a:t>Galapagos finches</a:t>
            </a:r>
          </a:p>
          <a:p>
            <a:pPr lvl="2"/>
            <a:r>
              <a:rPr lang="en-US" sz="2100" dirty="0"/>
              <a:t>Hawaiian </a:t>
            </a:r>
            <a:r>
              <a:rPr lang="en-US" sz="2100" dirty="0" err="1"/>
              <a:t>silverswords</a:t>
            </a:r>
            <a:endParaRPr lang="en-US" sz="21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Adaptive Radiation</a:t>
            </a:r>
          </a:p>
        </p:txBody>
      </p:sp>
      <p:pic>
        <p:nvPicPr>
          <p:cNvPr id="6" name="Picture 6" descr="http://myweb.rollins.edu/jsiry/c1x17b-finch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02" y="1803826"/>
            <a:ext cx="6182398" cy="44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70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Speciation Without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_______________</a:t>
            </a:r>
            <a:r>
              <a:rPr lang="en-US" sz="2800" b="1" dirty="0"/>
              <a:t> speciation</a:t>
            </a:r>
            <a:r>
              <a:rPr lang="en-US" sz="2800" dirty="0"/>
              <a:t>: Speciation without geographic separation</a:t>
            </a:r>
            <a:endParaRPr lang="en-US" sz="1200" dirty="0"/>
          </a:p>
          <a:p>
            <a:r>
              <a:rPr lang="en-US" sz="2800" b="1" dirty="0"/>
              <a:t>Ecological niche</a:t>
            </a:r>
            <a:r>
              <a:rPr lang="en-US" sz="2800" dirty="0"/>
              <a:t>: The </a:t>
            </a:r>
            <a:r>
              <a:rPr lang="en-US" sz="2800" b="1" dirty="0"/>
              <a:t>_____</a:t>
            </a:r>
            <a:r>
              <a:rPr lang="en-US" sz="2800" dirty="0"/>
              <a:t> of a species within its ecosystem. </a:t>
            </a:r>
          </a:p>
          <a:p>
            <a:pPr lvl="1"/>
            <a:r>
              <a:rPr lang="en-US" sz="2400" dirty="0"/>
              <a:t>Includes the interaction with all other organisms </a:t>
            </a:r>
          </a:p>
        </p:txBody>
      </p:sp>
      <p:pic>
        <p:nvPicPr>
          <p:cNvPr id="9218" name="Picture 2" descr="http://www.csus.edu/indiv/l/loom/wk%2015/cichli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01" y="2843684"/>
            <a:ext cx="6156917" cy="34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0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Precursors to Evolutionary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180613" cy="4937760"/>
          </a:xfrm>
        </p:spPr>
        <p:txBody>
          <a:bodyPr>
            <a:normAutofit/>
          </a:bodyPr>
          <a:lstStyle/>
          <a:p>
            <a:r>
              <a:rPr lang="en-US" sz="3200" dirty="0"/>
              <a:t>Jean-Baptiste de Lamarck (1744 – 1829)</a:t>
            </a:r>
          </a:p>
          <a:p>
            <a:pPr lvl="1"/>
            <a:r>
              <a:rPr lang="en-US" sz="2800" dirty="0"/>
              <a:t>French naturalist</a:t>
            </a:r>
            <a:endParaRPr lang="en-US" sz="2800" i="1" dirty="0"/>
          </a:p>
          <a:p>
            <a:endParaRPr lang="en-US" sz="3200" dirty="0"/>
          </a:p>
          <a:p>
            <a:r>
              <a:rPr lang="en-US" sz="2800" dirty="0"/>
              <a:t>Proposed that organisms could </a:t>
            </a:r>
            <a:r>
              <a:rPr lang="en-US" sz="2800" u="sng" dirty="0"/>
              <a:t>________ </a:t>
            </a:r>
            <a:r>
              <a:rPr lang="en-US" sz="2800" dirty="0"/>
              <a:t>acquired traits</a:t>
            </a:r>
          </a:p>
          <a:p>
            <a:pPr lvl="1"/>
            <a:r>
              <a:rPr lang="en-US" sz="2400" dirty="0"/>
              <a:t>Changes that occurred during an organisms life could be passed on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146" name="Picture 2" descr="http://upload.wikimedia.org/wikipedia/commons/f/f0/Jean-baptiste_lamarck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57" y="1872403"/>
            <a:ext cx="3464836" cy="33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89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Polyploidy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799" y="1200150"/>
            <a:ext cx="7648575" cy="3448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Polyploidy</a:t>
            </a:r>
            <a:r>
              <a:rPr lang="en-US" sz="2800" dirty="0"/>
              <a:t>: a </a:t>
            </a:r>
            <a:r>
              <a:rPr lang="en-US" sz="2800" u="sng" dirty="0"/>
              <a:t>________</a:t>
            </a:r>
            <a:r>
              <a:rPr lang="en-US" sz="2800" dirty="0"/>
              <a:t> of a set of chromosomes that results from an accident during cell division</a:t>
            </a:r>
          </a:p>
          <a:p>
            <a:r>
              <a:rPr lang="en-US" sz="2400" dirty="0"/>
              <a:t>Common in plants due to self pollination (asexual reproduction)</a:t>
            </a:r>
          </a:p>
          <a:p>
            <a:r>
              <a:rPr lang="en-US" sz="2400" dirty="0"/>
              <a:t>Leads to instantaneous speciation</a:t>
            </a:r>
          </a:p>
          <a:p>
            <a:r>
              <a:rPr lang="en-US" sz="2400" dirty="0"/>
              <a:t>Can lead to larger crop sizes</a:t>
            </a:r>
          </a:p>
          <a:p>
            <a:pPr lvl="1"/>
            <a:r>
              <a:rPr lang="en-US" sz="2400" dirty="0"/>
              <a:t>Large apples, pears and grapes are tetraploid</a:t>
            </a:r>
          </a:p>
          <a:p>
            <a:pPr lvl="1"/>
            <a:r>
              <a:rPr lang="en-US" sz="2400" dirty="0"/>
              <a:t>Large strawberries are octoploid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006" y="1285875"/>
            <a:ext cx="3187298" cy="4848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D30EC-3226-4FC8-8092-CDC00B984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55" y="4573098"/>
            <a:ext cx="2742820" cy="1758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366E5-8D5A-44D8-992B-D50AEFEAD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661" y="4573097"/>
            <a:ext cx="2897473" cy="1758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5092E-2CC4-4478-998E-525413F4CE6D}"/>
              </a:ext>
            </a:extLst>
          </p:cNvPr>
          <p:cNvSpPr txBox="1"/>
          <p:nvPr/>
        </p:nvSpPr>
        <p:spPr>
          <a:xfrm>
            <a:off x="6096000" y="477312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C3A3B-D209-4520-B361-258861ED3DF7}"/>
              </a:ext>
            </a:extLst>
          </p:cNvPr>
          <p:cNvSpPr txBox="1"/>
          <p:nvPr/>
        </p:nvSpPr>
        <p:spPr>
          <a:xfrm>
            <a:off x="4450465" y="4597649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8n</a:t>
            </a:r>
          </a:p>
        </p:txBody>
      </p:sp>
    </p:spTree>
    <p:extLst>
      <p:ext uri="{BB962C8B-B14F-4D97-AF65-F5344CB8AC3E}">
        <p14:creationId xmlns:p14="http://schemas.microsoft.com/office/powerpoint/2010/main" val="3329471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Hybrid Zones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67" y="1876286"/>
            <a:ext cx="7300912" cy="38738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4343400" cy="51424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Regions where two different species meet and mate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Three possible outcomes: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Reinforcement</a:t>
            </a:r>
            <a:r>
              <a:rPr lang="en-US" sz="2400" dirty="0"/>
              <a:t>: reproductive barriers are strengthened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Hybrids diminish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/>
              <a:t>Fusion</a:t>
            </a:r>
            <a:r>
              <a:rPr lang="en-US" sz="2400" dirty="0"/>
              <a:t>: reproductive barriers are weakened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Two species fuse into one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/>
              <a:t>Stability</a:t>
            </a:r>
            <a:r>
              <a:rPr lang="en-US" sz="2400" dirty="0"/>
              <a:t>: Hybrid individuals persist</a:t>
            </a:r>
          </a:p>
        </p:txBody>
      </p:sp>
    </p:spTree>
    <p:extLst>
      <p:ext uri="{BB962C8B-B14F-4D97-AF65-F5344CB8AC3E}">
        <p14:creationId xmlns:p14="http://schemas.microsoft.com/office/powerpoint/2010/main" val="601362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Hybrid Zones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399736"/>
              </p:ext>
            </p:extLst>
          </p:nvPr>
        </p:nvGraphicFramePr>
        <p:xfrm>
          <a:off x="2414337" y="1285225"/>
          <a:ext cx="7363326" cy="5009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Photo Editor Photo" r:id="rId3" imgW="13355914" imgH="9085714" progId="">
                  <p:embed/>
                </p:oleObj>
              </mc:Choice>
              <mc:Fallback>
                <p:oleObj name="Photo Editor Photo" r:id="rId3" imgW="13355914" imgH="90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337" y="1285225"/>
                        <a:ext cx="7363326" cy="5009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170" y="3930316"/>
            <a:ext cx="3994801" cy="23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74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How do evolutionary changes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/>
              <a:t>Evolutionary novelties</a:t>
            </a:r>
          </a:p>
          <a:p>
            <a:endParaRPr lang="en-US" sz="2800" dirty="0"/>
          </a:p>
          <a:p>
            <a:r>
              <a:rPr lang="en-US" sz="2800" dirty="0" err="1"/>
              <a:t>Exaptations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Evolution of genes that control development (“Evo-Devo”)</a:t>
            </a:r>
          </a:p>
          <a:p>
            <a:pPr lvl="1"/>
            <a:r>
              <a:rPr lang="en-US" sz="2400" dirty="0"/>
              <a:t>Changes in spatial pattern</a:t>
            </a:r>
          </a:p>
          <a:p>
            <a:pPr lvl="1"/>
            <a:r>
              <a:rPr lang="en-US" sz="2400" dirty="0"/>
              <a:t>Changes in rate and timing of development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6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3067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Novelties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227135" cy="4937760"/>
          </a:xfrm>
        </p:spPr>
        <p:txBody>
          <a:bodyPr>
            <a:normAutofit/>
          </a:bodyPr>
          <a:lstStyle/>
          <a:p>
            <a:r>
              <a:rPr lang="en-US" sz="2800" dirty="0"/>
              <a:t>Novel and complex structures arise from </a:t>
            </a:r>
            <a:r>
              <a:rPr lang="en-US" sz="2800" b="1" dirty="0"/>
              <a:t>__________________ </a:t>
            </a:r>
            <a:r>
              <a:rPr lang="en-US" sz="2800" dirty="0"/>
              <a:t>to existing structures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573" y="1354168"/>
            <a:ext cx="4922222" cy="225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0" y="3688080"/>
            <a:ext cx="7240905" cy="26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2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145280" cy="4937760"/>
          </a:xfrm>
        </p:spPr>
        <p:txBody>
          <a:bodyPr>
            <a:normAutofit/>
          </a:bodyPr>
          <a:lstStyle/>
          <a:p>
            <a:r>
              <a:rPr lang="en-US" sz="2800" dirty="0"/>
              <a:t>Structures that evolved for one function but become </a:t>
            </a:r>
            <a:r>
              <a:rPr lang="en-US" sz="2800" b="1" dirty="0"/>
              <a:t>__________</a:t>
            </a:r>
            <a:r>
              <a:rPr lang="en-US" sz="2800" dirty="0"/>
              <a:t> for another function. </a:t>
            </a:r>
          </a:p>
          <a:p>
            <a:pPr lvl="1"/>
            <a:r>
              <a:rPr lang="en-US" sz="2400" dirty="0"/>
              <a:t>Inner ear bones in mammals</a:t>
            </a:r>
          </a:p>
          <a:p>
            <a:pPr lvl="1"/>
            <a:r>
              <a:rPr lang="en-US" sz="2400" dirty="0"/>
              <a:t>Feathers in birds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68" y="1181100"/>
            <a:ext cx="4335781" cy="1996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657" y="1326175"/>
            <a:ext cx="1445392" cy="1413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510" y="3215489"/>
            <a:ext cx="6849741" cy="30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18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Exaptation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4549254" cy="4861560"/>
          </a:xfrm>
        </p:spPr>
        <p:txBody>
          <a:bodyPr/>
          <a:lstStyle/>
          <a:p>
            <a:pPr marL="287338" indent="-287338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Tiny wing nubs provide a thermoregulatory benefit, which leads to the selection for greater nub size. </a:t>
            </a:r>
          </a:p>
          <a:p>
            <a:pPr marL="287338" indent="-287338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At an intermediate size wing nubs provide an aerodynamic benefit</a:t>
            </a:r>
          </a:p>
          <a:p>
            <a:pPr marL="287338" indent="-287338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Greater wing size is selected for due to aerodynamic benefit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347" y="1295400"/>
            <a:ext cx="628105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8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31074" y="1219200"/>
            <a:ext cx="589134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Study of the evolution and modification of development processes (ontogeny) of various organisms</a:t>
            </a:r>
          </a:p>
          <a:p>
            <a:endParaRPr lang="en-US" sz="2800" dirty="0"/>
          </a:p>
          <a:p>
            <a:r>
              <a:rPr lang="en-US" sz="2800" b="1" dirty="0"/>
              <a:t>Homeobox genes</a:t>
            </a:r>
            <a:r>
              <a:rPr lang="en-US" sz="2800" dirty="0"/>
              <a:t>: 180 base pair DNA sequence that codes for a section of the protein that controls gene regulation </a:t>
            </a:r>
          </a:p>
          <a:p>
            <a:pPr lvl="1"/>
            <a:r>
              <a:rPr lang="en-US" sz="2400" dirty="0"/>
              <a:t>“Tool kit”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96" y="1546260"/>
            <a:ext cx="5944654" cy="436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17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27220"/>
            <a:ext cx="5638801" cy="4929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</a:t>
            </a:r>
            <a:r>
              <a:rPr lang="en-US" sz="2800" dirty="0"/>
              <a:t>: type of homeobox gene that determines body plan in animal embryos</a:t>
            </a:r>
          </a:p>
          <a:p>
            <a:r>
              <a:rPr lang="en-US" sz="2400" dirty="0"/>
              <a:t>Nearly identical in all animals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1344082"/>
            <a:ext cx="3852862" cy="49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2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98087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Change in gene expression</a:t>
            </a:r>
          </a:p>
          <a:p>
            <a:r>
              <a:rPr lang="en-US" dirty="0"/>
              <a:t>Alteration of developmental gene can cause significant morphological changes</a:t>
            </a:r>
          </a:p>
          <a:p>
            <a:pPr lvl="1"/>
            <a:r>
              <a:rPr lang="en-US" sz="2400" dirty="0"/>
              <a:t>Insects from crustacean-like ancestor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42" y="2758207"/>
            <a:ext cx="6139084" cy="34749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</p:spTree>
    <p:extLst>
      <p:ext uri="{BB962C8B-B14F-4D97-AF65-F5344CB8AC3E}">
        <p14:creationId xmlns:p14="http://schemas.microsoft.com/office/powerpoint/2010/main" val="4991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5657" y="2731210"/>
            <a:ext cx="6938440" cy="3166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Lamarck on Giraffes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265215" y="1276200"/>
            <a:ext cx="11661569" cy="180663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Giraffes that stretch their necks to reach higher branches will elongate their necks. </a:t>
            </a:r>
          </a:p>
          <a:p>
            <a:pPr lvl="1"/>
            <a:r>
              <a:rPr lang="en-US" sz="2400" dirty="0"/>
              <a:t>Giraffes will pass on longer necks to offspring.</a:t>
            </a:r>
          </a:p>
          <a:p>
            <a:r>
              <a:rPr lang="en-US" sz="2800" dirty="0"/>
              <a:t>Traits acquired through </a:t>
            </a:r>
            <a:r>
              <a:rPr lang="en-US" sz="2800" u="sng" dirty="0"/>
              <a:t>______</a:t>
            </a:r>
          </a:p>
        </p:txBody>
      </p:sp>
      <p:pic>
        <p:nvPicPr>
          <p:cNvPr id="7176" name="Picture 8" descr="http://www.betterphoto.com/uploads/processed/0026/0601291522231ms-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78" y="2478524"/>
            <a:ext cx="2998478" cy="375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95676" y="5688598"/>
            <a:ext cx="5857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kern="2100" cap="none" spc="1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Stretching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016210" y="5493873"/>
            <a:ext cx="4816716" cy="25597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28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112295"/>
            <a:ext cx="11999495" cy="103070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Gene Expression: Promoters and Enhancers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88" y="1669785"/>
            <a:ext cx="7587847" cy="423772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68968" y="1436819"/>
            <a:ext cx="4013018" cy="4937760"/>
          </a:xfrm>
        </p:spPr>
        <p:txBody>
          <a:bodyPr/>
          <a:lstStyle/>
          <a:p>
            <a:r>
              <a:rPr lang="en-US" dirty="0"/>
              <a:t>Transcription factors (enhancer and promotor proteins) can increase or decrease the rate of transcription, which can increase or decrease gene expression. </a:t>
            </a:r>
          </a:p>
          <a:p>
            <a:pPr lvl="1"/>
            <a:r>
              <a:rPr lang="en-US" dirty="0"/>
              <a:t>Greater expression of Hoxc8 gene results is more thoracic vertebrae in mice compared to chickens</a:t>
            </a:r>
          </a:p>
        </p:txBody>
      </p:sp>
    </p:spTree>
    <p:extLst>
      <p:ext uri="{BB962C8B-B14F-4D97-AF65-F5344CB8AC3E}">
        <p14:creationId xmlns:p14="http://schemas.microsoft.com/office/powerpoint/2010/main" val="902367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53775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Allometric growth</a:t>
            </a:r>
            <a:r>
              <a:rPr lang="en-US" dirty="0"/>
              <a:t>: variation in the relative </a:t>
            </a:r>
            <a:r>
              <a:rPr lang="en-US" b="1" dirty="0"/>
              <a:t>__________</a:t>
            </a:r>
            <a:r>
              <a:rPr lang="en-US" dirty="0"/>
              <a:t> of different body parts</a:t>
            </a:r>
          </a:p>
        </p:txBody>
      </p:sp>
      <p:pic>
        <p:nvPicPr>
          <p:cNvPr id="4098" name="Picture 2" descr="http://www.quia.com/files/quia/users/lmcgee/Evolution/AP_Chpt_24_Origin_of_species/allometric-grow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2440406"/>
            <a:ext cx="5343525" cy="34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03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43128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Heterochrony</a:t>
            </a:r>
            <a:r>
              <a:rPr lang="en-US" sz="2800" dirty="0"/>
              <a:t>: evolutionary change in the </a:t>
            </a:r>
            <a:r>
              <a:rPr lang="en-US" sz="2800" b="1" dirty="0"/>
              <a:t>___________ </a:t>
            </a:r>
            <a:r>
              <a:rPr lang="en-US" sz="2800" dirty="0"/>
              <a:t>of developmental events</a:t>
            </a:r>
          </a:p>
          <a:p>
            <a:r>
              <a:rPr lang="en-US" sz="2800" dirty="0"/>
              <a:t>“Different time”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Examples:</a:t>
            </a:r>
          </a:p>
          <a:p>
            <a:r>
              <a:rPr lang="en-US" sz="2400" dirty="0"/>
              <a:t>Growth rate of skull bones in human and chimpanzee infants</a:t>
            </a:r>
          </a:p>
          <a:p>
            <a:r>
              <a:rPr lang="en-US" sz="2400" dirty="0"/>
              <a:t>Growth of phalanges in bats</a:t>
            </a:r>
          </a:p>
          <a:p>
            <a:r>
              <a:rPr lang="en-US" sz="2400" dirty="0"/>
              <a:t>Decreased growth rate in pelvic bone of whales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6" y="1148798"/>
            <a:ext cx="3843336" cy="51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12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71751"/>
            <a:ext cx="641985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Paedeomorphosis</a:t>
            </a:r>
            <a:r>
              <a:rPr lang="en-US" sz="2800" dirty="0"/>
              <a:t>: when an organism reaches sexual maturity while retaining </a:t>
            </a:r>
            <a:r>
              <a:rPr lang="en-US" sz="2800" b="1" dirty="0"/>
              <a:t>__________</a:t>
            </a:r>
            <a:r>
              <a:rPr lang="en-US" sz="2800" dirty="0"/>
              <a:t> characteristics</a:t>
            </a:r>
          </a:p>
          <a:p>
            <a:pPr lvl="1"/>
            <a:r>
              <a:rPr lang="en-US" sz="2400" dirty="0"/>
              <a:t>Mexican salamander</a:t>
            </a:r>
          </a:p>
          <a:p>
            <a:pPr lvl="1"/>
            <a:r>
              <a:rPr lang="en-US" sz="2400" dirty="0"/>
              <a:t>Birds?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309" y="1844057"/>
            <a:ext cx="4740601" cy="4088455"/>
          </a:xfrm>
          <a:prstGeom prst="rect">
            <a:avLst/>
          </a:prstGeom>
        </p:spPr>
      </p:pic>
      <p:pic>
        <p:nvPicPr>
          <p:cNvPr id="6146" name="Picture 2" descr="https://upload.wikimedia.org/wikipedia/commons/thumb/0/00/Axolotl_ganz.jpg/640px-Axolotl_gan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8" y="3929884"/>
            <a:ext cx="4086726" cy="22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9525" y="4018547"/>
            <a:ext cx="99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Gills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3043989" y="4218602"/>
            <a:ext cx="775536" cy="449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6" idx="1"/>
          </p:cNvCxnSpPr>
          <p:nvPr/>
        </p:nvCxnSpPr>
        <p:spPr>
          <a:xfrm flipH="1">
            <a:off x="3043989" y="4218602"/>
            <a:ext cx="775536" cy="7713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0191" y="6061263"/>
            <a:ext cx="51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modified from Bhullar et al. 2012. Nature,  Vol. 487 Issue 7406, p223-226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0894" y="1512332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Juvenile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3357" y="1512332"/>
            <a:ext cx="96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0883" y="2429679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Alligator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0883" y="3649215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Dinosaur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4857" y="4989975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Archaeopteryx</a:t>
            </a:r>
          </a:p>
        </p:txBody>
      </p:sp>
    </p:spTree>
    <p:extLst>
      <p:ext uri="{BB962C8B-B14F-4D97-AF65-F5344CB8AC3E}">
        <p14:creationId xmlns:p14="http://schemas.microsoft.com/office/powerpoint/2010/main" val="293745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Development (Evo-Devo)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53775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Allometric growth</a:t>
            </a:r>
            <a:r>
              <a:rPr lang="en-US" dirty="0"/>
              <a:t>: a change in the </a:t>
            </a:r>
            <a:r>
              <a:rPr lang="en-US" u="sng" dirty="0"/>
              <a:t>___</a:t>
            </a:r>
            <a:r>
              <a:rPr lang="en-US" dirty="0"/>
              <a:t> of growth of some body parts relative to other body parts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211AE-BF86-44AC-8E4E-0E361D8E0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2396591"/>
            <a:ext cx="5801109" cy="350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E7EA8-05C3-4F57-BDE3-E0ABEC51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2571800"/>
            <a:ext cx="47625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ysm.nysed.gov/information/aboutus/images/evo-tre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83" y="2161401"/>
            <a:ext cx="2799970" cy="30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Organizing Evolutionary Relationships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3476" y="1219200"/>
            <a:ext cx="8744607" cy="4950372"/>
          </a:xfrm>
        </p:spPr>
        <p:txBody>
          <a:bodyPr>
            <a:normAutofit/>
          </a:bodyPr>
          <a:lstStyle/>
          <a:p>
            <a:r>
              <a:rPr lang="en-US" b="1" dirty="0"/>
              <a:t>Phylogeny</a:t>
            </a:r>
            <a:r>
              <a:rPr lang="en-US" dirty="0"/>
              <a:t>: the evolutionary history of a species</a:t>
            </a:r>
          </a:p>
          <a:p>
            <a:endParaRPr lang="en-US" sz="1400" dirty="0"/>
          </a:p>
          <a:p>
            <a:r>
              <a:rPr lang="en-US" b="1" dirty="0"/>
              <a:t>Phylogenetic tree</a:t>
            </a:r>
            <a:r>
              <a:rPr lang="en-US" dirty="0"/>
              <a:t>: hypothesis about evolutionary relationships where branch length often represents amount of evolutionary change or time</a:t>
            </a:r>
          </a:p>
          <a:p>
            <a:endParaRPr lang="en-US" sz="1400" dirty="0"/>
          </a:p>
          <a:p>
            <a:r>
              <a:rPr lang="en-US" b="1" dirty="0"/>
              <a:t>Cladistics: </a:t>
            </a:r>
            <a:r>
              <a:rPr lang="en-US" dirty="0"/>
              <a:t>an analytical approach to classification that groups organisms based on shared characteristics </a:t>
            </a:r>
            <a:endParaRPr lang="en-US" sz="1400" dirty="0"/>
          </a:p>
          <a:p>
            <a:endParaRPr lang="en-US" sz="1400" dirty="0"/>
          </a:p>
          <a:p>
            <a:r>
              <a:rPr lang="en-US" b="1" dirty="0"/>
              <a:t>Cladogram: </a:t>
            </a:r>
            <a:r>
              <a:rPr lang="en-US" dirty="0"/>
              <a:t>a phylogenetic tree formed using cladistics methods, which only infers the relationship between organisms based on shared traits</a:t>
            </a:r>
          </a:p>
        </p:txBody>
      </p:sp>
    </p:spTree>
    <p:extLst>
      <p:ext uri="{BB962C8B-B14F-4D97-AF65-F5344CB8AC3E}">
        <p14:creationId xmlns:p14="http://schemas.microsoft.com/office/powerpoint/2010/main" val="85669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38" y="627353"/>
            <a:ext cx="5876925" cy="54616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2141" y="3358164"/>
            <a:ext cx="419637" cy="410964"/>
            <a:chOff x="5433027" y="327780"/>
            <a:chExt cx="224367" cy="233119"/>
          </a:xfrm>
        </p:grpSpPr>
        <p:sp>
          <p:nvSpPr>
            <p:cNvPr id="4" name="Oval 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pitchFamily="84" charset="0"/>
              </a:endParaRPr>
            </a:p>
          </p:txBody>
        </p:sp>
        <p:sp>
          <p:nvSpPr>
            <p:cNvPr id="5" name="Text Box 31"/>
            <p:cNvSpPr txBox="1">
              <a:spLocks noChangeArrowheads="1"/>
            </p:cNvSpPr>
            <p:nvPr/>
          </p:nvSpPr>
          <p:spPr bwMode="auto">
            <a:xfrm>
              <a:off x="5433027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2141" y="4460956"/>
            <a:ext cx="419637" cy="437940"/>
            <a:chOff x="5433027" y="337920"/>
            <a:chExt cx="214677" cy="233119"/>
          </a:xfrm>
        </p:grpSpPr>
        <p:sp>
          <p:nvSpPr>
            <p:cNvPr id="7" name="Oval 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pitchFamily="84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5433027" y="337920"/>
              <a:ext cx="21467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00050" y="437141"/>
            <a:ext cx="4819650" cy="2708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Phylogenetic trees can be used to depict taxonomic classification and evolutionary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210" y="3358164"/>
            <a:ext cx="4608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/>
              <a:t>= Last common ancestor between Mustelidae and Canidae</a:t>
            </a:r>
          </a:p>
          <a:p>
            <a:endParaRPr lang="en-US" sz="2400" dirty="0"/>
          </a:p>
          <a:p>
            <a:pPr marL="228600" indent="-228600"/>
            <a:r>
              <a:rPr lang="en-US" sz="2400" dirty="0"/>
              <a:t>= Last common ancestor between coyotes and gray wolves</a:t>
            </a:r>
          </a:p>
        </p:txBody>
      </p:sp>
    </p:spTree>
    <p:extLst>
      <p:ext uri="{BB962C8B-B14F-4D97-AF65-F5344CB8AC3E}">
        <p14:creationId xmlns:p14="http://schemas.microsoft.com/office/powerpoint/2010/main" val="3421940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98" y="1541533"/>
            <a:ext cx="6718212" cy="4360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Understanding a Phylogenetic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2224" y="1225899"/>
            <a:ext cx="4490777" cy="5215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__________</a:t>
            </a:r>
            <a:r>
              <a:rPr lang="en-US" sz="2400" dirty="0"/>
              <a:t>: organisms that share an immediate common ancestor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__________</a:t>
            </a:r>
            <a:r>
              <a:rPr lang="en-US" sz="2400" dirty="0"/>
              <a:t>: lineage that diverged early in the phylogenetic history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Patterns of decent, </a:t>
            </a:r>
            <a:r>
              <a:rPr lang="en-US" sz="2400" b="1" dirty="0"/>
              <a:t>not</a:t>
            </a:r>
            <a:r>
              <a:rPr lang="en-US" sz="2400" dirty="0"/>
              <a:t> phenotypic similarity</a:t>
            </a:r>
          </a:p>
          <a:p>
            <a:r>
              <a:rPr lang="en-US" sz="2400" dirty="0"/>
              <a:t>Branching does not always signify age of particular species</a:t>
            </a:r>
          </a:p>
          <a:p>
            <a:r>
              <a:rPr lang="en-US" sz="2400" dirty="0"/>
              <a:t>Taxon did not evolve from sister taxon</a:t>
            </a:r>
          </a:p>
        </p:txBody>
      </p:sp>
    </p:spTree>
    <p:extLst>
      <p:ext uri="{BB962C8B-B14F-4D97-AF65-F5344CB8AC3E}">
        <p14:creationId xmlns:p14="http://schemas.microsoft.com/office/powerpoint/2010/main" val="16995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Phylogeny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10972800" cy="51477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Ancestral trait</a:t>
            </a:r>
            <a:r>
              <a:rPr lang="en-US" sz="2800" dirty="0"/>
              <a:t>: a characteristic that existed in an ancestor</a:t>
            </a:r>
          </a:p>
          <a:p>
            <a:pPr lvl="1">
              <a:lnSpc>
                <a:spcPct val="90000"/>
              </a:lnSpc>
            </a:pPr>
            <a:r>
              <a:rPr lang="en-US" sz="2600" b="1" dirty="0"/>
              <a:t>Symplesiomorphy</a:t>
            </a:r>
            <a:r>
              <a:rPr lang="en-US" sz="2600" dirty="0"/>
              <a:t>: an ancestral trait shared by two or more taxa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Derived trait</a:t>
            </a:r>
            <a:r>
              <a:rPr lang="en-US" sz="2800" dirty="0"/>
              <a:t>: a characteristic that is a modified form of an ancestral trait</a:t>
            </a:r>
          </a:p>
          <a:p>
            <a:pPr lvl="1">
              <a:lnSpc>
                <a:spcPct val="90000"/>
              </a:lnSpc>
            </a:pPr>
            <a:r>
              <a:rPr lang="en-US" sz="2600" b="1" u="sng" dirty="0"/>
              <a:t>_________________</a:t>
            </a:r>
            <a:r>
              <a:rPr lang="en-US" sz="2600" dirty="0"/>
              <a:t>: a shared, derived characteristic</a:t>
            </a:r>
          </a:p>
          <a:p>
            <a:pPr lvl="2">
              <a:lnSpc>
                <a:spcPct val="90000"/>
              </a:lnSpc>
            </a:pPr>
            <a:r>
              <a:rPr lang="en-US" sz="2600" dirty="0"/>
              <a:t>Used to </a:t>
            </a:r>
            <a:r>
              <a:rPr lang="en-US" sz="2600" b="1" dirty="0"/>
              <a:t>________________________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Clade: </a:t>
            </a:r>
            <a:r>
              <a:rPr lang="en-US" sz="2800" dirty="0"/>
              <a:t>a group of species used in cladograms and phylogenetic trees, which contains one ancestor and </a:t>
            </a:r>
            <a:r>
              <a:rPr lang="en-US" sz="2800" b="1" dirty="0"/>
              <a:t>____________________</a:t>
            </a:r>
          </a:p>
          <a:p>
            <a:pPr lvl="1">
              <a:lnSpc>
                <a:spcPct val="90000"/>
              </a:lnSpc>
            </a:pPr>
            <a:r>
              <a:rPr lang="en-US" sz="2600" b="1" dirty="0"/>
              <a:t>_________________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Outgroup: </a:t>
            </a:r>
            <a:r>
              <a:rPr lang="en-US" sz="2800" dirty="0"/>
              <a:t>a taxa that diverged before all other taxa in the phylogenetic tree, which is used for reference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1663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09" y="1374454"/>
            <a:ext cx="7724064" cy="4738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Interpreting Phylogenetic Trees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2012" y="4667535"/>
            <a:ext cx="4339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Synapomorphies are placed on the phylogeny to depict the groups with the derived traits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055893" y="4176215"/>
            <a:ext cx="736979" cy="8734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657834" y="4790364"/>
            <a:ext cx="1075899" cy="3544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096000" y="5267699"/>
            <a:ext cx="16729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6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Charles Darwin’s Voyage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5" y="1943912"/>
            <a:ext cx="8546592" cy="43952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49" y="1415357"/>
            <a:ext cx="2921412" cy="2250445"/>
          </a:xfrm>
        </p:spPr>
      </p:pic>
      <p:sp>
        <p:nvSpPr>
          <p:cNvPr id="8" name="TextBox 7"/>
          <p:cNvSpPr txBox="1"/>
          <p:nvPr/>
        </p:nvSpPr>
        <p:spPr>
          <a:xfrm>
            <a:off x="417576" y="1312623"/>
            <a:ext cx="884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 year trip around the world aboard H.M.S Beagle from 1831-1836</a:t>
            </a:r>
          </a:p>
        </p:txBody>
      </p:sp>
    </p:spTree>
    <p:extLst>
      <p:ext uri="{BB962C8B-B14F-4D97-AF65-F5344CB8AC3E}">
        <p14:creationId xmlns:p14="http://schemas.microsoft.com/office/powerpoint/2010/main" val="3049935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choolworkhelper.net/wp-content/uploads/2010/12/cladogra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3511"/>
            <a:ext cx="5714922" cy="39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Interpreting Phylogenetic Trees</a:t>
            </a:r>
          </a:p>
        </p:txBody>
      </p:sp>
      <p:pic>
        <p:nvPicPr>
          <p:cNvPr id="4" name="Picture 2" descr="http://schoolworkhelper.net/wp-content/uploads/2010/12/cladogra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" y="1763511"/>
            <a:ext cx="5714922" cy="39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71034" y="1687525"/>
            <a:ext cx="146685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2546" y="1763511"/>
            <a:ext cx="1695450" cy="1101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83049" y="3536058"/>
            <a:ext cx="423068" cy="2527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Eggs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15601" y="3527236"/>
            <a:ext cx="11072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Hair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0624" y="3536499"/>
            <a:ext cx="8624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5039086" y="3947692"/>
            <a:ext cx="2738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 be rotated on axes and still represent same evolutionary history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175903" y="4079635"/>
            <a:ext cx="945660" cy="1058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07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2183130"/>
            <a:ext cx="8105775" cy="30099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Interpreting Phylogenetic Trees</a:t>
            </a:r>
          </a:p>
        </p:txBody>
      </p:sp>
    </p:spTree>
    <p:extLst>
      <p:ext uri="{BB962C8B-B14F-4D97-AF65-F5344CB8AC3E}">
        <p14:creationId xmlns:p14="http://schemas.microsoft.com/office/powerpoint/2010/main" val="38990234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933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Write the names of the listed organisms in the correct location in the phylogeny below. Place the synapomorphies in the correct location on the phylogeny.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2924506"/>
            <a:ext cx="5548314" cy="3114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6750" y="2314575"/>
            <a:ext cx="3695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Species list</a:t>
            </a:r>
            <a:endParaRPr lang="en-US" dirty="0"/>
          </a:p>
          <a:p>
            <a:r>
              <a:rPr lang="en-US" dirty="0"/>
              <a:t>Butterfly</a:t>
            </a:r>
          </a:p>
          <a:p>
            <a:r>
              <a:rPr lang="en-US" dirty="0"/>
              <a:t>Wolf</a:t>
            </a:r>
          </a:p>
          <a:p>
            <a:r>
              <a:rPr lang="en-US" dirty="0"/>
              <a:t>Coyote</a:t>
            </a:r>
          </a:p>
          <a:p>
            <a:r>
              <a:rPr lang="en-US" dirty="0"/>
              <a:t>Bear</a:t>
            </a:r>
          </a:p>
          <a:p>
            <a:r>
              <a:rPr lang="en-US" dirty="0"/>
              <a:t>Eagle</a:t>
            </a:r>
          </a:p>
          <a:p>
            <a:r>
              <a:rPr lang="en-US" dirty="0"/>
              <a:t>Rabbit</a:t>
            </a:r>
          </a:p>
          <a:p>
            <a:r>
              <a:rPr lang="en-US" dirty="0"/>
              <a:t>Mouse</a:t>
            </a:r>
          </a:p>
          <a:p>
            <a:endParaRPr lang="en-US" dirty="0"/>
          </a:p>
          <a:p>
            <a:r>
              <a:rPr lang="en-US" u="sng" dirty="0"/>
              <a:t>Adaptations</a:t>
            </a:r>
          </a:p>
          <a:p>
            <a:r>
              <a:rPr lang="en-US" dirty="0"/>
              <a:t>Wings</a:t>
            </a:r>
          </a:p>
          <a:p>
            <a:r>
              <a:rPr lang="en-US" dirty="0"/>
              <a:t>Backbone</a:t>
            </a:r>
          </a:p>
          <a:p>
            <a:r>
              <a:rPr lang="en-US" dirty="0"/>
              <a:t>Mammary glands</a:t>
            </a:r>
          </a:p>
          <a:p>
            <a:r>
              <a:rPr lang="en-US" dirty="0"/>
              <a:t>Carnassial teeth (flesh eating teeth)</a:t>
            </a:r>
          </a:p>
        </p:txBody>
      </p:sp>
    </p:spTree>
    <p:extLst>
      <p:ext uri="{BB962C8B-B14F-4D97-AF65-F5344CB8AC3E}">
        <p14:creationId xmlns:p14="http://schemas.microsoft.com/office/powerpoint/2010/main" val="3730509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11103142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/>
              <a:t>Phylogenetic Groupings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71474" y="1352550"/>
            <a:ext cx="11591925" cy="169545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Aft>
                <a:spcPct val="50000"/>
              </a:spcAft>
              <a:buNone/>
            </a:pPr>
            <a:r>
              <a:rPr lang="en-US" altLang="en-US" sz="2400" b="1" dirty="0"/>
              <a:t>Monophyletic</a:t>
            </a:r>
            <a:r>
              <a:rPr lang="en-US" altLang="en-US" sz="2400" dirty="0"/>
              <a:t> – Clade that includes ancestor and </a:t>
            </a:r>
            <a:r>
              <a:rPr lang="en-US" altLang="en-US" sz="2400" b="1" dirty="0"/>
              <a:t>____</a:t>
            </a:r>
            <a:r>
              <a:rPr lang="en-US" altLang="en-US" sz="2400" dirty="0"/>
              <a:t> of its descendants.</a:t>
            </a:r>
          </a:p>
          <a:p>
            <a:pPr marL="0" indent="0">
              <a:lnSpc>
                <a:spcPct val="80000"/>
              </a:lnSpc>
              <a:spcAft>
                <a:spcPct val="50000"/>
              </a:spcAft>
              <a:buNone/>
            </a:pPr>
            <a:r>
              <a:rPr lang="en-US" altLang="en-US" sz="2400" b="1" dirty="0"/>
              <a:t>Paraphyletic</a:t>
            </a:r>
            <a:r>
              <a:rPr lang="en-US" altLang="en-US" sz="2400" dirty="0"/>
              <a:t> – Grouping that includes ancestor and </a:t>
            </a:r>
            <a:r>
              <a:rPr lang="en-US" altLang="en-US" sz="2400" b="1" dirty="0"/>
              <a:t>_____</a:t>
            </a:r>
            <a:r>
              <a:rPr lang="en-US" altLang="en-US" sz="2400" dirty="0"/>
              <a:t>, but not all, of it</a:t>
            </a:r>
            <a:r>
              <a:rPr lang="ja-JP" altLang="en-US" sz="2400" dirty="0"/>
              <a:t>’</a:t>
            </a:r>
            <a:r>
              <a:rPr lang="en-US" altLang="ja-JP" sz="2400" dirty="0"/>
              <a:t>s descendants.</a:t>
            </a:r>
          </a:p>
          <a:p>
            <a:pPr marL="0" indent="0">
              <a:lnSpc>
                <a:spcPct val="80000"/>
              </a:lnSpc>
              <a:spcAft>
                <a:spcPct val="50000"/>
              </a:spcAft>
              <a:buNone/>
            </a:pPr>
            <a:r>
              <a:rPr lang="en-US" altLang="en-US" sz="2400" b="1" dirty="0"/>
              <a:t>Polyphyletic</a:t>
            </a:r>
            <a:r>
              <a:rPr lang="en-US" altLang="en-US" sz="2400" dirty="0"/>
              <a:t> – Grouping that lacks a most recent </a:t>
            </a:r>
            <a:r>
              <a:rPr lang="en-US" altLang="en-US" sz="2400" b="1" dirty="0"/>
              <a:t>__________________</a:t>
            </a:r>
            <a:r>
              <a:rPr lang="en-US" altLang="en-US" sz="2400" dirty="0"/>
              <a:t>.</a:t>
            </a:r>
          </a:p>
        </p:txBody>
      </p:sp>
      <p:pic>
        <p:nvPicPr>
          <p:cNvPr id="30724" name="Picture 7" descr="26_10_MonoParaPolyphyl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159125"/>
            <a:ext cx="85471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21925" y="6115050"/>
            <a:ext cx="1438274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1474" y="6257925"/>
            <a:ext cx="1438274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953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9" y="331705"/>
            <a:ext cx="5960806" cy="583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56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13071"/>
            <a:ext cx="11297265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Constructing a Phylogeny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80411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Maximum Parsimony</a:t>
            </a:r>
            <a:r>
              <a:rPr lang="en-US" sz="2800" dirty="0"/>
              <a:t>: adopting the simplest explanation that is consistent with the facts. </a:t>
            </a:r>
          </a:p>
          <a:p>
            <a:pPr lvl="1"/>
            <a:r>
              <a:rPr lang="en-US" sz="2400" dirty="0"/>
              <a:t>Tree which requires the </a:t>
            </a:r>
            <a:r>
              <a:rPr lang="en-US" sz="2400" b="1" u="sng" dirty="0"/>
              <a:t>______________________</a:t>
            </a:r>
            <a:r>
              <a:rPr lang="en-US" sz="2400" dirty="0"/>
              <a:t> or the number of times a derived trait appears within the phylogenetic tree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935" y="3149422"/>
            <a:ext cx="4512870" cy="3192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420" y="3081801"/>
            <a:ext cx="4483510" cy="31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937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Cladistics and Cladograms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1" y="1436914"/>
            <a:ext cx="10865618" cy="46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071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Constructing a Cladogram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445154"/>
              </p:ext>
            </p:extLst>
          </p:nvPr>
        </p:nvGraphicFramePr>
        <p:xfrm>
          <a:off x="2235199" y="1327211"/>
          <a:ext cx="7764032" cy="4230726"/>
        </p:xfrm>
        <a:graphic>
          <a:graphicData uri="http://schemas.openxmlformats.org/drawingml/2006/table">
            <a:tbl>
              <a:tblPr firstRow="1" firstCol="1" bandRow="1"/>
              <a:tblGrid>
                <a:gridCol w="1769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9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33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Taxa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Characters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Millipede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Body Louse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Beetle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Assassin Bug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Bee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Wings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 body regions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Social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Complete Metamorphosis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Mobile Head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Flattened Body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92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vogatravel.com/images/galapagos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7" y="96935"/>
            <a:ext cx="7457705" cy="47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849171" y="90454"/>
            <a:ext cx="4810330" cy="4358377"/>
          </a:xfrm>
          <a:custGeom>
            <a:avLst/>
            <a:gdLst>
              <a:gd name="connsiteX0" fmla="*/ 106878 w 4810330"/>
              <a:gd name="connsiteY0" fmla="*/ 249515 h 4358377"/>
              <a:gd name="connsiteX1" fmla="*/ 106878 w 4810330"/>
              <a:gd name="connsiteY1" fmla="*/ 249515 h 4358377"/>
              <a:gd name="connsiteX2" fmla="*/ 59377 w 4810330"/>
              <a:gd name="connsiteY2" fmla="*/ 415769 h 4358377"/>
              <a:gd name="connsiteX3" fmla="*/ 47501 w 4810330"/>
              <a:gd name="connsiteY3" fmla="*/ 463271 h 4358377"/>
              <a:gd name="connsiteX4" fmla="*/ 23751 w 4810330"/>
              <a:gd name="connsiteY4" fmla="*/ 498897 h 4358377"/>
              <a:gd name="connsiteX5" fmla="*/ 0 w 4810330"/>
              <a:gd name="connsiteY5" fmla="*/ 582024 h 4358377"/>
              <a:gd name="connsiteX6" fmla="*/ 11875 w 4810330"/>
              <a:gd name="connsiteY6" fmla="*/ 2470200 h 4358377"/>
              <a:gd name="connsiteX7" fmla="*/ 23751 w 4810330"/>
              <a:gd name="connsiteY7" fmla="*/ 2648330 h 4358377"/>
              <a:gd name="connsiteX8" fmla="*/ 35626 w 4810330"/>
              <a:gd name="connsiteY8" fmla="*/ 2695832 h 4358377"/>
              <a:gd name="connsiteX9" fmla="*/ 47501 w 4810330"/>
              <a:gd name="connsiteY9" fmla="*/ 2755208 h 4358377"/>
              <a:gd name="connsiteX10" fmla="*/ 59377 w 4810330"/>
              <a:gd name="connsiteY10" fmla="*/ 2909588 h 4358377"/>
              <a:gd name="connsiteX11" fmla="*/ 71252 w 4810330"/>
              <a:gd name="connsiteY11" fmla="*/ 3111468 h 4358377"/>
              <a:gd name="connsiteX12" fmla="*/ 83127 w 4810330"/>
              <a:gd name="connsiteY12" fmla="*/ 3218346 h 4358377"/>
              <a:gd name="connsiteX13" fmla="*/ 95003 w 4810330"/>
              <a:gd name="connsiteY13" fmla="*/ 3408351 h 4358377"/>
              <a:gd name="connsiteX14" fmla="*/ 118753 w 4810330"/>
              <a:gd name="connsiteY14" fmla="*/ 3503354 h 4358377"/>
              <a:gd name="connsiteX15" fmla="*/ 178130 w 4810330"/>
              <a:gd name="connsiteY15" fmla="*/ 3610232 h 4358377"/>
              <a:gd name="connsiteX16" fmla="*/ 201880 w 4810330"/>
              <a:gd name="connsiteY16" fmla="*/ 3705234 h 4358377"/>
              <a:gd name="connsiteX17" fmla="*/ 237506 w 4810330"/>
              <a:gd name="connsiteY17" fmla="*/ 3740860 h 4358377"/>
              <a:gd name="connsiteX18" fmla="*/ 261257 w 4810330"/>
              <a:gd name="connsiteY18" fmla="*/ 3788362 h 4358377"/>
              <a:gd name="connsiteX19" fmla="*/ 285008 w 4810330"/>
              <a:gd name="connsiteY19" fmla="*/ 3823988 h 4358377"/>
              <a:gd name="connsiteX20" fmla="*/ 332509 w 4810330"/>
              <a:gd name="connsiteY20" fmla="*/ 3895239 h 4358377"/>
              <a:gd name="connsiteX21" fmla="*/ 415636 w 4810330"/>
              <a:gd name="connsiteY21" fmla="*/ 3978367 h 4358377"/>
              <a:gd name="connsiteX22" fmla="*/ 510639 w 4810330"/>
              <a:gd name="connsiteY22" fmla="*/ 4037743 h 4358377"/>
              <a:gd name="connsiteX23" fmla="*/ 546265 w 4810330"/>
              <a:gd name="connsiteY23" fmla="*/ 4061494 h 4358377"/>
              <a:gd name="connsiteX24" fmla="*/ 593766 w 4810330"/>
              <a:gd name="connsiteY24" fmla="*/ 4097120 h 4358377"/>
              <a:gd name="connsiteX25" fmla="*/ 641268 w 4810330"/>
              <a:gd name="connsiteY25" fmla="*/ 4108995 h 4358377"/>
              <a:gd name="connsiteX26" fmla="*/ 760021 w 4810330"/>
              <a:gd name="connsiteY26" fmla="*/ 4132746 h 4358377"/>
              <a:gd name="connsiteX27" fmla="*/ 795647 w 4810330"/>
              <a:gd name="connsiteY27" fmla="*/ 4144621 h 4358377"/>
              <a:gd name="connsiteX28" fmla="*/ 1128156 w 4810330"/>
              <a:gd name="connsiteY28" fmla="*/ 4168372 h 4358377"/>
              <a:gd name="connsiteX29" fmla="*/ 1223158 w 4810330"/>
              <a:gd name="connsiteY29" fmla="*/ 4192123 h 4358377"/>
              <a:gd name="connsiteX30" fmla="*/ 1306286 w 4810330"/>
              <a:gd name="connsiteY30" fmla="*/ 4215873 h 4358377"/>
              <a:gd name="connsiteX31" fmla="*/ 1484416 w 4810330"/>
              <a:gd name="connsiteY31" fmla="*/ 4251499 h 4358377"/>
              <a:gd name="connsiteX32" fmla="*/ 1543792 w 4810330"/>
              <a:gd name="connsiteY32" fmla="*/ 4263375 h 4358377"/>
              <a:gd name="connsiteX33" fmla="*/ 1579418 w 4810330"/>
              <a:gd name="connsiteY33" fmla="*/ 4275250 h 4358377"/>
              <a:gd name="connsiteX34" fmla="*/ 1698171 w 4810330"/>
              <a:gd name="connsiteY34" fmla="*/ 4287125 h 4358377"/>
              <a:gd name="connsiteX35" fmla="*/ 2208810 w 4810330"/>
              <a:gd name="connsiteY35" fmla="*/ 4310876 h 4358377"/>
              <a:gd name="connsiteX36" fmla="*/ 2268187 w 4810330"/>
              <a:gd name="connsiteY36" fmla="*/ 4322751 h 4358377"/>
              <a:gd name="connsiteX37" fmla="*/ 2339439 w 4810330"/>
              <a:gd name="connsiteY37" fmla="*/ 4346502 h 4358377"/>
              <a:gd name="connsiteX38" fmla="*/ 2434442 w 4810330"/>
              <a:gd name="connsiteY38" fmla="*/ 4358377 h 4358377"/>
              <a:gd name="connsiteX39" fmla="*/ 2576945 w 4810330"/>
              <a:gd name="connsiteY39" fmla="*/ 4346502 h 4358377"/>
              <a:gd name="connsiteX40" fmla="*/ 2648197 w 4810330"/>
              <a:gd name="connsiteY40" fmla="*/ 4322751 h 4358377"/>
              <a:gd name="connsiteX41" fmla="*/ 2683823 w 4810330"/>
              <a:gd name="connsiteY41" fmla="*/ 4287125 h 4358377"/>
              <a:gd name="connsiteX42" fmla="*/ 2755075 w 4810330"/>
              <a:gd name="connsiteY42" fmla="*/ 4263375 h 4358377"/>
              <a:gd name="connsiteX43" fmla="*/ 2826327 w 4810330"/>
              <a:gd name="connsiteY43" fmla="*/ 4239624 h 4358377"/>
              <a:gd name="connsiteX44" fmla="*/ 2897579 w 4810330"/>
              <a:gd name="connsiteY44" fmla="*/ 4215873 h 4358377"/>
              <a:gd name="connsiteX45" fmla="*/ 2980706 w 4810330"/>
              <a:gd name="connsiteY45" fmla="*/ 4168372 h 4358377"/>
              <a:gd name="connsiteX46" fmla="*/ 3016332 w 4810330"/>
              <a:gd name="connsiteY46" fmla="*/ 4144621 h 4358377"/>
              <a:gd name="connsiteX47" fmla="*/ 3063834 w 4810330"/>
              <a:gd name="connsiteY47" fmla="*/ 4108995 h 4358377"/>
              <a:gd name="connsiteX48" fmla="*/ 3099460 w 4810330"/>
              <a:gd name="connsiteY48" fmla="*/ 4097120 h 4358377"/>
              <a:gd name="connsiteX49" fmla="*/ 3170712 w 4810330"/>
              <a:gd name="connsiteY49" fmla="*/ 4049619 h 4358377"/>
              <a:gd name="connsiteX50" fmla="*/ 3206338 w 4810330"/>
              <a:gd name="connsiteY50" fmla="*/ 4025868 h 4358377"/>
              <a:gd name="connsiteX51" fmla="*/ 3289465 w 4810330"/>
              <a:gd name="connsiteY51" fmla="*/ 4002117 h 4358377"/>
              <a:gd name="connsiteX52" fmla="*/ 3372592 w 4810330"/>
              <a:gd name="connsiteY52" fmla="*/ 3954616 h 4358377"/>
              <a:gd name="connsiteX53" fmla="*/ 3408218 w 4810330"/>
              <a:gd name="connsiteY53" fmla="*/ 3930865 h 4358377"/>
              <a:gd name="connsiteX54" fmla="*/ 3467595 w 4810330"/>
              <a:gd name="connsiteY54" fmla="*/ 3918990 h 4358377"/>
              <a:gd name="connsiteX55" fmla="*/ 3503221 w 4810330"/>
              <a:gd name="connsiteY55" fmla="*/ 3907115 h 4358377"/>
              <a:gd name="connsiteX56" fmla="*/ 3538847 w 4810330"/>
              <a:gd name="connsiteY56" fmla="*/ 3883364 h 4358377"/>
              <a:gd name="connsiteX57" fmla="*/ 3586348 w 4810330"/>
              <a:gd name="connsiteY57" fmla="*/ 3871489 h 4358377"/>
              <a:gd name="connsiteX58" fmla="*/ 3681351 w 4810330"/>
              <a:gd name="connsiteY58" fmla="*/ 3847738 h 4358377"/>
              <a:gd name="connsiteX59" fmla="*/ 3728852 w 4810330"/>
              <a:gd name="connsiteY59" fmla="*/ 3835863 h 4358377"/>
              <a:gd name="connsiteX60" fmla="*/ 3764478 w 4810330"/>
              <a:gd name="connsiteY60" fmla="*/ 3823988 h 4358377"/>
              <a:gd name="connsiteX61" fmla="*/ 4037610 w 4810330"/>
              <a:gd name="connsiteY61" fmla="*/ 3800237 h 4358377"/>
              <a:gd name="connsiteX62" fmla="*/ 4096987 w 4810330"/>
              <a:gd name="connsiteY62" fmla="*/ 3788362 h 4358377"/>
              <a:gd name="connsiteX63" fmla="*/ 4168239 w 4810330"/>
              <a:gd name="connsiteY63" fmla="*/ 3740860 h 4358377"/>
              <a:gd name="connsiteX64" fmla="*/ 4203865 w 4810330"/>
              <a:gd name="connsiteY64" fmla="*/ 3717110 h 4358377"/>
              <a:gd name="connsiteX65" fmla="*/ 4239491 w 4810330"/>
              <a:gd name="connsiteY65" fmla="*/ 3705234 h 4358377"/>
              <a:gd name="connsiteX66" fmla="*/ 4298868 w 4810330"/>
              <a:gd name="connsiteY66" fmla="*/ 3645858 h 4358377"/>
              <a:gd name="connsiteX67" fmla="*/ 4405745 w 4810330"/>
              <a:gd name="connsiteY67" fmla="*/ 3633982 h 4358377"/>
              <a:gd name="connsiteX68" fmla="*/ 4488873 w 4810330"/>
              <a:gd name="connsiteY68" fmla="*/ 3622107 h 4358377"/>
              <a:gd name="connsiteX69" fmla="*/ 4524499 w 4810330"/>
              <a:gd name="connsiteY69" fmla="*/ 3610232 h 4358377"/>
              <a:gd name="connsiteX70" fmla="*/ 4619501 w 4810330"/>
              <a:gd name="connsiteY70" fmla="*/ 3527104 h 4358377"/>
              <a:gd name="connsiteX71" fmla="*/ 4726379 w 4810330"/>
              <a:gd name="connsiteY71" fmla="*/ 3491478 h 4358377"/>
              <a:gd name="connsiteX72" fmla="*/ 4762005 w 4810330"/>
              <a:gd name="connsiteY72" fmla="*/ 3479603 h 4358377"/>
              <a:gd name="connsiteX73" fmla="*/ 4773880 w 4810330"/>
              <a:gd name="connsiteY73" fmla="*/ 3443977 h 4358377"/>
              <a:gd name="connsiteX74" fmla="*/ 4797631 w 4810330"/>
              <a:gd name="connsiteY74" fmla="*/ 3384600 h 4358377"/>
              <a:gd name="connsiteX75" fmla="*/ 4762005 w 4810330"/>
              <a:gd name="connsiteY75" fmla="*/ 2992715 h 4358377"/>
              <a:gd name="connsiteX76" fmla="*/ 4750130 w 4810330"/>
              <a:gd name="connsiteY76" fmla="*/ 2945213 h 4358377"/>
              <a:gd name="connsiteX77" fmla="*/ 4702629 w 4810330"/>
              <a:gd name="connsiteY77" fmla="*/ 2862086 h 4358377"/>
              <a:gd name="connsiteX78" fmla="*/ 4667003 w 4810330"/>
              <a:gd name="connsiteY78" fmla="*/ 2814585 h 4358377"/>
              <a:gd name="connsiteX79" fmla="*/ 4631377 w 4810330"/>
              <a:gd name="connsiteY79" fmla="*/ 2755208 h 4358377"/>
              <a:gd name="connsiteX80" fmla="*/ 4607626 w 4810330"/>
              <a:gd name="connsiteY80" fmla="*/ 2719582 h 4358377"/>
              <a:gd name="connsiteX81" fmla="*/ 4595751 w 4810330"/>
              <a:gd name="connsiteY81" fmla="*/ 2683956 h 4358377"/>
              <a:gd name="connsiteX82" fmla="*/ 4560125 w 4810330"/>
              <a:gd name="connsiteY82" fmla="*/ 2636455 h 4358377"/>
              <a:gd name="connsiteX83" fmla="*/ 4548249 w 4810330"/>
              <a:gd name="connsiteY83" fmla="*/ 2577078 h 4358377"/>
              <a:gd name="connsiteX84" fmla="*/ 4524499 w 4810330"/>
              <a:gd name="connsiteY84" fmla="*/ 2482076 h 4358377"/>
              <a:gd name="connsiteX85" fmla="*/ 4500748 w 4810330"/>
              <a:gd name="connsiteY85" fmla="*/ 2303946 h 4358377"/>
              <a:gd name="connsiteX86" fmla="*/ 4476997 w 4810330"/>
              <a:gd name="connsiteY86" fmla="*/ 2232694 h 4358377"/>
              <a:gd name="connsiteX87" fmla="*/ 4405745 w 4810330"/>
              <a:gd name="connsiteY87" fmla="*/ 2185193 h 4358377"/>
              <a:gd name="connsiteX88" fmla="*/ 4370119 w 4810330"/>
              <a:gd name="connsiteY88" fmla="*/ 2161442 h 4358377"/>
              <a:gd name="connsiteX89" fmla="*/ 4334493 w 4810330"/>
              <a:gd name="connsiteY89" fmla="*/ 2149567 h 4358377"/>
              <a:gd name="connsiteX90" fmla="*/ 4298868 w 4810330"/>
              <a:gd name="connsiteY90" fmla="*/ 2125816 h 4358377"/>
              <a:gd name="connsiteX91" fmla="*/ 4203865 w 4810330"/>
              <a:gd name="connsiteY91" fmla="*/ 2090190 h 4358377"/>
              <a:gd name="connsiteX92" fmla="*/ 4073236 w 4810330"/>
              <a:gd name="connsiteY92" fmla="*/ 2030813 h 4358377"/>
              <a:gd name="connsiteX93" fmla="*/ 4013860 w 4810330"/>
              <a:gd name="connsiteY93" fmla="*/ 2007063 h 4358377"/>
              <a:gd name="connsiteX94" fmla="*/ 3906982 w 4810330"/>
              <a:gd name="connsiteY94" fmla="*/ 1971437 h 4358377"/>
              <a:gd name="connsiteX95" fmla="*/ 3776353 w 4810330"/>
              <a:gd name="connsiteY95" fmla="*/ 1876434 h 4358377"/>
              <a:gd name="connsiteX96" fmla="*/ 3740727 w 4810330"/>
              <a:gd name="connsiteY96" fmla="*/ 1828933 h 4358377"/>
              <a:gd name="connsiteX97" fmla="*/ 3740727 w 4810330"/>
              <a:gd name="connsiteY97" fmla="*/ 1745806 h 4358377"/>
              <a:gd name="connsiteX98" fmla="*/ 3764478 w 4810330"/>
              <a:gd name="connsiteY98" fmla="*/ 1710180 h 4358377"/>
              <a:gd name="connsiteX99" fmla="*/ 3906982 w 4810330"/>
              <a:gd name="connsiteY99" fmla="*/ 1698304 h 4358377"/>
              <a:gd name="connsiteX100" fmla="*/ 3954483 w 4810330"/>
              <a:gd name="connsiteY100" fmla="*/ 1686429 h 4358377"/>
              <a:gd name="connsiteX101" fmla="*/ 3990109 w 4810330"/>
              <a:gd name="connsiteY101" fmla="*/ 1674554 h 4358377"/>
              <a:gd name="connsiteX102" fmla="*/ 4085112 w 4810330"/>
              <a:gd name="connsiteY102" fmla="*/ 1662678 h 4358377"/>
              <a:gd name="connsiteX103" fmla="*/ 4215740 w 4810330"/>
              <a:gd name="connsiteY103" fmla="*/ 1638928 h 4358377"/>
              <a:gd name="connsiteX104" fmla="*/ 4251366 w 4810330"/>
              <a:gd name="connsiteY104" fmla="*/ 1627052 h 4358377"/>
              <a:gd name="connsiteX105" fmla="*/ 4298868 w 4810330"/>
              <a:gd name="connsiteY105" fmla="*/ 1591426 h 4358377"/>
              <a:gd name="connsiteX106" fmla="*/ 4381995 w 4810330"/>
              <a:gd name="connsiteY106" fmla="*/ 1567676 h 4358377"/>
              <a:gd name="connsiteX107" fmla="*/ 4607626 w 4810330"/>
              <a:gd name="connsiteY107" fmla="*/ 1532050 h 4358377"/>
              <a:gd name="connsiteX108" fmla="*/ 4667003 w 4810330"/>
              <a:gd name="connsiteY108" fmla="*/ 1520175 h 4358377"/>
              <a:gd name="connsiteX109" fmla="*/ 4738255 w 4810330"/>
              <a:gd name="connsiteY109" fmla="*/ 1496424 h 4358377"/>
              <a:gd name="connsiteX110" fmla="*/ 4762005 w 4810330"/>
              <a:gd name="connsiteY110" fmla="*/ 1460798 h 4358377"/>
              <a:gd name="connsiteX111" fmla="*/ 4773880 w 4810330"/>
              <a:gd name="connsiteY111" fmla="*/ 1401421 h 4358377"/>
              <a:gd name="connsiteX112" fmla="*/ 4750130 w 4810330"/>
              <a:gd name="connsiteY112" fmla="*/ 1318294 h 4358377"/>
              <a:gd name="connsiteX113" fmla="*/ 4714504 w 4810330"/>
              <a:gd name="connsiteY113" fmla="*/ 1282668 h 4358377"/>
              <a:gd name="connsiteX114" fmla="*/ 4619501 w 4810330"/>
              <a:gd name="connsiteY114" fmla="*/ 1223291 h 4358377"/>
              <a:gd name="connsiteX115" fmla="*/ 4524499 w 4810330"/>
              <a:gd name="connsiteY115" fmla="*/ 1187665 h 4358377"/>
              <a:gd name="connsiteX116" fmla="*/ 4322618 w 4810330"/>
              <a:gd name="connsiteY116" fmla="*/ 1175790 h 4358377"/>
              <a:gd name="connsiteX117" fmla="*/ 4013860 w 4810330"/>
              <a:gd name="connsiteY117" fmla="*/ 1163915 h 4358377"/>
              <a:gd name="connsiteX118" fmla="*/ 3764478 w 4810330"/>
              <a:gd name="connsiteY118" fmla="*/ 1128289 h 4358377"/>
              <a:gd name="connsiteX119" fmla="*/ 3716977 w 4810330"/>
              <a:gd name="connsiteY119" fmla="*/ 1116413 h 4358377"/>
              <a:gd name="connsiteX120" fmla="*/ 3610099 w 4810330"/>
              <a:gd name="connsiteY120" fmla="*/ 1068912 h 4358377"/>
              <a:gd name="connsiteX121" fmla="*/ 3503221 w 4810330"/>
              <a:gd name="connsiteY121" fmla="*/ 1033286 h 4358377"/>
              <a:gd name="connsiteX122" fmla="*/ 3396343 w 4810330"/>
              <a:gd name="connsiteY122" fmla="*/ 985785 h 4358377"/>
              <a:gd name="connsiteX123" fmla="*/ 3289465 w 4810330"/>
              <a:gd name="connsiteY123" fmla="*/ 950159 h 4358377"/>
              <a:gd name="connsiteX124" fmla="*/ 3206338 w 4810330"/>
              <a:gd name="connsiteY124" fmla="*/ 914533 h 4358377"/>
              <a:gd name="connsiteX125" fmla="*/ 3158836 w 4810330"/>
              <a:gd name="connsiteY125" fmla="*/ 890782 h 4358377"/>
              <a:gd name="connsiteX126" fmla="*/ 3111335 w 4810330"/>
              <a:gd name="connsiteY126" fmla="*/ 878907 h 4358377"/>
              <a:gd name="connsiteX127" fmla="*/ 2992582 w 4810330"/>
              <a:gd name="connsiteY127" fmla="*/ 819530 h 4358377"/>
              <a:gd name="connsiteX128" fmla="*/ 2933205 w 4810330"/>
              <a:gd name="connsiteY128" fmla="*/ 795780 h 4358377"/>
              <a:gd name="connsiteX129" fmla="*/ 2766951 w 4810330"/>
              <a:gd name="connsiteY129" fmla="*/ 712652 h 4358377"/>
              <a:gd name="connsiteX130" fmla="*/ 2636322 w 4810330"/>
              <a:gd name="connsiteY130" fmla="*/ 688902 h 4358377"/>
              <a:gd name="connsiteX131" fmla="*/ 1840675 w 4810330"/>
              <a:gd name="connsiteY131" fmla="*/ 653276 h 4358377"/>
              <a:gd name="connsiteX132" fmla="*/ 1650670 w 4810330"/>
              <a:gd name="connsiteY132" fmla="*/ 605775 h 4358377"/>
              <a:gd name="connsiteX133" fmla="*/ 1555668 w 4810330"/>
              <a:gd name="connsiteY133" fmla="*/ 570149 h 4358377"/>
              <a:gd name="connsiteX134" fmla="*/ 1448790 w 4810330"/>
              <a:gd name="connsiteY134" fmla="*/ 451395 h 4358377"/>
              <a:gd name="connsiteX135" fmla="*/ 1401288 w 4810330"/>
              <a:gd name="connsiteY135" fmla="*/ 427645 h 4358377"/>
              <a:gd name="connsiteX136" fmla="*/ 1318161 w 4810330"/>
              <a:gd name="connsiteY136" fmla="*/ 368268 h 4358377"/>
              <a:gd name="connsiteX137" fmla="*/ 1246909 w 4810330"/>
              <a:gd name="connsiteY137" fmla="*/ 344517 h 4358377"/>
              <a:gd name="connsiteX138" fmla="*/ 1211283 w 4810330"/>
              <a:gd name="connsiteY138" fmla="*/ 332642 h 4358377"/>
              <a:gd name="connsiteX139" fmla="*/ 1175657 w 4810330"/>
              <a:gd name="connsiteY139" fmla="*/ 320767 h 4358377"/>
              <a:gd name="connsiteX140" fmla="*/ 1116280 w 4810330"/>
              <a:gd name="connsiteY140" fmla="*/ 297016 h 4358377"/>
              <a:gd name="connsiteX141" fmla="*/ 1080655 w 4810330"/>
              <a:gd name="connsiteY141" fmla="*/ 273265 h 4358377"/>
              <a:gd name="connsiteX142" fmla="*/ 1033153 w 4810330"/>
              <a:gd name="connsiteY142" fmla="*/ 249515 h 4358377"/>
              <a:gd name="connsiteX143" fmla="*/ 997527 w 4810330"/>
              <a:gd name="connsiteY143" fmla="*/ 225764 h 4358377"/>
              <a:gd name="connsiteX144" fmla="*/ 938151 w 4810330"/>
              <a:gd name="connsiteY144" fmla="*/ 202013 h 4358377"/>
              <a:gd name="connsiteX145" fmla="*/ 807522 w 4810330"/>
              <a:gd name="connsiteY145" fmla="*/ 154512 h 4358377"/>
              <a:gd name="connsiteX146" fmla="*/ 688769 w 4810330"/>
              <a:gd name="connsiteY146" fmla="*/ 83260 h 4358377"/>
              <a:gd name="connsiteX147" fmla="*/ 629392 w 4810330"/>
              <a:gd name="connsiteY147" fmla="*/ 71385 h 4358377"/>
              <a:gd name="connsiteX148" fmla="*/ 581891 w 4810330"/>
              <a:gd name="connsiteY148" fmla="*/ 35759 h 4358377"/>
              <a:gd name="connsiteX149" fmla="*/ 261257 w 4810330"/>
              <a:gd name="connsiteY149" fmla="*/ 12008 h 4358377"/>
              <a:gd name="connsiteX150" fmla="*/ 237506 w 4810330"/>
              <a:gd name="connsiteY150" fmla="*/ 47634 h 4358377"/>
              <a:gd name="connsiteX151" fmla="*/ 201880 w 4810330"/>
              <a:gd name="connsiteY151" fmla="*/ 95136 h 4358377"/>
              <a:gd name="connsiteX152" fmla="*/ 190005 w 4810330"/>
              <a:gd name="connsiteY152" fmla="*/ 130762 h 4358377"/>
              <a:gd name="connsiteX153" fmla="*/ 142504 w 4810330"/>
              <a:gd name="connsiteY153" fmla="*/ 202013 h 4358377"/>
              <a:gd name="connsiteX154" fmla="*/ 106878 w 4810330"/>
              <a:gd name="connsiteY154" fmla="*/ 249515 h 435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4810330" h="4358377">
                <a:moveTo>
                  <a:pt x="106878" y="249515"/>
                </a:moveTo>
                <a:lnTo>
                  <a:pt x="106878" y="249515"/>
                </a:lnTo>
                <a:cubicBezTo>
                  <a:pt x="91044" y="304933"/>
                  <a:pt x="74803" y="360236"/>
                  <a:pt x="59377" y="415769"/>
                </a:cubicBezTo>
                <a:cubicBezTo>
                  <a:pt x="55009" y="431495"/>
                  <a:pt x="53930" y="448269"/>
                  <a:pt x="47501" y="463271"/>
                </a:cubicBezTo>
                <a:cubicBezTo>
                  <a:pt x="41879" y="476389"/>
                  <a:pt x="30134" y="486132"/>
                  <a:pt x="23751" y="498897"/>
                </a:cubicBezTo>
                <a:cubicBezTo>
                  <a:pt x="15231" y="515938"/>
                  <a:pt x="3806" y="566798"/>
                  <a:pt x="0" y="582024"/>
                </a:cubicBezTo>
                <a:cubicBezTo>
                  <a:pt x="3958" y="1211416"/>
                  <a:pt x="4641" y="1840837"/>
                  <a:pt x="11875" y="2470200"/>
                </a:cubicBezTo>
                <a:cubicBezTo>
                  <a:pt x="12559" y="2529705"/>
                  <a:pt x="17521" y="2589148"/>
                  <a:pt x="23751" y="2648330"/>
                </a:cubicBezTo>
                <a:cubicBezTo>
                  <a:pt x="25460" y="2664562"/>
                  <a:pt x="32086" y="2679899"/>
                  <a:pt x="35626" y="2695832"/>
                </a:cubicBezTo>
                <a:cubicBezTo>
                  <a:pt x="40004" y="2715535"/>
                  <a:pt x="43543" y="2735416"/>
                  <a:pt x="47501" y="2755208"/>
                </a:cubicBezTo>
                <a:cubicBezTo>
                  <a:pt x="51460" y="2806668"/>
                  <a:pt x="55944" y="2858090"/>
                  <a:pt x="59377" y="2909588"/>
                </a:cubicBezTo>
                <a:cubicBezTo>
                  <a:pt x="63861" y="2976848"/>
                  <a:pt x="66082" y="3044257"/>
                  <a:pt x="71252" y="3111468"/>
                </a:cubicBezTo>
                <a:cubicBezTo>
                  <a:pt x="74001" y="3147208"/>
                  <a:pt x="80268" y="3182615"/>
                  <a:pt x="83127" y="3218346"/>
                </a:cubicBezTo>
                <a:cubicBezTo>
                  <a:pt x="88188" y="3281602"/>
                  <a:pt x="88986" y="3345178"/>
                  <a:pt x="95003" y="3408351"/>
                </a:cubicBezTo>
                <a:cubicBezTo>
                  <a:pt x="97279" y="3432248"/>
                  <a:pt x="107971" y="3478196"/>
                  <a:pt x="118753" y="3503354"/>
                </a:cubicBezTo>
                <a:cubicBezTo>
                  <a:pt x="135788" y="3543101"/>
                  <a:pt x="155612" y="3572702"/>
                  <a:pt x="178130" y="3610232"/>
                </a:cubicBezTo>
                <a:cubicBezTo>
                  <a:pt x="186047" y="3641899"/>
                  <a:pt x="178799" y="3682153"/>
                  <a:pt x="201880" y="3705234"/>
                </a:cubicBezTo>
                <a:cubicBezTo>
                  <a:pt x="213755" y="3717109"/>
                  <a:pt x="227745" y="3727194"/>
                  <a:pt x="237506" y="3740860"/>
                </a:cubicBezTo>
                <a:cubicBezTo>
                  <a:pt x="247796" y="3755265"/>
                  <a:pt x="252474" y="3772992"/>
                  <a:pt x="261257" y="3788362"/>
                </a:cubicBezTo>
                <a:cubicBezTo>
                  <a:pt x="268338" y="3800754"/>
                  <a:pt x="277091" y="3812113"/>
                  <a:pt x="285008" y="3823988"/>
                </a:cubicBezTo>
                <a:cubicBezTo>
                  <a:pt x="305208" y="3884587"/>
                  <a:pt x="283988" y="3838631"/>
                  <a:pt x="332509" y="3895239"/>
                </a:cubicBezTo>
                <a:cubicBezTo>
                  <a:pt x="427512" y="4006076"/>
                  <a:pt x="304800" y="3883364"/>
                  <a:pt x="415636" y="3978367"/>
                </a:cubicBezTo>
                <a:cubicBezTo>
                  <a:pt x="503153" y="4053382"/>
                  <a:pt x="388936" y="3976892"/>
                  <a:pt x="510639" y="4037743"/>
                </a:cubicBezTo>
                <a:cubicBezTo>
                  <a:pt x="523405" y="4044126"/>
                  <a:pt x="534651" y="4053198"/>
                  <a:pt x="546265" y="4061494"/>
                </a:cubicBezTo>
                <a:cubicBezTo>
                  <a:pt x="562370" y="4072998"/>
                  <a:pt x="576063" y="4088269"/>
                  <a:pt x="593766" y="4097120"/>
                </a:cubicBezTo>
                <a:cubicBezTo>
                  <a:pt x="608364" y="4104419"/>
                  <a:pt x="625575" y="4104511"/>
                  <a:pt x="641268" y="4108995"/>
                </a:cubicBezTo>
                <a:cubicBezTo>
                  <a:pt x="724182" y="4132685"/>
                  <a:pt x="618136" y="4112477"/>
                  <a:pt x="760021" y="4132746"/>
                </a:cubicBezTo>
                <a:cubicBezTo>
                  <a:pt x="771896" y="4136704"/>
                  <a:pt x="783503" y="4141585"/>
                  <a:pt x="795647" y="4144621"/>
                </a:cubicBezTo>
                <a:cubicBezTo>
                  <a:pt x="908381" y="4172805"/>
                  <a:pt x="997410" y="4162688"/>
                  <a:pt x="1128156" y="4168372"/>
                </a:cubicBezTo>
                <a:cubicBezTo>
                  <a:pt x="1159823" y="4176289"/>
                  <a:pt x="1191772" y="4183156"/>
                  <a:pt x="1223158" y="4192123"/>
                </a:cubicBezTo>
                <a:cubicBezTo>
                  <a:pt x="1250867" y="4200040"/>
                  <a:pt x="1278185" y="4209486"/>
                  <a:pt x="1306286" y="4215873"/>
                </a:cubicBezTo>
                <a:cubicBezTo>
                  <a:pt x="1365333" y="4229293"/>
                  <a:pt x="1425039" y="4239623"/>
                  <a:pt x="1484416" y="4251499"/>
                </a:cubicBezTo>
                <a:cubicBezTo>
                  <a:pt x="1504208" y="4255457"/>
                  <a:pt x="1524644" y="4256992"/>
                  <a:pt x="1543792" y="4263375"/>
                </a:cubicBezTo>
                <a:cubicBezTo>
                  <a:pt x="1555667" y="4267333"/>
                  <a:pt x="1567046" y="4273347"/>
                  <a:pt x="1579418" y="4275250"/>
                </a:cubicBezTo>
                <a:cubicBezTo>
                  <a:pt x="1618737" y="4281299"/>
                  <a:pt x="1658633" y="4282732"/>
                  <a:pt x="1698171" y="4287125"/>
                </a:cubicBezTo>
                <a:cubicBezTo>
                  <a:pt x="1969834" y="4317309"/>
                  <a:pt x="1591340" y="4293233"/>
                  <a:pt x="2208810" y="4310876"/>
                </a:cubicBezTo>
                <a:cubicBezTo>
                  <a:pt x="2228602" y="4314834"/>
                  <a:pt x="2248714" y="4317440"/>
                  <a:pt x="2268187" y="4322751"/>
                </a:cubicBezTo>
                <a:cubicBezTo>
                  <a:pt x="2292340" y="4329338"/>
                  <a:pt x="2314597" y="4343397"/>
                  <a:pt x="2339439" y="4346502"/>
                </a:cubicBezTo>
                <a:lnTo>
                  <a:pt x="2434442" y="4358377"/>
                </a:lnTo>
                <a:cubicBezTo>
                  <a:pt x="2481943" y="4354419"/>
                  <a:pt x="2529928" y="4354338"/>
                  <a:pt x="2576945" y="4346502"/>
                </a:cubicBezTo>
                <a:cubicBezTo>
                  <a:pt x="2601640" y="4342386"/>
                  <a:pt x="2648197" y="4322751"/>
                  <a:pt x="2648197" y="4322751"/>
                </a:cubicBezTo>
                <a:cubicBezTo>
                  <a:pt x="2660072" y="4310876"/>
                  <a:pt x="2669142" y="4295281"/>
                  <a:pt x="2683823" y="4287125"/>
                </a:cubicBezTo>
                <a:cubicBezTo>
                  <a:pt x="2705708" y="4274967"/>
                  <a:pt x="2731324" y="4271292"/>
                  <a:pt x="2755075" y="4263375"/>
                </a:cubicBezTo>
                <a:lnTo>
                  <a:pt x="2826327" y="4239624"/>
                </a:lnTo>
                <a:cubicBezTo>
                  <a:pt x="2826332" y="4239622"/>
                  <a:pt x="2897575" y="4215876"/>
                  <a:pt x="2897579" y="4215873"/>
                </a:cubicBezTo>
                <a:cubicBezTo>
                  <a:pt x="2984387" y="4158003"/>
                  <a:pt x="2875226" y="4228647"/>
                  <a:pt x="2980706" y="4168372"/>
                </a:cubicBezTo>
                <a:cubicBezTo>
                  <a:pt x="2993098" y="4161291"/>
                  <a:pt x="3004718" y="4152917"/>
                  <a:pt x="3016332" y="4144621"/>
                </a:cubicBezTo>
                <a:cubicBezTo>
                  <a:pt x="3032438" y="4133117"/>
                  <a:pt x="3046649" y="4118815"/>
                  <a:pt x="3063834" y="4108995"/>
                </a:cubicBezTo>
                <a:cubicBezTo>
                  <a:pt x="3074702" y="4102785"/>
                  <a:pt x="3087585" y="4101078"/>
                  <a:pt x="3099460" y="4097120"/>
                </a:cubicBezTo>
                <a:lnTo>
                  <a:pt x="3170712" y="4049619"/>
                </a:lnTo>
                <a:cubicBezTo>
                  <a:pt x="3182587" y="4041702"/>
                  <a:pt x="3192798" y="4030381"/>
                  <a:pt x="3206338" y="4025868"/>
                </a:cubicBezTo>
                <a:cubicBezTo>
                  <a:pt x="3257448" y="4008832"/>
                  <a:pt x="3229820" y="4017029"/>
                  <a:pt x="3289465" y="4002117"/>
                </a:cubicBezTo>
                <a:cubicBezTo>
                  <a:pt x="3376273" y="3944247"/>
                  <a:pt x="3267112" y="4014891"/>
                  <a:pt x="3372592" y="3954616"/>
                </a:cubicBezTo>
                <a:cubicBezTo>
                  <a:pt x="3384984" y="3947535"/>
                  <a:pt x="3394854" y="3935876"/>
                  <a:pt x="3408218" y="3930865"/>
                </a:cubicBezTo>
                <a:cubicBezTo>
                  <a:pt x="3427117" y="3923778"/>
                  <a:pt x="3448013" y="3923885"/>
                  <a:pt x="3467595" y="3918990"/>
                </a:cubicBezTo>
                <a:cubicBezTo>
                  <a:pt x="3479739" y="3915954"/>
                  <a:pt x="3491346" y="3911073"/>
                  <a:pt x="3503221" y="3907115"/>
                </a:cubicBezTo>
                <a:cubicBezTo>
                  <a:pt x="3515096" y="3899198"/>
                  <a:pt x="3525729" y="3888986"/>
                  <a:pt x="3538847" y="3883364"/>
                </a:cubicBezTo>
                <a:cubicBezTo>
                  <a:pt x="3553848" y="3876935"/>
                  <a:pt x="3570655" y="3875973"/>
                  <a:pt x="3586348" y="3871489"/>
                </a:cubicBezTo>
                <a:cubicBezTo>
                  <a:pt x="3697758" y="3839657"/>
                  <a:pt x="3518377" y="3883953"/>
                  <a:pt x="3681351" y="3847738"/>
                </a:cubicBezTo>
                <a:cubicBezTo>
                  <a:pt x="3697283" y="3844198"/>
                  <a:pt x="3713159" y="3840347"/>
                  <a:pt x="3728852" y="3835863"/>
                </a:cubicBezTo>
                <a:cubicBezTo>
                  <a:pt x="3740888" y="3832424"/>
                  <a:pt x="3752043" y="3825423"/>
                  <a:pt x="3764478" y="3823988"/>
                </a:cubicBezTo>
                <a:cubicBezTo>
                  <a:pt x="3855263" y="3813513"/>
                  <a:pt x="4037610" y="3800237"/>
                  <a:pt x="4037610" y="3800237"/>
                </a:cubicBezTo>
                <a:cubicBezTo>
                  <a:pt x="4057402" y="3796279"/>
                  <a:pt x="4078612" y="3796714"/>
                  <a:pt x="4096987" y="3788362"/>
                </a:cubicBezTo>
                <a:cubicBezTo>
                  <a:pt x="4122973" y="3776550"/>
                  <a:pt x="4144488" y="3756694"/>
                  <a:pt x="4168239" y="3740860"/>
                </a:cubicBezTo>
                <a:cubicBezTo>
                  <a:pt x="4180114" y="3732943"/>
                  <a:pt x="4190325" y="3721624"/>
                  <a:pt x="4203865" y="3717110"/>
                </a:cubicBezTo>
                <a:lnTo>
                  <a:pt x="4239491" y="3705234"/>
                </a:lnTo>
                <a:cubicBezTo>
                  <a:pt x="4255325" y="3681483"/>
                  <a:pt x="4267200" y="3653775"/>
                  <a:pt x="4298868" y="3645858"/>
                </a:cubicBezTo>
                <a:cubicBezTo>
                  <a:pt x="4333643" y="3637164"/>
                  <a:pt x="4370177" y="3638428"/>
                  <a:pt x="4405745" y="3633982"/>
                </a:cubicBezTo>
                <a:cubicBezTo>
                  <a:pt x="4433519" y="3630510"/>
                  <a:pt x="4461164" y="3626065"/>
                  <a:pt x="4488873" y="3622107"/>
                </a:cubicBezTo>
                <a:cubicBezTo>
                  <a:pt x="4500748" y="3618149"/>
                  <a:pt x="4514724" y="3618052"/>
                  <a:pt x="4524499" y="3610232"/>
                </a:cubicBezTo>
                <a:cubicBezTo>
                  <a:pt x="4593771" y="3554814"/>
                  <a:pt x="4476997" y="3574604"/>
                  <a:pt x="4619501" y="3527104"/>
                </a:cubicBezTo>
                <a:lnTo>
                  <a:pt x="4726379" y="3491478"/>
                </a:lnTo>
                <a:lnTo>
                  <a:pt x="4762005" y="3479603"/>
                </a:lnTo>
                <a:cubicBezTo>
                  <a:pt x="4765963" y="3467728"/>
                  <a:pt x="4769485" y="3455698"/>
                  <a:pt x="4773880" y="3443977"/>
                </a:cubicBezTo>
                <a:cubicBezTo>
                  <a:pt x="4781365" y="3424017"/>
                  <a:pt x="4797004" y="3405908"/>
                  <a:pt x="4797631" y="3384600"/>
                </a:cubicBezTo>
                <a:cubicBezTo>
                  <a:pt x="4806996" y="3066222"/>
                  <a:pt x="4833758" y="3136217"/>
                  <a:pt x="4762005" y="2992715"/>
                </a:cubicBezTo>
                <a:cubicBezTo>
                  <a:pt x="4758047" y="2976881"/>
                  <a:pt x="4755861" y="2960495"/>
                  <a:pt x="4750130" y="2945213"/>
                </a:cubicBezTo>
                <a:cubicBezTo>
                  <a:pt x="4739146" y="2915921"/>
                  <a:pt x="4720760" y="2887469"/>
                  <a:pt x="4702629" y="2862086"/>
                </a:cubicBezTo>
                <a:cubicBezTo>
                  <a:pt x="4691125" y="2845980"/>
                  <a:pt x="4677982" y="2831053"/>
                  <a:pt x="4667003" y="2814585"/>
                </a:cubicBezTo>
                <a:cubicBezTo>
                  <a:pt x="4654200" y="2795380"/>
                  <a:pt x="4643610" y="2774781"/>
                  <a:pt x="4631377" y="2755208"/>
                </a:cubicBezTo>
                <a:cubicBezTo>
                  <a:pt x="4623813" y="2743105"/>
                  <a:pt x="4615543" y="2731457"/>
                  <a:pt x="4607626" y="2719582"/>
                </a:cubicBezTo>
                <a:cubicBezTo>
                  <a:pt x="4603668" y="2707707"/>
                  <a:pt x="4601961" y="2694824"/>
                  <a:pt x="4595751" y="2683956"/>
                </a:cubicBezTo>
                <a:cubicBezTo>
                  <a:pt x="4585931" y="2666772"/>
                  <a:pt x="4568163" y="2654541"/>
                  <a:pt x="4560125" y="2636455"/>
                </a:cubicBezTo>
                <a:cubicBezTo>
                  <a:pt x="4551927" y="2618010"/>
                  <a:pt x="4552788" y="2596745"/>
                  <a:pt x="4548249" y="2577078"/>
                </a:cubicBezTo>
                <a:cubicBezTo>
                  <a:pt x="4540909" y="2545272"/>
                  <a:pt x="4524499" y="2482076"/>
                  <a:pt x="4524499" y="2482076"/>
                </a:cubicBezTo>
                <a:cubicBezTo>
                  <a:pt x="4520546" y="2446502"/>
                  <a:pt x="4511407" y="2346583"/>
                  <a:pt x="4500748" y="2303946"/>
                </a:cubicBezTo>
                <a:cubicBezTo>
                  <a:pt x="4494676" y="2279658"/>
                  <a:pt x="4497828" y="2246581"/>
                  <a:pt x="4476997" y="2232694"/>
                </a:cubicBezTo>
                <a:lnTo>
                  <a:pt x="4405745" y="2185193"/>
                </a:lnTo>
                <a:cubicBezTo>
                  <a:pt x="4393870" y="2177276"/>
                  <a:pt x="4383659" y="2165955"/>
                  <a:pt x="4370119" y="2161442"/>
                </a:cubicBezTo>
                <a:lnTo>
                  <a:pt x="4334493" y="2149567"/>
                </a:lnTo>
                <a:cubicBezTo>
                  <a:pt x="4322618" y="2141650"/>
                  <a:pt x="4311633" y="2132199"/>
                  <a:pt x="4298868" y="2125816"/>
                </a:cubicBezTo>
                <a:cubicBezTo>
                  <a:pt x="4252961" y="2102862"/>
                  <a:pt x="4244980" y="2105608"/>
                  <a:pt x="4203865" y="2090190"/>
                </a:cubicBezTo>
                <a:cubicBezTo>
                  <a:pt x="4104813" y="2053046"/>
                  <a:pt x="4182264" y="2080371"/>
                  <a:pt x="4073236" y="2030813"/>
                </a:cubicBezTo>
                <a:cubicBezTo>
                  <a:pt x="4053830" y="2021992"/>
                  <a:pt x="4033935" y="2014232"/>
                  <a:pt x="4013860" y="2007063"/>
                </a:cubicBezTo>
                <a:cubicBezTo>
                  <a:pt x="3978495" y="1994433"/>
                  <a:pt x="3906982" y="1971437"/>
                  <a:pt x="3906982" y="1971437"/>
                </a:cubicBezTo>
                <a:cubicBezTo>
                  <a:pt x="3871995" y="1948112"/>
                  <a:pt x="3789654" y="1894169"/>
                  <a:pt x="3776353" y="1876434"/>
                </a:cubicBezTo>
                <a:lnTo>
                  <a:pt x="3740727" y="1828933"/>
                </a:lnTo>
                <a:cubicBezTo>
                  <a:pt x="3727265" y="1788546"/>
                  <a:pt x="3721156" y="1791471"/>
                  <a:pt x="3740727" y="1745806"/>
                </a:cubicBezTo>
                <a:cubicBezTo>
                  <a:pt x="3746349" y="1732688"/>
                  <a:pt x="3750755" y="1714101"/>
                  <a:pt x="3764478" y="1710180"/>
                </a:cubicBezTo>
                <a:cubicBezTo>
                  <a:pt x="3810310" y="1697085"/>
                  <a:pt x="3859481" y="1702263"/>
                  <a:pt x="3906982" y="1698304"/>
                </a:cubicBezTo>
                <a:cubicBezTo>
                  <a:pt x="3922816" y="1694346"/>
                  <a:pt x="3938790" y="1690913"/>
                  <a:pt x="3954483" y="1686429"/>
                </a:cubicBezTo>
                <a:cubicBezTo>
                  <a:pt x="3966519" y="1682990"/>
                  <a:pt x="3977793" y="1676793"/>
                  <a:pt x="3990109" y="1674554"/>
                </a:cubicBezTo>
                <a:cubicBezTo>
                  <a:pt x="4021508" y="1668845"/>
                  <a:pt x="4053519" y="1667191"/>
                  <a:pt x="4085112" y="1662678"/>
                </a:cubicBezTo>
                <a:cubicBezTo>
                  <a:pt x="4109816" y="1659149"/>
                  <a:pt x="4188462" y="1645748"/>
                  <a:pt x="4215740" y="1638928"/>
                </a:cubicBezTo>
                <a:cubicBezTo>
                  <a:pt x="4227884" y="1635892"/>
                  <a:pt x="4239491" y="1631011"/>
                  <a:pt x="4251366" y="1627052"/>
                </a:cubicBezTo>
                <a:cubicBezTo>
                  <a:pt x="4267200" y="1615177"/>
                  <a:pt x="4280850" y="1599616"/>
                  <a:pt x="4298868" y="1591426"/>
                </a:cubicBezTo>
                <a:cubicBezTo>
                  <a:pt x="4325103" y="1579501"/>
                  <a:pt x="4353795" y="1573613"/>
                  <a:pt x="4381995" y="1567676"/>
                </a:cubicBezTo>
                <a:cubicBezTo>
                  <a:pt x="4504169" y="1541955"/>
                  <a:pt x="4504690" y="1549205"/>
                  <a:pt x="4607626" y="1532050"/>
                </a:cubicBezTo>
                <a:cubicBezTo>
                  <a:pt x="4627536" y="1528732"/>
                  <a:pt x="4647530" y="1525486"/>
                  <a:pt x="4667003" y="1520175"/>
                </a:cubicBezTo>
                <a:cubicBezTo>
                  <a:pt x="4691156" y="1513588"/>
                  <a:pt x="4738255" y="1496424"/>
                  <a:pt x="4738255" y="1496424"/>
                </a:cubicBezTo>
                <a:cubicBezTo>
                  <a:pt x="4746172" y="1484549"/>
                  <a:pt x="4756994" y="1474162"/>
                  <a:pt x="4762005" y="1460798"/>
                </a:cubicBezTo>
                <a:cubicBezTo>
                  <a:pt x="4769092" y="1441899"/>
                  <a:pt x="4775556" y="1421536"/>
                  <a:pt x="4773880" y="1401421"/>
                </a:cubicBezTo>
                <a:cubicBezTo>
                  <a:pt x="4771487" y="1372703"/>
                  <a:pt x="4763018" y="1344069"/>
                  <a:pt x="4750130" y="1318294"/>
                </a:cubicBezTo>
                <a:cubicBezTo>
                  <a:pt x="4742619" y="1303273"/>
                  <a:pt x="4727255" y="1293598"/>
                  <a:pt x="4714504" y="1282668"/>
                </a:cubicBezTo>
                <a:cubicBezTo>
                  <a:pt x="4681631" y="1254491"/>
                  <a:pt x="4658954" y="1239730"/>
                  <a:pt x="4619501" y="1223291"/>
                </a:cubicBezTo>
                <a:cubicBezTo>
                  <a:pt x="4588282" y="1210283"/>
                  <a:pt x="4557895" y="1193008"/>
                  <a:pt x="4524499" y="1187665"/>
                </a:cubicBezTo>
                <a:cubicBezTo>
                  <a:pt x="4457936" y="1177015"/>
                  <a:pt x="4389955" y="1178922"/>
                  <a:pt x="4322618" y="1175790"/>
                </a:cubicBezTo>
                <a:lnTo>
                  <a:pt x="4013860" y="1163915"/>
                </a:lnTo>
                <a:cubicBezTo>
                  <a:pt x="3930733" y="1152040"/>
                  <a:pt x="3845942" y="1148656"/>
                  <a:pt x="3764478" y="1128289"/>
                </a:cubicBezTo>
                <a:cubicBezTo>
                  <a:pt x="3748644" y="1124330"/>
                  <a:pt x="3732210" y="1122272"/>
                  <a:pt x="3716977" y="1116413"/>
                </a:cubicBezTo>
                <a:cubicBezTo>
                  <a:pt x="3680590" y="1102418"/>
                  <a:pt x="3646434" y="1083042"/>
                  <a:pt x="3610099" y="1068912"/>
                </a:cubicBezTo>
                <a:cubicBezTo>
                  <a:pt x="3575099" y="1055301"/>
                  <a:pt x="3538221" y="1046897"/>
                  <a:pt x="3503221" y="1033286"/>
                </a:cubicBezTo>
                <a:cubicBezTo>
                  <a:pt x="3466886" y="1019156"/>
                  <a:pt x="3432678" y="999915"/>
                  <a:pt x="3396343" y="985785"/>
                </a:cubicBezTo>
                <a:cubicBezTo>
                  <a:pt x="3361343" y="972174"/>
                  <a:pt x="3324627" y="963345"/>
                  <a:pt x="3289465" y="950159"/>
                </a:cubicBezTo>
                <a:cubicBezTo>
                  <a:pt x="3261238" y="939574"/>
                  <a:pt x="3233782" y="927008"/>
                  <a:pt x="3206338" y="914533"/>
                </a:cubicBezTo>
                <a:cubicBezTo>
                  <a:pt x="3190222" y="907207"/>
                  <a:pt x="3175412" y="896998"/>
                  <a:pt x="3158836" y="890782"/>
                </a:cubicBezTo>
                <a:cubicBezTo>
                  <a:pt x="3143554" y="885051"/>
                  <a:pt x="3127169" y="882865"/>
                  <a:pt x="3111335" y="878907"/>
                </a:cubicBezTo>
                <a:cubicBezTo>
                  <a:pt x="3071751" y="859115"/>
                  <a:pt x="3033674" y="835966"/>
                  <a:pt x="2992582" y="819530"/>
                </a:cubicBezTo>
                <a:cubicBezTo>
                  <a:pt x="2972790" y="811613"/>
                  <a:pt x="2952470" y="804905"/>
                  <a:pt x="2933205" y="795780"/>
                </a:cubicBezTo>
                <a:cubicBezTo>
                  <a:pt x="2877210" y="769256"/>
                  <a:pt x="2827707" y="724803"/>
                  <a:pt x="2766951" y="712652"/>
                </a:cubicBezTo>
                <a:cubicBezTo>
                  <a:pt x="2683963" y="696055"/>
                  <a:pt x="2727484" y="704095"/>
                  <a:pt x="2636322" y="688902"/>
                </a:cubicBezTo>
                <a:cubicBezTo>
                  <a:pt x="2329063" y="586481"/>
                  <a:pt x="2656683" y="687755"/>
                  <a:pt x="1840675" y="653276"/>
                </a:cubicBezTo>
                <a:cubicBezTo>
                  <a:pt x="1793484" y="651282"/>
                  <a:pt x="1700613" y="625752"/>
                  <a:pt x="1650670" y="605775"/>
                </a:cubicBezTo>
                <a:cubicBezTo>
                  <a:pt x="1547168" y="564374"/>
                  <a:pt x="1658515" y="595860"/>
                  <a:pt x="1555668" y="570149"/>
                </a:cubicBezTo>
                <a:cubicBezTo>
                  <a:pt x="1530029" y="535963"/>
                  <a:pt x="1482889" y="468444"/>
                  <a:pt x="1448790" y="451395"/>
                </a:cubicBezTo>
                <a:cubicBezTo>
                  <a:pt x="1432956" y="443478"/>
                  <a:pt x="1416300" y="437027"/>
                  <a:pt x="1401288" y="427645"/>
                </a:cubicBezTo>
                <a:cubicBezTo>
                  <a:pt x="1390491" y="420897"/>
                  <a:pt x="1335553" y="375998"/>
                  <a:pt x="1318161" y="368268"/>
                </a:cubicBezTo>
                <a:cubicBezTo>
                  <a:pt x="1295283" y="358100"/>
                  <a:pt x="1270660" y="352434"/>
                  <a:pt x="1246909" y="344517"/>
                </a:cubicBezTo>
                <a:lnTo>
                  <a:pt x="1211283" y="332642"/>
                </a:lnTo>
                <a:cubicBezTo>
                  <a:pt x="1199408" y="328684"/>
                  <a:pt x="1187279" y="325416"/>
                  <a:pt x="1175657" y="320767"/>
                </a:cubicBezTo>
                <a:cubicBezTo>
                  <a:pt x="1155865" y="312850"/>
                  <a:pt x="1135346" y="306549"/>
                  <a:pt x="1116280" y="297016"/>
                </a:cubicBezTo>
                <a:cubicBezTo>
                  <a:pt x="1103515" y="290633"/>
                  <a:pt x="1093047" y="280346"/>
                  <a:pt x="1080655" y="273265"/>
                </a:cubicBezTo>
                <a:cubicBezTo>
                  <a:pt x="1065285" y="264482"/>
                  <a:pt x="1048523" y="258298"/>
                  <a:pt x="1033153" y="249515"/>
                </a:cubicBezTo>
                <a:cubicBezTo>
                  <a:pt x="1020761" y="242434"/>
                  <a:pt x="1010293" y="232147"/>
                  <a:pt x="997527" y="225764"/>
                </a:cubicBezTo>
                <a:cubicBezTo>
                  <a:pt x="978461" y="216231"/>
                  <a:pt x="957557" y="210834"/>
                  <a:pt x="938151" y="202013"/>
                </a:cubicBezTo>
                <a:cubicBezTo>
                  <a:pt x="832901" y="154172"/>
                  <a:pt x="905057" y="174020"/>
                  <a:pt x="807522" y="154512"/>
                </a:cubicBezTo>
                <a:cubicBezTo>
                  <a:pt x="762179" y="120504"/>
                  <a:pt x="746328" y="104190"/>
                  <a:pt x="688769" y="83260"/>
                </a:cubicBezTo>
                <a:cubicBezTo>
                  <a:pt x="669800" y="76362"/>
                  <a:pt x="649184" y="75343"/>
                  <a:pt x="629392" y="71385"/>
                </a:cubicBezTo>
                <a:cubicBezTo>
                  <a:pt x="613558" y="59510"/>
                  <a:pt x="600555" y="42346"/>
                  <a:pt x="581891" y="35759"/>
                </a:cubicBezTo>
                <a:cubicBezTo>
                  <a:pt x="433405" y="-16648"/>
                  <a:pt x="417037" y="881"/>
                  <a:pt x="261257" y="12008"/>
                </a:cubicBezTo>
                <a:cubicBezTo>
                  <a:pt x="253340" y="23883"/>
                  <a:pt x="245802" y="36020"/>
                  <a:pt x="237506" y="47634"/>
                </a:cubicBezTo>
                <a:cubicBezTo>
                  <a:pt x="226002" y="63740"/>
                  <a:pt x="211700" y="77951"/>
                  <a:pt x="201880" y="95136"/>
                </a:cubicBezTo>
                <a:cubicBezTo>
                  <a:pt x="195670" y="106004"/>
                  <a:pt x="196084" y="119820"/>
                  <a:pt x="190005" y="130762"/>
                </a:cubicBezTo>
                <a:cubicBezTo>
                  <a:pt x="176143" y="155714"/>
                  <a:pt x="142504" y="202013"/>
                  <a:pt x="142504" y="202013"/>
                </a:cubicBezTo>
                <a:cubicBezTo>
                  <a:pt x="115954" y="281662"/>
                  <a:pt x="112816" y="241598"/>
                  <a:pt x="106878" y="24951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6" descr="http://www.charliesbirdblog.com/~charlie/floreanamockingbird/4%20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68" y="4613308"/>
            <a:ext cx="2409819" cy="160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San Cristobal mockingbird © Zoological Museum of the University of Zuri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572" y="750522"/>
            <a:ext cx="1832079" cy="24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5483915" y="4082710"/>
            <a:ext cx="1591294" cy="903424"/>
          </a:xfrm>
          <a:custGeom>
            <a:avLst/>
            <a:gdLst>
              <a:gd name="connsiteX0" fmla="*/ 0 w 1591294"/>
              <a:gd name="connsiteY0" fmla="*/ 415636 h 903424"/>
              <a:gd name="connsiteX1" fmla="*/ 0 w 1591294"/>
              <a:gd name="connsiteY1" fmla="*/ 415636 h 903424"/>
              <a:gd name="connsiteX2" fmla="*/ 83128 w 1591294"/>
              <a:gd name="connsiteY2" fmla="*/ 344384 h 903424"/>
              <a:gd name="connsiteX3" fmla="*/ 118754 w 1591294"/>
              <a:gd name="connsiteY3" fmla="*/ 332509 h 903424"/>
              <a:gd name="connsiteX4" fmla="*/ 154380 w 1591294"/>
              <a:gd name="connsiteY4" fmla="*/ 308758 h 903424"/>
              <a:gd name="connsiteX5" fmla="*/ 201881 w 1591294"/>
              <a:gd name="connsiteY5" fmla="*/ 285007 h 903424"/>
              <a:gd name="connsiteX6" fmla="*/ 273133 w 1591294"/>
              <a:gd name="connsiteY6" fmla="*/ 225631 h 903424"/>
              <a:gd name="connsiteX7" fmla="*/ 344385 w 1591294"/>
              <a:gd name="connsiteY7" fmla="*/ 201880 h 903424"/>
              <a:gd name="connsiteX8" fmla="*/ 427512 w 1591294"/>
              <a:gd name="connsiteY8" fmla="*/ 154379 h 903424"/>
              <a:gd name="connsiteX9" fmla="*/ 522515 w 1591294"/>
              <a:gd name="connsiteY9" fmla="*/ 95002 h 903424"/>
              <a:gd name="connsiteX10" fmla="*/ 558141 w 1591294"/>
              <a:gd name="connsiteY10" fmla="*/ 83127 h 903424"/>
              <a:gd name="connsiteX11" fmla="*/ 593767 w 1591294"/>
              <a:gd name="connsiteY11" fmla="*/ 71252 h 903424"/>
              <a:gd name="connsiteX12" fmla="*/ 712520 w 1591294"/>
              <a:gd name="connsiteY12" fmla="*/ 35626 h 903424"/>
              <a:gd name="connsiteX13" fmla="*/ 807522 w 1591294"/>
              <a:gd name="connsiteY13" fmla="*/ 0 h 903424"/>
              <a:gd name="connsiteX14" fmla="*/ 1187533 w 1591294"/>
              <a:gd name="connsiteY14" fmla="*/ 23750 h 903424"/>
              <a:gd name="connsiteX15" fmla="*/ 1223159 w 1591294"/>
              <a:gd name="connsiteY15" fmla="*/ 35626 h 903424"/>
              <a:gd name="connsiteX16" fmla="*/ 1258785 w 1591294"/>
              <a:gd name="connsiteY16" fmla="*/ 71252 h 903424"/>
              <a:gd name="connsiteX17" fmla="*/ 1330037 w 1591294"/>
              <a:gd name="connsiteY17" fmla="*/ 118753 h 903424"/>
              <a:gd name="connsiteX18" fmla="*/ 1389413 w 1591294"/>
              <a:gd name="connsiteY18" fmla="*/ 225631 h 903424"/>
              <a:gd name="connsiteX19" fmla="*/ 1413164 w 1591294"/>
              <a:gd name="connsiteY19" fmla="*/ 261257 h 903424"/>
              <a:gd name="connsiteX20" fmla="*/ 1436915 w 1591294"/>
              <a:gd name="connsiteY20" fmla="*/ 296883 h 903424"/>
              <a:gd name="connsiteX21" fmla="*/ 1448790 w 1591294"/>
              <a:gd name="connsiteY21" fmla="*/ 332509 h 903424"/>
              <a:gd name="connsiteX22" fmla="*/ 1496291 w 1591294"/>
              <a:gd name="connsiteY22" fmla="*/ 403761 h 903424"/>
              <a:gd name="connsiteX23" fmla="*/ 1531917 w 1591294"/>
              <a:gd name="connsiteY23" fmla="*/ 475013 h 903424"/>
              <a:gd name="connsiteX24" fmla="*/ 1579419 w 1591294"/>
              <a:gd name="connsiteY24" fmla="*/ 581891 h 903424"/>
              <a:gd name="connsiteX25" fmla="*/ 1591294 w 1591294"/>
              <a:gd name="connsiteY25" fmla="*/ 617517 h 903424"/>
              <a:gd name="connsiteX26" fmla="*/ 1579419 w 1591294"/>
              <a:gd name="connsiteY26" fmla="*/ 700644 h 903424"/>
              <a:gd name="connsiteX27" fmla="*/ 1520042 w 1591294"/>
              <a:gd name="connsiteY27" fmla="*/ 760020 h 903424"/>
              <a:gd name="connsiteX28" fmla="*/ 1484416 w 1591294"/>
              <a:gd name="connsiteY28" fmla="*/ 771896 h 903424"/>
              <a:gd name="connsiteX29" fmla="*/ 1436915 w 1591294"/>
              <a:gd name="connsiteY29" fmla="*/ 795646 h 903424"/>
              <a:gd name="connsiteX30" fmla="*/ 1377538 w 1591294"/>
              <a:gd name="connsiteY30" fmla="*/ 819397 h 903424"/>
              <a:gd name="connsiteX31" fmla="*/ 1330037 w 1591294"/>
              <a:gd name="connsiteY31" fmla="*/ 843148 h 903424"/>
              <a:gd name="connsiteX32" fmla="*/ 1211283 w 1591294"/>
              <a:gd name="connsiteY32" fmla="*/ 878774 h 903424"/>
              <a:gd name="connsiteX33" fmla="*/ 1175657 w 1591294"/>
              <a:gd name="connsiteY33" fmla="*/ 902524 h 903424"/>
              <a:gd name="connsiteX34" fmla="*/ 736270 w 1591294"/>
              <a:gd name="connsiteY34" fmla="*/ 890649 h 903424"/>
              <a:gd name="connsiteX35" fmla="*/ 700645 w 1591294"/>
              <a:gd name="connsiteY35" fmla="*/ 878774 h 903424"/>
              <a:gd name="connsiteX36" fmla="*/ 593767 w 1591294"/>
              <a:gd name="connsiteY36" fmla="*/ 843148 h 903424"/>
              <a:gd name="connsiteX37" fmla="*/ 558141 w 1591294"/>
              <a:gd name="connsiteY37" fmla="*/ 831272 h 903424"/>
              <a:gd name="connsiteX38" fmla="*/ 463138 w 1591294"/>
              <a:gd name="connsiteY38" fmla="*/ 795646 h 903424"/>
              <a:gd name="connsiteX39" fmla="*/ 356260 w 1591294"/>
              <a:gd name="connsiteY39" fmla="*/ 736270 h 903424"/>
              <a:gd name="connsiteX40" fmla="*/ 320634 w 1591294"/>
              <a:gd name="connsiteY40" fmla="*/ 712519 h 903424"/>
              <a:gd name="connsiteX41" fmla="*/ 249382 w 1591294"/>
              <a:gd name="connsiteY41" fmla="*/ 688769 h 903424"/>
              <a:gd name="connsiteX42" fmla="*/ 213756 w 1591294"/>
              <a:gd name="connsiteY42" fmla="*/ 665018 h 903424"/>
              <a:gd name="connsiteX43" fmla="*/ 142504 w 1591294"/>
              <a:gd name="connsiteY43" fmla="*/ 641267 h 903424"/>
              <a:gd name="connsiteX44" fmla="*/ 71252 w 1591294"/>
              <a:gd name="connsiteY44" fmla="*/ 593766 h 903424"/>
              <a:gd name="connsiteX45" fmla="*/ 23751 w 1591294"/>
              <a:gd name="connsiteY45" fmla="*/ 522514 h 903424"/>
              <a:gd name="connsiteX46" fmla="*/ 0 w 1591294"/>
              <a:gd name="connsiteY46" fmla="*/ 486888 h 903424"/>
              <a:gd name="connsiteX47" fmla="*/ 0 w 1591294"/>
              <a:gd name="connsiteY47" fmla="*/ 415636 h 90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91294" h="903424">
                <a:moveTo>
                  <a:pt x="0" y="415636"/>
                </a:moveTo>
                <a:lnTo>
                  <a:pt x="0" y="415636"/>
                </a:lnTo>
                <a:cubicBezTo>
                  <a:pt x="27709" y="391885"/>
                  <a:pt x="53230" y="365313"/>
                  <a:pt x="83128" y="344384"/>
                </a:cubicBezTo>
                <a:cubicBezTo>
                  <a:pt x="93383" y="337206"/>
                  <a:pt x="107558" y="338107"/>
                  <a:pt x="118754" y="332509"/>
                </a:cubicBezTo>
                <a:cubicBezTo>
                  <a:pt x="131520" y="326126"/>
                  <a:pt x="141988" y="315839"/>
                  <a:pt x="154380" y="308758"/>
                </a:cubicBezTo>
                <a:cubicBezTo>
                  <a:pt x="169750" y="299975"/>
                  <a:pt x="187476" y="295296"/>
                  <a:pt x="201881" y="285007"/>
                </a:cubicBezTo>
                <a:cubicBezTo>
                  <a:pt x="247939" y="252109"/>
                  <a:pt x="223245" y="247804"/>
                  <a:pt x="273133" y="225631"/>
                </a:cubicBezTo>
                <a:cubicBezTo>
                  <a:pt x="296011" y="215463"/>
                  <a:pt x="321993" y="213076"/>
                  <a:pt x="344385" y="201880"/>
                </a:cubicBezTo>
                <a:cubicBezTo>
                  <a:pt x="404652" y="171747"/>
                  <a:pt x="377157" y="187950"/>
                  <a:pt x="427512" y="154379"/>
                </a:cubicBezTo>
                <a:cubicBezTo>
                  <a:pt x="465150" y="97923"/>
                  <a:pt x="437723" y="123266"/>
                  <a:pt x="522515" y="95002"/>
                </a:cubicBezTo>
                <a:lnTo>
                  <a:pt x="558141" y="83127"/>
                </a:lnTo>
                <a:cubicBezTo>
                  <a:pt x="570016" y="79169"/>
                  <a:pt x="581623" y="74288"/>
                  <a:pt x="593767" y="71252"/>
                </a:cubicBezTo>
                <a:cubicBezTo>
                  <a:pt x="627854" y="62730"/>
                  <a:pt x="683616" y="50078"/>
                  <a:pt x="712520" y="35626"/>
                </a:cubicBezTo>
                <a:cubicBezTo>
                  <a:pt x="774619" y="4576"/>
                  <a:pt x="742847" y="16168"/>
                  <a:pt x="807522" y="0"/>
                </a:cubicBezTo>
                <a:cubicBezTo>
                  <a:pt x="916788" y="4202"/>
                  <a:pt x="1066949" y="-3047"/>
                  <a:pt x="1187533" y="23750"/>
                </a:cubicBezTo>
                <a:cubicBezTo>
                  <a:pt x="1199753" y="26466"/>
                  <a:pt x="1211284" y="31667"/>
                  <a:pt x="1223159" y="35626"/>
                </a:cubicBezTo>
                <a:cubicBezTo>
                  <a:pt x="1235034" y="47501"/>
                  <a:pt x="1245528" y="60941"/>
                  <a:pt x="1258785" y="71252"/>
                </a:cubicBezTo>
                <a:cubicBezTo>
                  <a:pt x="1281317" y="88777"/>
                  <a:pt x="1330037" y="118753"/>
                  <a:pt x="1330037" y="118753"/>
                </a:cubicBezTo>
                <a:cubicBezTo>
                  <a:pt x="1350938" y="181458"/>
                  <a:pt x="1334969" y="143965"/>
                  <a:pt x="1389413" y="225631"/>
                </a:cubicBezTo>
                <a:lnTo>
                  <a:pt x="1413164" y="261257"/>
                </a:lnTo>
                <a:lnTo>
                  <a:pt x="1436915" y="296883"/>
                </a:lnTo>
                <a:cubicBezTo>
                  <a:pt x="1440873" y="308758"/>
                  <a:pt x="1442711" y="321567"/>
                  <a:pt x="1448790" y="332509"/>
                </a:cubicBezTo>
                <a:cubicBezTo>
                  <a:pt x="1462652" y="357462"/>
                  <a:pt x="1487264" y="376681"/>
                  <a:pt x="1496291" y="403761"/>
                </a:cubicBezTo>
                <a:cubicBezTo>
                  <a:pt x="1539607" y="533700"/>
                  <a:pt x="1470524" y="336877"/>
                  <a:pt x="1531917" y="475013"/>
                </a:cubicBezTo>
                <a:cubicBezTo>
                  <a:pt x="1588442" y="602196"/>
                  <a:pt x="1525670" y="501268"/>
                  <a:pt x="1579419" y="581891"/>
                </a:cubicBezTo>
                <a:cubicBezTo>
                  <a:pt x="1583377" y="593766"/>
                  <a:pt x="1591294" y="604999"/>
                  <a:pt x="1591294" y="617517"/>
                </a:cubicBezTo>
                <a:cubicBezTo>
                  <a:pt x="1591294" y="645507"/>
                  <a:pt x="1587462" y="673834"/>
                  <a:pt x="1579419" y="700644"/>
                </a:cubicBezTo>
                <a:cubicBezTo>
                  <a:pt x="1571036" y="728586"/>
                  <a:pt x="1544259" y="747912"/>
                  <a:pt x="1520042" y="760020"/>
                </a:cubicBezTo>
                <a:cubicBezTo>
                  <a:pt x="1508846" y="765618"/>
                  <a:pt x="1495922" y="766965"/>
                  <a:pt x="1484416" y="771896"/>
                </a:cubicBezTo>
                <a:cubicBezTo>
                  <a:pt x="1468145" y="778869"/>
                  <a:pt x="1453092" y="788456"/>
                  <a:pt x="1436915" y="795646"/>
                </a:cubicBezTo>
                <a:cubicBezTo>
                  <a:pt x="1417435" y="804304"/>
                  <a:pt x="1397018" y="810739"/>
                  <a:pt x="1377538" y="819397"/>
                </a:cubicBezTo>
                <a:cubicBezTo>
                  <a:pt x="1361361" y="826587"/>
                  <a:pt x="1346474" y="836573"/>
                  <a:pt x="1330037" y="843148"/>
                </a:cubicBezTo>
                <a:cubicBezTo>
                  <a:pt x="1281858" y="862420"/>
                  <a:pt x="1257936" y="867110"/>
                  <a:pt x="1211283" y="878774"/>
                </a:cubicBezTo>
                <a:cubicBezTo>
                  <a:pt x="1199408" y="886691"/>
                  <a:pt x="1189925" y="902167"/>
                  <a:pt x="1175657" y="902524"/>
                </a:cubicBezTo>
                <a:cubicBezTo>
                  <a:pt x="1029187" y="906186"/>
                  <a:pt x="882603" y="897965"/>
                  <a:pt x="736270" y="890649"/>
                </a:cubicBezTo>
                <a:cubicBezTo>
                  <a:pt x="723768" y="890024"/>
                  <a:pt x="712681" y="882213"/>
                  <a:pt x="700645" y="878774"/>
                </a:cubicBezTo>
                <a:cubicBezTo>
                  <a:pt x="589221" y="846938"/>
                  <a:pt x="724774" y="892276"/>
                  <a:pt x="593767" y="843148"/>
                </a:cubicBezTo>
                <a:cubicBezTo>
                  <a:pt x="582046" y="838753"/>
                  <a:pt x="569647" y="836203"/>
                  <a:pt x="558141" y="831272"/>
                </a:cubicBezTo>
                <a:cubicBezTo>
                  <a:pt x="471204" y="794014"/>
                  <a:pt x="550711" y="817541"/>
                  <a:pt x="463138" y="795646"/>
                </a:cubicBezTo>
                <a:cubicBezTo>
                  <a:pt x="381471" y="741201"/>
                  <a:pt x="418966" y="757171"/>
                  <a:pt x="356260" y="736270"/>
                </a:cubicBezTo>
                <a:cubicBezTo>
                  <a:pt x="344385" y="728353"/>
                  <a:pt x="333676" y="718316"/>
                  <a:pt x="320634" y="712519"/>
                </a:cubicBezTo>
                <a:cubicBezTo>
                  <a:pt x="297756" y="702351"/>
                  <a:pt x="249382" y="688769"/>
                  <a:pt x="249382" y="688769"/>
                </a:cubicBezTo>
                <a:cubicBezTo>
                  <a:pt x="237507" y="680852"/>
                  <a:pt x="226798" y="670815"/>
                  <a:pt x="213756" y="665018"/>
                </a:cubicBezTo>
                <a:cubicBezTo>
                  <a:pt x="190878" y="654850"/>
                  <a:pt x="163335" y="655154"/>
                  <a:pt x="142504" y="641267"/>
                </a:cubicBezTo>
                <a:lnTo>
                  <a:pt x="71252" y="593766"/>
                </a:lnTo>
                <a:lnTo>
                  <a:pt x="23751" y="522514"/>
                </a:lnTo>
                <a:lnTo>
                  <a:pt x="0" y="486888"/>
                </a:lnTo>
                <a:cubicBezTo>
                  <a:pt x="14675" y="442865"/>
                  <a:pt x="0" y="427511"/>
                  <a:pt x="0" y="415636"/>
                </a:cubicBez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30746" y="4084700"/>
            <a:ext cx="1199408" cy="709063"/>
          </a:xfrm>
          <a:custGeom>
            <a:avLst/>
            <a:gdLst>
              <a:gd name="connsiteX0" fmla="*/ 534390 w 1199408"/>
              <a:gd name="connsiteY0" fmla="*/ 32170 h 709063"/>
              <a:gd name="connsiteX1" fmla="*/ 534390 w 1199408"/>
              <a:gd name="connsiteY1" fmla="*/ 32170 h 709063"/>
              <a:gd name="connsiteX2" fmla="*/ 130629 w 1199408"/>
              <a:gd name="connsiteY2" fmla="*/ 20294 h 709063"/>
              <a:gd name="connsiteX3" fmla="*/ 106878 w 1199408"/>
              <a:gd name="connsiteY3" fmla="*/ 55920 h 709063"/>
              <a:gd name="connsiteX4" fmla="*/ 23751 w 1199408"/>
              <a:gd name="connsiteY4" fmla="*/ 162798 h 709063"/>
              <a:gd name="connsiteX5" fmla="*/ 0 w 1199408"/>
              <a:gd name="connsiteY5" fmla="*/ 234050 h 709063"/>
              <a:gd name="connsiteX6" fmla="*/ 23751 w 1199408"/>
              <a:gd name="connsiteY6" fmla="*/ 412180 h 709063"/>
              <a:gd name="connsiteX7" fmla="*/ 47501 w 1199408"/>
              <a:gd name="connsiteY7" fmla="*/ 447806 h 709063"/>
              <a:gd name="connsiteX8" fmla="*/ 83127 w 1199408"/>
              <a:gd name="connsiteY8" fmla="*/ 471557 h 709063"/>
              <a:gd name="connsiteX9" fmla="*/ 130629 w 1199408"/>
              <a:gd name="connsiteY9" fmla="*/ 530933 h 709063"/>
              <a:gd name="connsiteX10" fmla="*/ 154379 w 1199408"/>
              <a:gd name="connsiteY10" fmla="*/ 566559 h 709063"/>
              <a:gd name="connsiteX11" fmla="*/ 225631 w 1199408"/>
              <a:gd name="connsiteY11" fmla="*/ 614061 h 709063"/>
              <a:gd name="connsiteX12" fmla="*/ 261257 w 1199408"/>
              <a:gd name="connsiteY12" fmla="*/ 637811 h 709063"/>
              <a:gd name="connsiteX13" fmla="*/ 296883 w 1199408"/>
              <a:gd name="connsiteY13" fmla="*/ 673437 h 709063"/>
              <a:gd name="connsiteX14" fmla="*/ 427512 w 1199408"/>
              <a:gd name="connsiteY14" fmla="*/ 709063 h 709063"/>
              <a:gd name="connsiteX15" fmla="*/ 1009403 w 1199408"/>
              <a:gd name="connsiteY15" fmla="*/ 697188 h 709063"/>
              <a:gd name="connsiteX16" fmla="*/ 1080655 w 1199408"/>
              <a:gd name="connsiteY16" fmla="*/ 673437 h 709063"/>
              <a:gd name="connsiteX17" fmla="*/ 1128156 w 1199408"/>
              <a:gd name="connsiteY17" fmla="*/ 602185 h 709063"/>
              <a:gd name="connsiteX18" fmla="*/ 1187532 w 1199408"/>
              <a:gd name="connsiteY18" fmla="*/ 530933 h 709063"/>
              <a:gd name="connsiteX19" fmla="*/ 1199408 w 1199408"/>
              <a:gd name="connsiteY19" fmla="*/ 483432 h 709063"/>
              <a:gd name="connsiteX20" fmla="*/ 1175657 w 1199408"/>
              <a:gd name="connsiteY20" fmla="*/ 340928 h 709063"/>
              <a:gd name="connsiteX21" fmla="*/ 1151906 w 1199408"/>
              <a:gd name="connsiteY21" fmla="*/ 305302 h 709063"/>
              <a:gd name="connsiteX22" fmla="*/ 1116280 w 1199408"/>
              <a:gd name="connsiteY22" fmla="*/ 234050 h 709063"/>
              <a:gd name="connsiteX23" fmla="*/ 1080655 w 1199408"/>
              <a:gd name="connsiteY23" fmla="*/ 222175 h 709063"/>
              <a:gd name="connsiteX24" fmla="*/ 1056904 w 1199408"/>
              <a:gd name="connsiteY24" fmla="*/ 186549 h 709063"/>
              <a:gd name="connsiteX25" fmla="*/ 1021278 w 1199408"/>
              <a:gd name="connsiteY25" fmla="*/ 174674 h 709063"/>
              <a:gd name="connsiteX26" fmla="*/ 985652 w 1199408"/>
              <a:gd name="connsiteY26" fmla="*/ 150923 h 709063"/>
              <a:gd name="connsiteX27" fmla="*/ 890649 w 1199408"/>
              <a:gd name="connsiteY27" fmla="*/ 127172 h 709063"/>
              <a:gd name="connsiteX28" fmla="*/ 783771 w 1199408"/>
              <a:gd name="connsiteY28" fmla="*/ 91546 h 709063"/>
              <a:gd name="connsiteX29" fmla="*/ 700644 w 1199408"/>
              <a:gd name="connsiteY29" fmla="*/ 67796 h 709063"/>
              <a:gd name="connsiteX30" fmla="*/ 605642 w 1199408"/>
              <a:gd name="connsiteY30" fmla="*/ 55920 h 709063"/>
              <a:gd name="connsiteX31" fmla="*/ 510639 w 1199408"/>
              <a:gd name="connsiteY31" fmla="*/ 32170 h 709063"/>
              <a:gd name="connsiteX32" fmla="*/ 534390 w 1199408"/>
              <a:gd name="connsiteY32" fmla="*/ 32170 h 70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99408" h="709063">
                <a:moveTo>
                  <a:pt x="534390" y="32170"/>
                </a:moveTo>
                <a:lnTo>
                  <a:pt x="534390" y="32170"/>
                </a:lnTo>
                <a:cubicBezTo>
                  <a:pt x="366187" y="-1471"/>
                  <a:pt x="352827" y="-13890"/>
                  <a:pt x="130629" y="20294"/>
                </a:cubicBezTo>
                <a:cubicBezTo>
                  <a:pt x="116523" y="22464"/>
                  <a:pt x="116015" y="44956"/>
                  <a:pt x="106878" y="55920"/>
                </a:cubicBezTo>
                <a:cubicBezTo>
                  <a:pt x="72723" y="96906"/>
                  <a:pt x="43761" y="102769"/>
                  <a:pt x="23751" y="162798"/>
                </a:cubicBezTo>
                <a:lnTo>
                  <a:pt x="0" y="234050"/>
                </a:lnTo>
                <a:cubicBezTo>
                  <a:pt x="2654" y="265903"/>
                  <a:pt x="-505" y="363669"/>
                  <a:pt x="23751" y="412180"/>
                </a:cubicBezTo>
                <a:cubicBezTo>
                  <a:pt x="30134" y="424945"/>
                  <a:pt x="37409" y="437714"/>
                  <a:pt x="47501" y="447806"/>
                </a:cubicBezTo>
                <a:cubicBezTo>
                  <a:pt x="57593" y="457898"/>
                  <a:pt x="71252" y="463640"/>
                  <a:pt x="83127" y="471557"/>
                </a:cubicBezTo>
                <a:cubicBezTo>
                  <a:pt x="106248" y="540915"/>
                  <a:pt x="76913" y="477217"/>
                  <a:pt x="130629" y="530933"/>
                </a:cubicBezTo>
                <a:cubicBezTo>
                  <a:pt x="140721" y="541025"/>
                  <a:pt x="143638" y="557161"/>
                  <a:pt x="154379" y="566559"/>
                </a:cubicBezTo>
                <a:cubicBezTo>
                  <a:pt x="175861" y="585356"/>
                  <a:pt x="201880" y="598227"/>
                  <a:pt x="225631" y="614061"/>
                </a:cubicBezTo>
                <a:cubicBezTo>
                  <a:pt x="237506" y="621978"/>
                  <a:pt x="251165" y="627719"/>
                  <a:pt x="261257" y="637811"/>
                </a:cubicBezTo>
                <a:cubicBezTo>
                  <a:pt x="273132" y="649686"/>
                  <a:pt x="282202" y="665281"/>
                  <a:pt x="296883" y="673437"/>
                </a:cubicBezTo>
                <a:cubicBezTo>
                  <a:pt x="330785" y="692272"/>
                  <a:pt x="389136" y="701388"/>
                  <a:pt x="427512" y="709063"/>
                </a:cubicBezTo>
                <a:cubicBezTo>
                  <a:pt x="621476" y="705105"/>
                  <a:pt x="815687" y="707754"/>
                  <a:pt x="1009403" y="697188"/>
                </a:cubicBezTo>
                <a:cubicBezTo>
                  <a:pt x="1034401" y="695824"/>
                  <a:pt x="1080655" y="673437"/>
                  <a:pt x="1080655" y="673437"/>
                </a:cubicBezTo>
                <a:cubicBezTo>
                  <a:pt x="1096489" y="649686"/>
                  <a:pt x="1107972" y="622369"/>
                  <a:pt x="1128156" y="602185"/>
                </a:cubicBezTo>
                <a:cubicBezTo>
                  <a:pt x="1173874" y="556467"/>
                  <a:pt x="1154466" y="580533"/>
                  <a:pt x="1187532" y="530933"/>
                </a:cubicBezTo>
                <a:cubicBezTo>
                  <a:pt x="1191491" y="515099"/>
                  <a:pt x="1199408" y="499753"/>
                  <a:pt x="1199408" y="483432"/>
                </a:cubicBezTo>
                <a:cubicBezTo>
                  <a:pt x="1199408" y="457099"/>
                  <a:pt x="1194237" y="378088"/>
                  <a:pt x="1175657" y="340928"/>
                </a:cubicBezTo>
                <a:cubicBezTo>
                  <a:pt x="1169274" y="328162"/>
                  <a:pt x="1159823" y="317177"/>
                  <a:pt x="1151906" y="305302"/>
                </a:cubicBezTo>
                <a:cubicBezTo>
                  <a:pt x="1144083" y="281832"/>
                  <a:pt x="1137209" y="250793"/>
                  <a:pt x="1116280" y="234050"/>
                </a:cubicBezTo>
                <a:cubicBezTo>
                  <a:pt x="1106506" y="226230"/>
                  <a:pt x="1092530" y="226133"/>
                  <a:pt x="1080655" y="222175"/>
                </a:cubicBezTo>
                <a:cubicBezTo>
                  <a:pt x="1072738" y="210300"/>
                  <a:pt x="1068049" y="195465"/>
                  <a:pt x="1056904" y="186549"/>
                </a:cubicBezTo>
                <a:cubicBezTo>
                  <a:pt x="1047129" y="178729"/>
                  <a:pt x="1032474" y="180272"/>
                  <a:pt x="1021278" y="174674"/>
                </a:cubicBezTo>
                <a:cubicBezTo>
                  <a:pt x="1008512" y="168291"/>
                  <a:pt x="999065" y="155801"/>
                  <a:pt x="985652" y="150923"/>
                </a:cubicBezTo>
                <a:cubicBezTo>
                  <a:pt x="954975" y="139768"/>
                  <a:pt x="921616" y="137494"/>
                  <a:pt x="890649" y="127172"/>
                </a:cubicBezTo>
                <a:lnTo>
                  <a:pt x="783771" y="91546"/>
                </a:lnTo>
                <a:cubicBezTo>
                  <a:pt x="755536" y="82134"/>
                  <a:pt x="730464" y="72766"/>
                  <a:pt x="700644" y="67796"/>
                </a:cubicBezTo>
                <a:cubicBezTo>
                  <a:pt x="669164" y="62549"/>
                  <a:pt x="637309" y="59879"/>
                  <a:pt x="605642" y="55920"/>
                </a:cubicBezTo>
                <a:cubicBezTo>
                  <a:pt x="564198" y="42106"/>
                  <a:pt x="560795" y="39335"/>
                  <a:pt x="510639" y="32170"/>
                </a:cubicBezTo>
                <a:cubicBezTo>
                  <a:pt x="502802" y="31050"/>
                  <a:pt x="530432" y="32170"/>
                  <a:pt x="534390" y="32170"/>
                </a:cubicBezTo>
                <a:close/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420875" y="3148211"/>
            <a:ext cx="1437850" cy="866899"/>
          </a:xfrm>
          <a:custGeom>
            <a:avLst/>
            <a:gdLst>
              <a:gd name="connsiteX0" fmla="*/ 1033154 w 1437850"/>
              <a:gd name="connsiteY0" fmla="*/ 11875 h 866899"/>
              <a:gd name="connsiteX1" fmla="*/ 1033154 w 1437850"/>
              <a:gd name="connsiteY1" fmla="*/ 11875 h 866899"/>
              <a:gd name="connsiteX2" fmla="*/ 926276 w 1437850"/>
              <a:gd name="connsiteY2" fmla="*/ 0 h 866899"/>
              <a:gd name="connsiteX3" fmla="*/ 866899 w 1437850"/>
              <a:gd name="connsiteY3" fmla="*/ 11875 h 866899"/>
              <a:gd name="connsiteX4" fmla="*/ 617517 w 1437850"/>
              <a:gd name="connsiteY4" fmla="*/ 23751 h 866899"/>
              <a:gd name="connsiteX5" fmla="*/ 581891 w 1437850"/>
              <a:gd name="connsiteY5" fmla="*/ 47501 h 866899"/>
              <a:gd name="connsiteX6" fmla="*/ 546265 w 1437850"/>
              <a:gd name="connsiteY6" fmla="*/ 59377 h 866899"/>
              <a:gd name="connsiteX7" fmla="*/ 475013 w 1437850"/>
              <a:gd name="connsiteY7" fmla="*/ 106878 h 866899"/>
              <a:gd name="connsiteX8" fmla="*/ 427512 w 1437850"/>
              <a:gd name="connsiteY8" fmla="*/ 178130 h 866899"/>
              <a:gd name="connsiteX9" fmla="*/ 403761 w 1437850"/>
              <a:gd name="connsiteY9" fmla="*/ 213756 h 866899"/>
              <a:gd name="connsiteX10" fmla="*/ 380011 w 1437850"/>
              <a:gd name="connsiteY10" fmla="*/ 285008 h 866899"/>
              <a:gd name="connsiteX11" fmla="*/ 344385 w 1437850"/>
              <a:gd name="connsiteY11" fmla="*/ 356260 h 866899"/>
              <a:gd name="connsiteX12" fmla="*/ 308759 w 1437850"/>
              <a:gd name="connsiteY12" fmla="*/ 368135 h 866899"/>
              <a:gd name="connsiteX13" fmla="*/ 273133 w 1437850"/>
              <a:gd name="connsiteY13" fmla="*/ 391886 h 866899"/>
              <a:gd name="connsiteX14" fmla="*/ 249382 w 1437850"/>
              <a:gd name="connsiteY14" fmla="*/ 427512 h 866899"/>
              <a:gd name="connsiteX15" fmla="*/ 59377 w 1437850"/>
              <a:gd name="connsiteY15" fmla="*/ 463138 h 866899"/>
              <a:gd name="connsiteX16" fmla="*/ 23751 w 1437850"/>
              <a:gd name="connsiteY16" fmla="*/ 486888 h 866899"/>
              <a:gd name="connsiteX17" fmla="*/ 0 w 1437850"/>
              <a:gd name="connsiteY17" fmla="*/ 558140 h 866899"/>
              <a:gd name="connsiteX18" fmla="*/ 23751 w 1437850"/>
              <a:gd name="connsiteY18" fmla="*/ 665018 h 866899"/>
              <a:gd name="connsiteX19" fmla="*/ 35626 w 1437850"/>
              <a:gd name="connsiteY19" fmla="*/ 700644 h 866899"/>
              <a:gd name="connsiteX20" fmla="*/ 118754 w 1437850"/>
              <a:gd name="connsiteY20" fmla="*/ 748146 h 866899"/>
              <a:gd name="connsiteX21" fmla="*/ 154380 w 1437850"/>
              <a:gd name="connsiteY21" fmla="*/ 771896 h 866899"/>
              <a:gd name="connsiteX22" fmla="*/ 261257 w 1437850"/>
              <a:gd name="connsiteY22" fmla="*/ 795647 h 866899"/>
              <a:gd name="connsiteX23" fmla="*/ 332509 w 1437850"/>
              <a:gd name="connsiteY23" fmla="*/ 819397 h 866899"/>
              <a:gd name="connsiteX24" fmla="*/ 475013 w 1437850"/>
              <a:gd name="connsiteY24" fmla="*/ 855023 h 866899"/>
              <a:gd name="connsiteX25" fmla="*/ 510639 w 1437850"/>
              <a:gd name="connsiteY25" fmla="*/ 866899 h 866899"/>
              <a:gd name="connsiteX26" fmla="*/ 902525 w 1437850"/>
              <a:gd name="connsiteY26" fmla="*/ 855023 h 866899"/>
              <a:gd name="connsiteX27" fmla="*/ 973777 w 1437850"/>
              <a:gd name="connsiteY27" fmla="*/ 831273 h 866899"/>
              <a:gd name="connsiteX28" fmla="*/ 1045029 w 1437850"/>
              <a:gd name="connsiteY28" fmla="*/ 795647 h 866899"/>
              <a:gd name="connsiteX29" fmla="*/ 1151907 w 1437850"/>
              <a:gd name="connsiteY29" fmla="*/ 700644 h 866899"/>
              <a:gd name="connsiteX30" fmla="*/ 1175657 w 1437850"/>
              <a:gd name="connsiteY30" fmla="*/ 665018 h 866899"/>
              <a:gd name="connsiteX31" fmla="*/ 1246909 w 1437850"/>
              <a:gd name="connsiteY31" fmla="*/ 629392 h 866899"/>
              <a:gd name="connsiteX32" fmla="*/ 1294411 w 1437850"/>
              <a:gd name="connsiteY32" fmla="*/ 581891 h 866899"/>
              <a:gd name="connsiteX33" fmla="*/ 1341912 w 1437850"/>
              <a:gd name="connsiteY33" fmla="*/ 510639 h 866899"/>
              <a:gd name="connsiteX34" fmla="*/ 1365663 w 1437850"/>
              <a:gd name="connsiteY34" fmla="*/ 475013 h 866899"/>
              <a:gd name="connsiteX35" fmla="*/ 1377538 w 1437850"/>
              <a:gd name="connsiteY35" fmla="*/ 439387 h 866899"/>
              <a:gd name="connsiteX36" fmla="*/ 1425039 w 1437850"/>
              <a:gd name="connsiteY36" fmla="*/ 368135 h 866899"/>
              <a:gd name="connsiteX37" fmla="*/ 1425039 w 1437850"/>
              <a:gd name="connsiteY37" fmla="*/ 237507 h 866899"/>
              <a:gd name="connsiteX38" fmla="*/ 1413164 w 1437850"/>
              <a:gd name="connsiteY38" fmla="*/ 201881 h 866899"/>
              <a:gd name="connsiteX39" fmla="*/ 1341912 w 1437850"/>
              <a:gd name="connsiteY39" fmla="*/ 154379 h 866899"/>
              <a:gd name="connsiteX40" fmla="*/ 1270660 w 1437850"/>
              <a:gd name="connsiteY40" fmla="*/ 106878 h 866899"/>
              <a:gd name="connsiteX41" fmla="*/ 1235034 w 1437850"/>
              <a:gd name="connsiteY41" fmla="*/ 83127 h 866899"/>
              <a:gd name="connsiteX42" fmla="*/ 1163782 w 1437850"/>
              <a:gd name="connsiteY42" fmla="*/ 59377 h 866899"/>
              <a:gd name="connsiteX43" fmla="*/ 1128156 w 1437850"/>
              <a:gd name="connsiteY43" fmla="*/ 47501 h 866899"/>
              <a:gd name="connsiteX44" fmla="*/ 1056904 w 1437850"/>
              <a:gd name="connsiteY44" fmla="*/ 11875 h 866899"/>
              <a:gd name="connsiteX45" fmla="*/ 1033154 w 1437850"/>
              <a:gd name="connsiteY45" fmla="*/ 11875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437850" h="866899">
                <a:moveTo>
                  <a:pt x="1033154" y="11875"/>
                </a:moveTo>
                <a:lnTo>
                  <a:pt x="1033154" y="11875"/>
                </a:lnTo>
                <a:cubicBezTo>
                  <a:pt x="997528" y="7917"/>
                  <a:pt x="962121" y="0"/>
                  <a:pt x="926276" y="0"/>
                </a:cubicBezTo>
                <a:cubicBezTo>
                  <a:pt x="906092" y="0"/>
                  <a:pt x="887024" y="10327"/>
                  <a:pt x="866899" y="11875"/>
                </a:cubicBezTo>
                <a:cubicBezTo>
                  <a:pt x="783923" y="18258"/>
                  <a:pt x="700644" y="19792"/>
                  <a:pt x="617517" y="23751"/>
                </a:cubicBezTo>
                <a:cubicBezTo>
                  <a:pt x="605642" y="31668"/>
                  <a:pt x="594656" y="41118"/>
                  <a:pt x="581891" y="47501"/>
                </a:cubicBezTo>
                <a:cubicBezTo>
                  <a:pt x="570695" y="53099"/>
                  <a:pt x="557207" y="53298"/>
                  <a:pt x="546265" y="59377"/>
                </a:cubicBezTo>
                <a:cubicBezTo>
                  <a:pt x="521312" y="73240"/>
                  <a:pt x="475013" y="106878"/>
                  <a:pt x="475013" y="106878"/>
                </a:cubicBezTo>
                <a:lnTo>
                  <a:pt x="427512" y="178130"/>
                </a:lnTo>
                <a:lnTo>
                  <a:pt x="403761" y="213756"/>
                </a:lnTo>
                <a:lnTo>
                  <a:pt x="380011" y="285008"/>
                </a:lnTo>
                <a:cubicBezTo>
                  <a:pt x="372189" y="308475"/>
                  <a:pt x="365310" y="339520"/>
                  <a:pt x="344385" y="356260"/>
                </a:cubicBezTo>
                <a:cubicBezTo>
                  <a:pt x="334610" y="364080"/>
                  <a:pt x="320634" y="364177"/>
                  <a:pt x="308759" y="368135"/>
                </a:cubicBezTo>
                <a:cubicBezTo>
                  <a:pt x="296884" y="376052"/>
                  <a:pt x="283225" y="381794"/>
                  <a:pt x="273133" y="391886"/>
                </a:cubicBezTo>
                <a:cubicBezTo>
                  <a:pt x="263041" y="401978"/>
                  <a:pt x="261485" y="419948"/>
                  <a:pt x="249382" y="427512"/>
                </a:cubicBezTo>
                <a:cubicBezTo>
                  <a:pt x="200943" y="457786"/>
                  <a:pt x="106821" y="458393"/>
                  <a:pt x="59377" y="463138"/>
                </a:cubicBezTo>
                <a:cubicBezTo>
                  <a:pt x="47502" y="471055"/>
                  <a:pt x="31315" y="474785"/>
                  <a:pt x="23751" y="486888"/>
                </a:cubicBezTo>
                <a:cubicBezTo>
                  <a:pt x="10482" y="508118"/>
                  <a:pt x="0" y="558140"/>
                  <a:pt x="0" y="558140"/>
                </a:cubicBezTo>
                <a:cubicBezTo>
                  <a:pt x="7917" y="593766"/>
                  <a:pt x="14900" y="629613"/>
                  <a:pt x="23751" y="665018"/>
                </a:cubicBezTo>
                <a:cubicBezTo>
                  <a:pt x="26787" y="677162"/>
                  <a:pt x="27806" y="690869"/>
                  <a:pt x="35626" y="700644"/>
                </a:cubicBezTo>
                <a:cubicBezTo>
                  <a:pt x="47808" y="715872"/>
                  <a:pt x="105835" y="740764"/>
                  <a:pt x="118754" y="748146"/>
                </a:cubicBezTo>
                <a:cubicBezTo>
                  <a:pt x="131146" y="755227"/>
                  <a:pt x="141262" y="766274"/>
                  <a:pt x="154380" y="771896"/>
                </a:cubicBezTo>
                <a:cubicBezTo>
                  <a:pt x="173036" y="779891"/>
                  <a:pt x="245766" y="791422"/>
                  <a:pt x="261257" y="795647"/>
                </a:cubicBezTo>
                <a:cubicBezTo>
                  <a:pt x="285410" y="802234"/>
                  <a:pt x="307814" y="815281"/>
                  <a:pt x="332509" y="819397"/>
                </a:cubicBezTo>
                <a:cubicBezTo>
                  <a:pt x="428451" y="835388"/>
                  <a:pt x="380924" y="823660"/>
                  <a:pt x="475013" y="855023"/>
                </a:cubicBezTo>
                <a:lnTo>
                  <a:pt x="510639" y="866899"/>
                </a:lnTo>
                <a:cubicBezTo>
                  <a:pt x="641268" y="862940"/>
                  <a:pt x="772221" y="865046"/>
                  <a:pt x="902525" y="855023"/>
                </a:cubicBezTo>
                <a:cubicBezTo>
                  <a:pt x="927487" y="853103"/>
                  <a:pt x="950026" y="839190"/>
                  <a:pt x="973777" y="831273"/>
                </a:cubicBezTo>
                <a:cubicBezTo>
                  <a:pt x="1006787" y="820270"/>
                  <a:pt x="1017407" y="820200"/>
                  <a:pt x="1045029" y="795647"/>
                </a:cubicBezTo>
                <a:cubicBezTo>
                  <a:pt x="1167050" y="687184"/>
                  <a:pt x="1071049" y="754550"/>
                  <a:pt x="1151907" y="700644"/>
                </a:cubicBezTo>
                <a:cubicBezTo>
                  <a:pt x="1159824" y="688769"/>
                  <a:pt x="1165565" y="675110"/>
                  <a:pt x="1175657" y="665018"/>
                </a:cubicBezTo>
                <a:cubicBezTo>
                  <a:pt x="1198676" y="641999"/>
                  <a:pt x="1217936" y="639050"/>
                  <a:pt x="1246909" y="629392"/>
                </a:cubicBezTo>
                <a:cubicBezTo>
                  <a:pt x="1278579" y="534387"/>
                  <a:pt x="1231074" y="645228"/>
                  <a:pt x="1294411" y="581891"/>
                </a:cubicBezTo>
                <a:cubicBezTo>
                  <a:pt x="1314595" y="561707"/>
                  <a:pt x="1326078" y="534390"/>
                  <a:pt x="1341912" y="510639"/>
                </a:cubicBezTo>
                <a:lnTo>
                  <a:pt x="1365663" y="475013"/>
                </a:lnTo>
                <a:cubicBezTo>
                  <a:pt x="1369621" y="463138"/>
                  <a:pt x="1371459" y="450329"/>
                  <a:pt x="1377538" y="439387"/>
                </a:cubicBezTo>
                <a:cubicBezTo>
                  <a:pt x="1391400" y="414434"/>
                  <a:pt x="1425039" y="368135"/>
                  <a:pt x="1425039" y="368135"/>
                </a:cubicBezTo>
                <a:cubicBezTo>
                  <a:pt x="1441866" y="300830"/>
                  <a:pt x="1442375" y="324185"/>
                  <a:pt x="1425039" y="237507"/>
                </a:cubicBezTo>
                <a:cubicBezTo>
                  <a:pt x="1422584" y="225232"/>
                  <a:pt x="1420108" y="212296"/>
                  <a:pt x="1413164" y="201881"/>
                </a:cubicBezTo>
                <a:cubicBezTo>
                  <a:pt x="1375959" y="146073"/>
                  <a:pt x="1388050" y="180011"/>
                  <a:pt x="1341912" y="154379"/>
                </a:cubicBezTo>
                <a:cubicBezTo>
                  <a:pt x="1316959" y="140516"/>
                  <a:pt x="1294411" y="122712"/>
                  <a:pt x="1270660" y="106878"/>
                </a:cubicBezTo>
                <a:cubicBezTo>
                  <a:pt x="1258785" y="98961"/>
                  <a:pt x="1248574" y="87640"/>
                  <a:pt x="1235034" y="83127"/>
                </a:cubicBezTo>
                <a:lnTo>
                  <a:pt x="1163782" y="59377"/>
                </a:lnTo>
                <a:cubicBezTo>
                  <a:pt x="1151907" y="55419"/>
                  <a:pt x="1138572" y="54444"/>
                  <a:pt x="1128156" y="47501"/>
                </a:cubicBezTo>
                <a:cubicBezTo>
                  <a:pt x="1098132" y="27486"/>
                  <a:pt x="1092021" y="18899"/>
                  <a:pt x="1056904" y="11875"/>
                </a:cubicBezTo>
                <a:cubicBezTo>
                  <a:pt x="1049141" y="10322"/>
                  <a:pt x="1037112" y="11875"/>
                  <a:pt x="1033154" y="11875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5" idx="42"/>
          </p:cNvCxnSpPr>
          <p:nvPr/>
        </p:nvCxnSpPr>
        <p:spPr>
          <a:xfrm flipH="1">
            <a:off x="5275602" y="4747728"/>
            <a:ext cx="422069" cy="23840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151"/>
          </p:cNvCxnSpPr>
          <p:nvPr/>
        </p:nvCxnSpPr>
        <p:spPr>
          <a:xfrm flipH="1">
            <a:off x="2386033" y="185590"/>
            <a:ext cx="665018" cy="5937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12"/>
          </p:cNvCxnSpPr>
          <p:nvPr/>
        </p:nvCxnSpPr>
        <p:spPr>
          <a:xfrm flipH="1" flipV="1">
            <a:off x="1839768" y="2269642"/>
            <a:ext cx="1092530" cy="10391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18123" y="4525275"/>
            <a:ext cx="815040" cy="397232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800806" y="2740362"/>
            <a:ext cx="1009766" cy="56843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268" name="Picture 4" descr="http://upload.wikimedia.org/wikipedia/commons/thumb/1/18/Galapagos_mockingbird_-Santa_Cruz_-Charles_Darwin_Research_Centre.jpg/220px-Galapagos_mockingbird_-Santa_Cruz_-Charles_Darwin_Research_Cent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" y="709776"/>
            <a:ext cx="2520341" cy="16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cdn.phys.org/newman/gfx/news/hires/2011/ahitchhik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576" y="3854425"/>
            <a:ext cx="1788838" cy="23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16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Galapagos Finches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66" y="1740269"/>
            <a:ext cx="3637444" cy="432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http://myweb.rollins.edu/jsiry/c1x17b-finch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36" y="1649933"/>
            <a:ext cx="6309838" cy="45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171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17138</TotalTime>
  <Words>3152</Words>
  <Application>Microsoft Office PowerPoint</Application>
  <PresentationFormat>Widescreen</PresentationFormat>
  <Paragraphs>546</Paragraphs>
  <Slides>77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Arial</vt:lpstr>
      <vt:lpstr>Bookman Old Style</vt:lpstr>
      <vt:lpstr>Calibri</vt:lpstr>
      <vt:lpstr>Gill Sans MT</vt:lpstr>
      <vt:lpstr>Times</vt:lpstr>
      <vt:lpstr>Times New Roman</vt:lpstr>
      <vt:lpstr>Wingdings</vt:lpstr>
      <vt:lpstr>Wingdings 3</vt:lpstr>
      <vt:lpstr>Origin</vt:lpstr>
      <vt:lpstr>Bitmap Image</vt:lpstr>
      <vt:lpstr>Photo Editor Photo</vt:lpstr>
      <vt:lpstr> Evolution and Phylogeny</vt:lpstr>
      <vt:lpstr>History of Evolutionary Thought</vt:lpstr>
      <vt:lpstr>PowerPoint Presentation</vt:lpstr>
      <vt:lpstr>Classifying Organisms: Taxonomy</vt:lpstr>
      <vt:lpstr>Precursors to Evolutionary Thought</vt:lpstr>
      <vt:lpstr>Lamarck on Giraffes</vt:lpstr>
      <vt:lpstr>Charles Darwin’s Voyage</vt:lpstr>
      <vt:lpstr>PowerPoint Presentation</vt:lpstr>
      <vt:lpstr>The Galapagos Finches</vt:lpstr>
      <vt:lpstr>Crystallization of an Idea</vt:lpstr>
      <vt:lpstr>Alfred Russel Wallace</vt:lpstr>
      <vt:lpstr>On the Origin of Species</vt:lpstr>
      <vt:lpstr>Introduction to Theory of Evolution</vt:lpstr>
      <vt:lpstr>Darwin’s Four Postulates </vt:lpstr>
      <vt:lpstr>Darwin on Giraffes</vt:lpstr>
      <vt:lpstr>Evolution of a New Species</vt:lpstr>
      <vt:lpstr>Geologic Timescale</vt:lpstr>
      <vt:lpstr>Evidence for Evolution</vt:lpstr>
      <vt:lpstr>Evidence for Evolution</vt:lpstr>
      <vt:lpstr>Evidence for Evolution</vt:lpstr>
      <vt:lpstr>Evidence for Evolution</vt:lpstr>
      <vt:lpstr>PowerPoint Presentation</vt:lpstr>
      <vt:lpstr>Evidence for Evolution</vt:lpstr>
      <vt:lpstr>Evidence for Evolution</vt:lpstr>
      <vt:lpstr>Evidence for Evolution</vt:lpstr>
      <vt:lpstr>Evidence for Evolution</vt:lpstr>
      <vt:lpstr>Evidence for Evolution</vt:lpstr>
      <vt:lpstr>Check Your Understanding</vt:lpstr>
      <vt:lpstr>Evidence for Evolution</vt:lpstr>
      <vt:lpstr>Using Molecular Clocks to Track Evolutionary Time</vt:lpstr>
      <vt:lpstr>Check Your Understanding</vt:lpstr>
      <vt:lpstr>Check Your Understanding</vt:lpstr>
      <vt:lpstr>What is a Species?</vt:lpstr>
      <vt:lpstr>Describing Species</vt:lpstr>
      <vt:lpstr>PowerPoint Presentation</vt:lpstr>
      <vt:lpstr>Evolution of a New Species</vt:lpstr>
      <vt:lpstr>Mechanisms of Microevolution</vt:lpstr>
      <vt:lpstr>How do new species arise?</vt:lpstr>
      <vt:lpstr>Speciation with Separation</vt:lpstr>
      <vt:lpstr>Vicariance vs. Dispersal</vt:lpstr>
      <vt:lpstr>PowerPoint Presentation</vt:lpstr>
      <vt:lpstr>PowerPoint Presentation</vt:lpstr>
      <vt:lpstr>Biogeography of Camelidae: Dispersal</vt:lpstr>
      <vt:lpstr>Evolutionary Trends</vt:lpstr>
      <vt:lpstr> Biotic Interchange</vt:lpstr>
      <vt:lpstr>Biogeography: Vicariance</vt:lpstr>
      <vt:lpstr>  Allopatric Speciation</vt:lpstr>
      <vt:lpstr>Adaptive Radiation</vt:lpstr>
      <vt:lpstr>Speciation Without Separation</vt:lpstr>
      <vt:lpstr>Polyploidy</vt:lpstr>
      <vt:lpstr>Hybrid Zones</vt:lpstr>
      <vt:lpstr>Hybrid Zones</vt:lpstr>
      <vt:lpstr>How do evolutionary changes arise?</vt:lpstr>
      <vt:lpstr>Evolutionary Novelties</vt:lpstr>
      <vt:lpstr>Exaptation</vt:lpstr>
      <vt:lpstr>Exaptation</vt:lpstr>
      <vt:lpstr>Evolutionary Development (Evo-Devo)</vt:lpstr>
      <vt:lpstr>Evolutionary Development (Evo-Devo)</vt:lpstr>
      <vt:lpstr>Evolutionary Development (Evo-Devo)</vt:lpstr>
      <vt:lpstr>Gene Expression: Promoters and Enhancers</vt:lpstr>
      <vt:lpstr>Evolutionary Development (Evo-Devo)</vt:lpstr>
      <vt:lpstr>Evolutionary Development (Evo-Devo)</vt:lpstr>
      <vt:lpstr>Evolutionary Development (Evo-Devo)</vt:lpstr>
      <vt:lpstr>Evolutionary Development (Evo-Devo)</vt:lpstr>
      <vt:lpstr>Organizing Evolutionary Relationships</vt:lpstr>
      <vt:lpstr>PowerPoint Presentation</vt:lpstr>
      <vt:lpstr>Understanding a Phylogenetic Tree</vt:lpstr>
      <vt:lpstr>Phylogeny Terms</vt:lpstr>
      <vt:lpstr>Interpreting Phylogenetic Trees</vt:lpstr>
      <vt:lpstr>Interpreting Phylogenetic Trees</vt:lpstr>
      <vt:lpstr>Interpreting Phylogenetic Trees</vt:lpstr>
      <vt:lpstr>Check Your Understanding</vt:lpstr>
      <vt:lpstr>Phylogenetic Groupings</vt:lpstr>
      <vt:lpstr>PowerPoint Presentation</vt:lpstr>
      <vt:lpstr>Constructing a Phylogeny</vt:lpstr>
      <vt:lpstr>Cladistics and Cladograms</vt:lpstr>
      <vt:lpstr>Constructing a Cladogram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Evolution</dc:title>
  <dc:creator>Tyler Flisik</dc:creator>
  <cp:lastModifiedBy>Tyler Flisik</cp:lastModifiedBy>
  <cp:revision>286</cp:revision>
  <cp:lastPrinted>2016-03-02T03:38:20Z</cp:lastPrinted>
  <dcterms:created xsi:type="dcterms:W3CDTF">2014-04-25T22:37:06Z</dcterms:created>
  <dcterms:modified xsi:type="dcterms:W3CDTF">2020-03-14T21:06:24Z</dcterms:modified>
</cp:coreProperties>
</file>