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7" r:id="rId2"/>
    <p:sldId id="305" r:id="rId3"/>
    <p:sldId id="271" r:id="rId4"/>
    <p:sldId id="306" r:id="rId5"/>
    <p:sldId id="307" r:id="rId6"/>
    <p:sldId id="265" r:id="rId7"/>
    <p:sldId id="264" r:id="rId8"/>
    <p:sldId id="262" r:id="rId9"/>
    <p:sldId id="266" r:id="rId10"/>
    <p:sldId id="267" r:id="rId11"/>
    <p:sldId id="268" r:id="rId12"/>
    <p:sldId id="272" r:id="rId13"/>
    <p:sldId id="273" r:id="rId14"/>
    <p:sldId id="274" r:id="rId15"/>
    <p:sldId id="258" r:id="rId16"/>
    <p:sldId id="308" r:id="rId17"/>
    <p:sldId id="259" r:id="rId18"/>
    <p:sldId id="261" r:id="rId19"/>
    <p:sldId id="275" r:id="rId20"/>
    <p:sldId id="276" r:id="rId21"/>
    <p:sldId id="277" r:id="rId22"/>
    <p:sldId id="278" r:id="rId23"/>
    <p:sldId id="315" r:id="rId24"/>
    <p:sldId id="322" r:id="rId25"/>
    <p:sldId id="323" r:id="rId26"/>
    <p:sldId id="324" r:id="rId27"/>
    <p:sldId id="325" r:id="rId28"/>
    <p:sldId id="284" r:id="rId29"/>
    <p:sldId id="310" r:id="rId30"/>
    <p:sldId id="290" r:id="rId31"/>
    <p:sldId id="295" r:id="rId32"/>
    <p:sldId id="301" r:id="rId33"/>
    <p:sldId id="303" r:id="rId34"/>
    <p:sldId id="285" r:id="rId35"/>
    <p:sldId id="286" r:id="rId36"/>
    <p:sldId id="287" r:id="rId37"/>
    <p:sldId id="311" r:id="rId38"/>
    <p:sldId id="312" r:id="rId39"/>
    <p:sldId id="314" r:id="rId40"/>
    <p:sldId id="31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69" autoAdjust="0"/>
    <p:restoredTop sz="88889" autoAdjust="0"/>
  </p:normalViewPr>
  <p:slideViewPr>
    <p:cSldViewPr snapToGrid="0">
      <p:cViewPr varScale="1">
        <p:scale>
          <a:sx n="66" d="100"/>
          <a:sy n="66" d="100"/>
        </p:scale>
        <p:origin x="102" y="6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32DDA-4396-4322-820D-CED15AE9881D}" type="datetimeFigureOut">
              <a:rPr lang="en-US" smtClean="0"/>
              <a:t>5/26/2019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5BD25-84CB-475A-AEB1-0B2EB87A4FAF}" type="slidenum">
              <a:rPr lang="en-US" smtClean="0"/>
              <a:t>‹#›</a:t>
            </a:fld>
            <a:endParaRPr lang="en-US"/>
          </a:p>
        </p:txBody>
      </p:sp>
    </p:spTree>
    <p:extLst>
      <p:ext uri="{BB962C8B-B14F-4D97-AF65-F5344CB8AC3E}">
        <p14:creationId xmlns:p14="http://schemas.microsoft.com/office/powerpoint/2010/main" val="1881837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en.wikipedia.org/wiki/Grizzly_bear" TargetMode="External"/><Relationship Id="rId3" Type="http://schemas.openxmlformats.org/officeDocument/2006/relationships/hyperlink" Target="http://en.wikipedia.org/wiki/Bald_Eagle" TargetMode="External"/><Relationship Id="rId7" Type="http://schemas.openxmlformats.org/officeDocument/2006/relationships/hyperlink" Target="http://en.wikipedia.org/wiki/Gray_Whale" TargetMode="External"/><Relationship Id="rId12" Type="http://schemas.openxmlformats.org/officeDocument/2006/relationships/hyperlink" Target="http://en.wikipedia.org/wiki/Black-Footed_Ferret"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en.wikipedia.org/wiki/Gray_Wolf" TargetMode="External"/><Relationship Id="rId11" Type="http://schemas.openxmlformats.org/officeDocument/2006/relationships/hyperlink" Target="http://en.wikipedia.org/wiki/Red_Wolf" TargetMode="External"/><Relationship Id="rId5" Type="http://schemas.openxmlformats.org/officeDocument/2006/relationships/hyperlink" Target="http://en.wikipedia.org/wiki/Peregrine_Falcon" TargetMode="External"/><Relationship Id="rId10" Type="http://schemas.openxmlformats.org/officeDocument/2006/relationships/hyperlink" Target="http://en.wikipedia.org/wiki/Castilleja" TargetMode="External"/><Relationship Id="rId4" Type="http://schemas.openxmlformats.org/officeDocument/2006/relationships/hyperlink" Target="http://en.wikipedia.org/wiki/Whooping_Crane" TargetMode="External"/><Relationship Id="rId9" Type="http://schemas.openxmlformats.org/officeDocument/2006/relationships/hyperlink" Target="http://en.wikipedia.org/wiki/Sea_Otter"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a:t>
            </a:fld>
            <a:endParaRPr lang="en-US"/>
          </a:p>
        </p:txBody>
      </p:sp>
    </p:spTree>
    <p:extLst>
      <p:ext uri="{BB962C8B-B14F-4D97-AF65-F5344CB8AC3E}">
        <p14:creationId xmlns:p14="http://schemas.microsoft.com/office/powerpoint/2010/main" val="3296847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10</a:t>
            </a:fld>
            <a:endParaRPr lang="en-US"/>
          </a:p>
        </p:txBody>
      </p:sp>
    </p:spTree>
    <p:extLst>
      <p:ext uri="{BB962C8B-B14F-4D97-AF65-F5344CB8AC3E}">
        <p14:creationId xmlns:p14="http://schemas.microsoft.com/office/powerpoint/2010/main" val="306745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11</a:t>
            </a:fld>
            <a:endParaRPr lang="en-US"/>
          </a:p>
        </p:txBody>
      </p:sp>
    </p:spTree>
    <p:extLst>
      <p:ext uri="{BB962C8B-B14F-4D97-AF65-F5344CB8AC3E}">
        <p14:creationId xmlns:p14="http://schemas.microsoft.com/office/powerpoint/2010/main" val="354459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12</a:t>
            </a:fld>
            <a:endParaRPr lang="en-US"/>
          </a:p>
        </p:txBody>
      </p:sp>
    </p:spTree>
    <p:extLst>
      <p:ext uri="{BB962C8B-B14F-4D97-AF65-F5344CB8AC3E}">
        <p14:creationId xmlns:p14="http://schemas.microsoft.com/office/powerpoint/2010/main" val="2633390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13</a:t>
            </a:fld>
            <a:endParaRPr lang="en-US"/>
          </a:p>
        </p:txBody>
      </p:sp>
    </p:spTree>
    <p:extLst>
      <p:ext uri="{BB962C8B-B14F-4D97-AF65-F5344CB8AC3E}">
        <p14:creationId xmlns:p14="http://schemas.microsoft.com/office/powerpoint/2010/main" val="4289086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14</a:t>
            </a:fld>
            <a:endParaRPr lang="en-US"/>
          </a:p>
        </p:txBody>
      </p:sp>
    </p:spTree>
    <p:extLst>
      <p:ext uri="{BB962C8B-B14F-4D97-AF65-F5344CB8AC3E}">
        <p14:creationId xmlns:p14="http://schemas.microsoft.com/office/powerpoint/2010/main" val="3448616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40% of all prescriptions are for medicines that originated from plants and animals.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80,000 species of edible plants known on Earth, but 90% of the world’s food comes from a mere 20 of these species.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Since 2000, 53 new species of primates have been described (IUCN 2008) including a new species of Brazilian monkey, Mura’s saddleback </a:t>
            </a:r>
            <a:r>
              <a:rPr lang="en-US" sz="1200" b="0" i="0" kern="1200" dirty="0" err="1">
                <a:solidFill>
                  <a:schemeClr val="tx1"/>
                </a:solidFill>
                <a:effectLst/>
                <a:latin typeface="+mn-lt"/>
                <a:ea typeface="+mn-ea"/>
                <a:cs typeface="+mn-cs"/>
              </a:rPr>
              <a:t>tamarin</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02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16</a:t>
            </a:fld>
            <a:endParaRPr lang="en-US"/>
          </a:p>
        </p:txBody>
      </p:sp>
    </p:spTree>
    <p:extLst>
      <p:ext uri="{BB962C8B-B14F-4D97-AF65-F5344CB8AC3E}">
        <p14:creationId xmlns:p14="http://schemas.microsoft.com/office/powerpoint/2010/main" val="964474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Human destruction and human influenced</a:t>
            </a:r>
            <a:r>
              <a:rPr lang="en-US" baseline="0" dirty="0"/>
              <a:t> changes exceed conservation and preservation</a:t>
            </a:r>
            <a:endParaRPr lang="en-US" dirty="0"/>
          </a:p>
          <a:p>
            <a:endParaRPr lang="en-US" dirty="0"/>
          </a:p>
          <a:p>
            <a:r>
              <a:rPr lang="en-US" dirty="0"/>
              <a:t>Passenger pigeon: “</a:t>
            </a:r>
            <a:r>
              <a:rPr lang="en-US" sz="1200" b="0" i="0" kern="1200" dirty="0">
                <a:solidFill>
                  <a:schemeClr val="tx1"/>
                </a:solidFill>
                <a:effectLst/>
                <a:latin typeface="+mn-lt"/>
                <a:ea typeface="+mn-ea"/>
                <a:cs typeface="+mn-cs"/>
              </a:rPr>
              <a:t>One flock in 1866 in southern Ontario was described as being 1 mi (1.5 km) wide and 300 mi (500 km) long, took 14 hours to pass, and held in excess of 3.5 billion 	       birds.”</a:t>
            </a:r>
          </a:p>
          <a:p>
            <a:pPr marL="628650" lvl="1" indent="-171450">
              <a:buFont typeface="Arial" panose="020B0604020202020204" pitchFamily="34" charset="0"/>
              <a:buChar char="•"/>
            </a:pPr>
            <a:r>
              <a:rPr lang="en-US" b="0" i="0" kern="1200" dirty="0">
                <a:solidFill>
                  <a:schemeClr val="tx1"/>
                </a:solidFill>
                <a:effectLst/>
                <a:latin typeface="+mn-lt"/>
                <a:ea typeface="+mn-ea"/>
                <a:cs typeface="+mn-cs"/>
              </a:rPr>
              <a:t>Habitat</a:t>
            </a:r>
            <a:r>
              <a:rPr lang="en-US" b="0" i="0" kern="1200" baseline="0" dirty="0">
                <a:solidFill>
                  <a:schemeClr val="tx1"/>
                </a:solidFill>
                <a:effectLst/>
                <a:latin typeface="+mn-lt"/>
                <a:ea typeface="+mn-ea"/>
                <a:cs typeface="+mn-cs"/>
              </a:rPr>
              <a:t> loss (deforestation of east) and hunting</a:t>
            </a:r>
          </a:p>
          <a:p>
            <a:pPr marL="628650" lvl="1" indent="-171450">
              <a:buFont typeface="Arial" panose="020B0604020202020204" pitchFamily="34" charset="0"/>
              <a:buChar char="•"/>
            </a:pPr>
            <a:r>
              <a:rPr lang="en-US" b="0" i="0" kern="1200" baseline="0" dirty="0">
                <a:solidFill>
                  <a:schemeClr val="tx1"/>
                </a:solidFill>
                <a:effectLst/>
                <a:latin typeface="+mn-lt"/>
                <a:ea typeface="+mn-ea"/>
                <a:cs typeface="+mn-cs"/>
              </a:rPr>
              <a:t>Last one died in 1914</a:t>
            </a:r>
          </a:p>
          <a:p>
            <a:pPr marL="628650" lvl="1" indent="-171450">
              <a:buFont typeface="Arial" panose="020B0604020202020204" pitchFamily="34" charset="0"/>
              <a:buChar char="•"/>
            </a:pPr>
            <a:endParaRPr lang="en-US" b="0" i="0" kern="1200" baseline="0" dirty="0">
              <a:solidFill>
                <a:schemeClr val="tx1"/>
              </a:solidFill>
              <a:effectLst/>
              <a:latin typeface="+mn-lt"/>
              <a:ea typeface="+mn-ea"/>
              <a:cs typeface="+mn-cs"/>
            </a:endParaRPr>
          </a:p>
          <a:p>
            <a:pPr marL="457200" lvl="1" indent="0">
              <a:buFont typeface="Arial" panose="020B0604020202020204" pitchFamily="34" charset="0"/>
              <a:buNone/>
            </a:pPr>
            <a:endParaRPr lang="en-US"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137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Endemic species</a:t>
            </a:r>
            <a:r>
              <a:rPr lang="en-US" dirty="0"/>
              <a:t>: a species that is only found in a distinct geographic area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4EA2D-6388-4827-9B9E-B11B8EA3F2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858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19</a:t>
            </a:fld>
            <a:endParaRPr lang="en-US"/>
          </a:p>
        </p:txBody>
      </p:sp>
    </p:spTree>
    <p:extLst>
      <p:ext uri="{BB962C8B-B14F-4D97-AF65-F5344CB8AC3E}">
        <p14:creationId xmlns:p14="http://schemas.microsoft.com/office/powerpoint/2010/main" val="78514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a:t>
            </a:fld>
            <a:endParaRPr lang="en-US"/>
          </a:p>
        </p:txBody>
      </p:sp>
    </p:spTree>
    <p:extLst>
      <p:ext uri="{BB962C8B-B14F-4D97-AF65-F5344CB8AC3E}">
        <p14:creationId xmlns:p14="http://schemas.microsoft.com/office/powerpoint/2010/main" val="605958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20</a:t>
            </a:fld>
            <a:endParaRPr lang="en-US"/>
          </a:p>
        </p:txBody>
      </p:sp>
    </p:spTree>
    <p:extLst>
      <p:ext uri="{BB962C8B-B14F-4D97-AF65-F5344CB8AC3E}">
        <p14:creationId xmlns:p14="http://schemas.microsoft.com/office/powerpoint/2010/main" val="2339491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21</a:t>
            </a:fld>
            <a:endParaRPr lang="en-US"/>
          </a:p>
        </p:txBody>
      </p:sp>
    </p:spTree>
    <p:extLst>
      <p:ext uri="{BB962C8B-B14F-4D97-AF65-F5344CB8AC3E}">
        <p14:creationId xmlns:p14="http://schemas.microsoft.com/office/powerpoint/2010/main" val="2424635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Nitrogen and phosphorus </a:t>
            </a:r>
          </a:p>
        </p:txBody>
      </p:sp>
      <p:sp>
        <p:nvSpPr>
          <p:cNvPr id="4" name="Slide Number Placeholder 3"/>
          <p:cNvSpPr>
            <a:spLocks noGrp="1"/>
          </p:cNvSpPr>
          <p:nvPr>
            <p:ph type="sldNum" sz="quarter" idx="10"/>
          </p:nvPr>
        </p:nvSpPr>
        <p:spPr/>
        <p:txBody>
          <a:bodyPr/>
          <a:lstStyle/>
          <a:p>
            <a:fld id="{C9B4EA2D-6388-4827-9B9E-B11B8EA3F2BF}" type="slidenum">
              <a:rPr lang="en-US" smtClean="0"/>
              <a:pPr/>
              <a:t>22</a:t>
            </a:fld>
            <a:endParaRPr lang="en-US"/>
          </a:p>
        </p:txBody>
      </p:sp>
    </p:spTree>
    <p:extLst>
      <p:ext uri="{BB962C8B-B14F-4D97-AF65-F5344CB8AC3E}">
        <p14:creationId xmlns:p14="http://schemas.microsoft.com/office/powerpoint/2010/main" val="435818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 Chinese boat owners rely on government money to build vessels and fuel their journeys to Senegal, a monthlong trip from crowded ports in China. Over all, government subsidies to the fishing industry reached nearly $22 billion between 2011 and 2015, nearly triple the amount spent during the previous four years, according to Zhang </a:t>
            </a:r>
            <a:r>
              <a:rPr lang="en-US" dirty="0" err="1"/>
              <a:t>Hongzhou</a:t>
            </a:r>
            <a:r>
              <a:rPr lang="en-US" dirty="0"/>
              <a:t>, a research fellow at Nanyang Technological University in Singapore.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9674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1899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82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5BD25-84CB-475A-AEB1-0B2EB87A4F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517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28</a:t>
            </a:fld>
            <a:endParaRPr lang="en-US"/>
          </a:p>
        </p:txBody>
      </p:sp>
    </p:spTree>
    <p:extLst>
      <p:ext uri="{BB962C8B-B14F-4D97-AF65-F5344CB8AC3E}">
        <p14:creationId xmlns:p14="http://schemas.microsoft.com/office/powerpoint/2010/main" val="3598426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90000"/>
              </a:lnSpc>
            </a:pPr>
            <a:r>
              <a:rPr lang="en-US" sz="1200" dirty="0"/>
              <a:t>Second greatest threat to biodiversity after habitat destruction</a:t>
            </a:r>
          </a:p>
          <a:p>
            <a:pPr lvl="1">
              <a:lnSpc>
                <a:spcPct val="90000"/>
              </a:lnSpc>
            </a:pPr>
            <a:r>
              <a:rPr lang="en-US" sz="1200" dirty="0"/>
              <a:t>Linked to the decline of greater than 42% of the </a:t>
            </a:r>
            <a:r>
              <a:rPr lang="en-US" sz="1200" i="1" dirty="0"/>
              <a:t>threatened and endangered</a:t>
            </a:r>
            <a:r>
              <a:rPr lang="en-US" sz="1200" dirty="0"/>
              <a:t> species in the United States</a:t>
            </a:r>
          </a:p>
          <a:p>
            <a:pPr lvl="1">
              <a:lnSpc>
                <a:spcPct val="90000"/>
              </a:lnSpc>
            </a:pPr>
            <a:r>
              <a:rPr lang="en-US" sz="1200" dirty="0"/>
              <a:t>Cost U.S. an estimated 120 billion dollars a year</a:t>
            </a:r>
          </a:p>
          <a:p>
            <a:pPr lvl="1">
              <a:lnSpc>
                <a:spcPct val="90000"/>
              </a:lnSpc>
            </a:pPr>
            <a:r>
              <a:rPr lang="en-US" sz="1200" dirty="0"/>
              <a:t>Approximately 100 million acres (size of California) suffering from invasive plant infestations</a:t>
            </a:r>
          </a:p>
          <a:p>
            <a:endParaRPr lang="en-US" sz="800" dirty="0"/>
          </a:p>
        </p:txBody>
      </p:sp>
      <p:sp>
        <p:nvSpPr>
          <p:cNvPr id="4" name="Slide Number Placeholder 3"/>
          <p:cNvSpPr>
            <a:spLocks noGrp="1"/>
          </p:cNvSpPr>
          <p:nvPr>
            <p:ph type="sldNum" sz="quarter" idx="10"/>
          </p:nvPr>
        </p:nvSpPr>
        <p:spPr/>
        <p:txBody>
          <a:bodyPr/>
          <a:lstStyle/>
          <a:p>
            <a:fld id="{4465BD25-84CB-475A-AEB1-0B2EB87A4FAF}" type="slidenum">
              <a:rPr lang="en-US" smtClean="0"/>
              <a:t>29</a:t>
            </a:fld>
            <a:endParaRPr lang="en-US"/>
          </a:p>
        </p:txBody>
      </p:sp>
    </p:spTree>
    <p:extLst>
      <p:ext uri="{BB962C8B-B14F-4D97-AF65-F5344CB8AC3E}">
        <p14:creationId xmlns:p14="http://schemas.microsoft.com/office/powerpoint/2010/main" val="2515520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t>Introduced around 1904 with imported Asian chestnut trees, wiped out nearly all American chestnut forests by 1950.</a:t>
            </a:r>
          </a:p>
          <a:p>
            <a:pPr eaLnBrk="1" hangingPunct="1">
              <a:spcBef>
                <a:spcPct val="0"/>
              </a:spcBef>
            </a:pPr>
            <a:r>
              <a:rPr lang="en-US" dirty="0"/>
              <a:t> </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fld id="{12AE6628-63C8-4DCB-8E29-2AB594E06B5F}" type="slidenum">
              <a:rPr lang="en-US" sz="1200">
                <a:latin typeface="Calibri" panose="020F0502020204030204" pitchFamily="34" charset="0"/>
              </a:rPr>
              <a:pPr eaLnBrk="1" hangingPunct="1"/>
              <a:t>30</a:t>
            </a:fld>
            <a:endParaRPr lang="en-US" sz="1200">
              <a:latin typeface="Calibri" panose="020F0502020204030204" pitchFamily="34" charset="0"/>
            </a:endParaRPr>
          </a:p>
        </p:txBody>
      </p:sp>
    </p:spTree>
    <p:extLst>
      <p:ext uri="{BB962C8B-B14F-4D97-AF65-F5344CB8AC3E}">
        <p14:creationId xmlns:p14="http://schemas.microsoft.com/office/powerpoint/2010/main" val="2099478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a:t>
            </a:fld>
            <a:endParaRPr lang="en-US"/>
          </a:p>
        </p:txBody>
      </p:sp>
    </p:spTree>
    <p:extLst>
      <p:ext uri="{BB962C8B-B14F-4D97-AF65-F5344CB8AC3E}">
        <p14:creationId xmlns:p14="http://schemas.microsoft.com/office/powerpoint/2010/main" val="1566229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65BD25-84CB-475A-AEB1-0B2EB87A4FAF}" type="slidenum">
              <a:rPr lang="en-US" smtClean="0"/>
              <a:t>31</a:t>
            </a:fld>
            <a:endParaRPr lang="en-US"/>
          </a:p>
        </p:txBody>
      </p:sp>
    </p:spTree>
    <p:extLst>
      <p:ext uri="{BB962C8B-B14F-4D97-AF65-F5344CB8AC3E}">
        <p14:creationId xmlns:p14="http://schemas.microsoft.com/office/powerpoint/2010/main" val="1358907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32</a:t>
            </a:fld>
            <a:endParaRPr lang="en-US"/>
          </a:p>
        </p:txBody>
      </p:sp>
    </p:spTree>
    <p:extLst>
      <p:ext uri="{BB962C8B-B14F-4D97-AF65-F5344CB8AC3E}">
        <p14:creationId xmlns:p14="http://schemas.microsoft.com/office/powerpoint/2010/main" val="1062396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33</a:t>
            </a:fld>
            <a:endParaRPr lang="en-US"/>
          </a:p>
        </p:txBody>
      </p:sp>
    </p:spTree>
    <p:extLst>
      <p:ext uri="{BB962C8B-B14F-4D97-AF65-F5344CB8AC3E}">
        <p14:creationId xmlns:p14="http://schemas.microsoft.com/office/powerpoint/2010/main" val="3110811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hlinkClick r:id="rId3" tooltip="Bald Eagle"/>
              </a:rPr>
              <a:t>Bald Eagle</a:t>
            </a:r>
            <a:r>
              <a:rPr lang="en-US" sz="1200" b="0" i="0" kern="1200" dirty="0">
                <a:solidFill>
                  <a:schemeClr val="tx1"/>
                </a:solidFill>
                <a:effectLst/>
                <a:latin typeface="+mn-lt"/>
                <a:ea typeface="+mn-ea"/>
                <a:cs typeface="+mn-cs"/>
              </a:rPr>
              <a:t> (increased from 417 to 11,040 pairs between 1963 and 2007); removed from list 2007</a:t>
            </a:r>
          </a:p>
          <a:p>
            <a:r>
              <a:rPr lang="en-US" sz="1200" b="0" i="0" u="none" strike="noStrike" kern="1200" dirty="0">
                <a:solidFill>
                  <a:schemeClr val="tx1"/>
                </a:solidFill>
                <a:effectLst/>
                <a:latin typeface="+mn-lt"/>
                <a:ea typeface="+mn-ea"/>
                <a:cs typeface="+mn-cs"/>
                <a:hlinkClick r:id="rId4" tooltip="Whooping Crane"/>
              </a:rPr>
              <a:t>Whooping Crane</a:t>
            </a:r>
            <a:r>
              <a:rPr lang="en-US" sz="1200" b="0" i="0" kern="1200" dirty="0">
                <a:solidFill>
                  <a:schemeClr val="tx1"/>
                </a:solidFill>
                <a:effectLst/>
                <a:latin typeface="+mn-lt"/>
                <a:ea typeface="+mn-ea"/>
                <a:cs typeface="+mn-cs"/>
              </a:rPr>
              <a:t> (increased from 54 to 436 birds between 1967 and 2003)</a:t>
            </a:r>
          </a:p>
          <a:p>
            <a:r>
              <a:rPr lang="en-US" sz="1200" b="0" i="0" u="none" strike="noStrike" kern="1200" dirty="0">
                <a:solidFill>
                  <a:schemeClr val="tx1"/>
                </a:solidFill>
                <a:effectLst/>
                <a:latin typeface="+mn-lt"/>
                <a:ea typeface="+mn-ea"/>
                <a:cs typeface="+mn-cs"/>
                <a:hlinkClick r:id="rId5" tooltip="Peregrine Falcon"/>
              </a:rPr>
              <a:t>Peregrine Falcon</a:t>
            </a:r>
            <a:r>
              <a:rPr lang="en-US" sz="1200" b="0" i="0" kern="1200" dirty="0">
                <a:solidFill>
                  <a:schemeClr val="tx1"/>
                </a:solidFill>
                <a:effectLst/>
                <a:latin typeface="+mn-lt"/>
                <a:ea typeface="+mn-ea"/>
                <a:cs typeface="+mn-cs"/>
              </a:rPr>
              <a:t> (increased from 324 to 1,700 pairs between 1975 and 2000); removed from list</a:t>
            </a:r>
          </a:p>
          <a:p>
            <a:r>
              <a:rPr lang="en-US" sz="1200" b="0" i="0" u="none" strike="noStrike" kern="1200" dirty="0">
                <a:solidFill>
                  <a:schemeClr val="tx1"/>
                </a:solidFill>
                <a:effectLst/>
                <a:latin typeface="+mn-lt"/>
                <a:ea typeface="+mn-ea"/>
                <a:cs typeface="+mn-cs"/>
                <a:hlinkClick r:id="rId6" tooltip="Gray Wolf"/>
              </a:rPr>
              <a:t>Gray Wolf</a:t>
            </a:r>
            <a:r>
              <a:rPr lang="en-US" sz="1200" b="0" i="0" kern="1200" dirty="0">
                <a:solidFill>
                  <a:schemeClr val="tx1"/>
                </a:solidFill>
                <a:effectLst/>
                <a:latin typeface="+mn-lt"/>
                <a:ea typeface="+mn-ea"/>
                <a:cs typeface="+mn-cs"/>
              </a:rPr>
              <a:t> (populations increased dramatically in the Northern Rockies, Southwest, and Great Lakes)</a:t>
            </a:r>
          </a:p>
          <a:p>
            <a:r>
              <a:rPr lang="en-US" sz="1200" b="0" i="0" u="none" strike="noStrike" kern="1200" dirty="0">
                <a:solidFill>
                  <a:schemeClr val="tx1"/>
                </a:solidFill>
                <a:effectLst/>
                <a:latin typeface="+mn-lt"/>
                <a:ea typeface="+mn-ea"/>
                <a:cs typeface="+mn-cs"/>
                <a:hlinkClick r:id="rId7" tooltip="Gray Whale"/>
              </a:rPr>
              <a:t>Gray Whale</a:t>
            </a:r>
            <a:r>
              <a:rPr lang="en-US" sz="1200" b="0" i="0" kern="1200" dirty="0">
                <a:solidFill>
                  <a:schemeClr val="tx1"/>
                </a:solidFill>
                <a:effectLst/>
                <a:latin typeface="+mn-lt"/>
                <a:ea typeface="+mn-ea"/>
                <a:cs typeface="+mn-cs"/>
              </a:rPr>
              <a:t> (increased from 13,095 to 26,635 whales between 1968 and 1998); removed from list (Debated because whaling was banned before the ESA was set in place and that the ESA had nothing to do with the natural population increase since the cease of massive whaling [excluding Native American tribal whaling])</a:t>
            </a:r>
          </a:p>
          <a:p>
            <a:r>
              <a:rPr lang="en-US" sz="1200" b="0" i="0" u="none" strike="noStrike" kern="1200" dirty="0">
                <a:solidFill>
                  <a:schemeClr val="tx1"/>
                </a:solidFill>
                <a:effectLst/>
                <a:latin typeface="+mn-lt"/>
                <a:ea typeface="+mn-ea"/>
                <a:cs typeface="+mn-cs"/>
                <a:hlinkClick r:id="rId8" tooltip="Grizzly bear"/>
              </a:rPr>
              <a:t>Grizzly bear</a:t>
            </a:r>
            <a:r>
              <a:rPr lang="en-US" sz="1200" b="0" i="0" kern="1200" dirty="0">
                <a:solidFill>
                  <a:schemeClr val="tx1"/>
                </a:solidFill>
                <a:effectLst/>
                <a:latin typeface="+mn-lt"/>
                <a:ea typeface="+mn-ea"/>
                <a:cs typeface="+mn-cs"/>
              </a:rPr>
              <a:t> (increased from about 271 to over 580 bears in the Yellowstone area between 1975 and 2005); removed from list 3/22/07</a:t>
            </a:r>
          </a:p>
          <a:p>
            <a:r>
              <a:rPr lang="en-US" sz="1200" b="0" i="0" u="none" strike="noStrike" kern="1200" dirty="0">
                <a:solidFill>
                  <a:schemeClr val="tx1"/>
                </a:solidFill>
                <a:effectLst/>
                <a:latin typeface="+mn-lt"/>
                <a:ea typeface="+mn-ea"/>
                <a:cs typeface="+mn-cs"/>
                <a:hlinkClick r:id="rId9" tooltip="Sea Otter"/>
              </a:rPr>
              <a:t>California’s Southern Sea Otter</a:t>
            </a:r>
            <a:r>
              <a:rPr lang="en-US" sz="1200" b="0" i="0" kern="1200" dirty="0">
                <a:solidFill>
                  <a:schemeClr val="tx1"/>
                </a:solidFill>
                <a:effectLst/>
                <a:latin typeface="+mn-lt"/>
                <a:ea typeface="+mn-ea"/>
                <a:cs typeface="+mn-cs"/>
              </a:rPr>
              <a:t> (increased from 1,789 in 1976 to 2,735 in 2005)</a:t>
            </a:r>
          </a:p>
          <a:p>
            <a:r>
              <a:rPr lang="en-US" sz="1200" b="0" i="0" u="none" strike="noStrike" kern="1200" dirty="0">
                <a:solidFill>
                  <a:schemeClr val="tx1"/>
                </a:solidFill>
                <a:effectLst/>
                <a:latin typeface="+mn-lt"/>
                <a:ea typeface="+mn-ea"/>
                <a:cs typeface="+mn-cs"/>
                <a:hlinkClick r:id="rId10" tooltip="Castilleja"/>
              </a:rPr>
              <a:t>San Clemente Indian Paintbrush</a:t>
            </a:r>
            <a:r>
              <a:rPr lang="en-US" sz="1200" b="0" i="0" kern="1200" dirty="0">
                <a:solidFill>
                  <a:schemeClr val="tx1"/>
                </a:solidFill>
                <a:effectLst/>
                <a:latin typeface="+mn-lt"/>
                <a:ea typeface="+mn-ea"/>
                <a:cs typeface="+mn-cs"/>
              </a:rPr>
              <a:t> (increased from 500 plants in 1979 to more than 3,500 in 1997)</a:t>
            </a:r>
          </a:p>
          <a:p>
            <a:r>
              <a:rPr lang="en-US" sz="1200" b="0" i="0" u="none" strike="noStrike" kern="1200" dirty="0">
                <a:solidFill>
                  <a:schemeClr val="tx1"/>
                </a:solidFill>
                <a:effectLst/>
                <a:latin typeface="+mn-lt"/>
                <a:ea typeface="+mn-ea"/>
                <a:cs typeface="+mn-cs"/>
                <a:hlinkClick r:id="rId11" tooltip="Red Wolf"/>
              </a:rPr>
              <a:t>Red Wolf</a:t>
            </a:r>
            <a:r>
              <a:rPr lang="en-US" sz="1200" b="0" i="0" kern="1200" dirty="0">
                <a:solidFill>
                  <a:schemeClr val="tx1"/>
                </a:solidFill>
                <a:effectLst/>
                <a:latin typeface="+mn-lt"/>
                <a:ea typeface="+mn-ea"/>
                <a:cs typeface="+mn-cs"/>
              </a:rPr>
              <a:t> (increased from 17 in 1980 to 257 in 2003)</a:t>
            </a:r>
          </a:p>
          <a:p>
            <a:r>
              <a:rPr lang="en-US" sz="1200" b="0" i="0" u="none" strike="noStrike" kern="1200" dirty="0">
                <a:solidFill>
                  <a:schemeClr val="tx1"/>
                </a:solidFill>
                <a:effectLst/>
                <a:latin typeface="+mn-lt"/>
                <a:ea typeface="+mn-ea"/>
                <a:cs typeface="+mn-cs"/>
                <a:hlinkClick r:id="rId12" tooltip="Black-Footed Ferret"/>
              </a:rPr>
              <a:t>Black-Footed Ferret</a:t>
            </a:r>
            <a:r>
              <a:rPr lang="en-US" sz="1200" b="0" i="0" kern="1200" dirty="0">
                <a:solidFill>
                  <a:schemeClr val="tx1"/>
                </a:solidFill>
                <a:effectLst/>
                <a:latin typeface="+mn-lt"/>
                <a:ea typeface="+mn-ea"/>
                <a:cs typeface="+mn-cs"/>
              </a:rPr>
              <a:t> (increased from 18 in 1986 to 600 in 2006)</a:t>
            </a:r>
          </a:p>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34</a:t>
            </a:fld>
            <a:endParaRPr lang="en-US"/>
          </a:p>
        </p:txBody>
      </p:sp>
    </p:spTree>
    <p:extLst>
      <p:ext uri="{BB962C8B-B14F-4D97-AF65-F5344CB8AC3E}">
        <p14:creationId xmlns:p14="http://schemas.microsoft.com/office/powerpoint/2010/main" val="5791064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Captive</a:t>
            </a:r>
            <a:r>
              <a:rPr lang="en-US" baseline="0" dirty="0"/>
              <a:t> breeding is the last resort</a:t>
            </a:r>
            <a:endParaRPr lang="en-US" dirty="0"/>
          </a:p>
          <a:p>
            <a:endParaRPr lang="en-US" dirty="0"/>
          </a:p>
          <a:p>
            <a:r>
              <a:rPr lang="en-US" dirty="0"/>
              <a:t>Svalbard</a:t>
            </a:r>
            <a:r>
              <a:rPr lang="en-US" baseline="0" dirty="0"/>
              <a:t> Global Seed Vault - Norway</a:t>
            </a:r>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35</a:t>
            </a:fld>
            <a:endParaRPr lang="en-US"/>
          </a:p>
        </p:txBody>
      </p:sp>
    </p:spTree>
    <p:extLst>
      <p:ext uri="{BB962C8B-B14F-4D97-AF65-F5344CB8AC3E}">
        <p14:creationId xmlns:p14="http://schemas.microsoft.com/office/powerpoint/2010/main" val="2998331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B4EA2D-6388-4827-9B9E-B11B8EA3F2BF}" type="slidenum">
              <a:rPr lang="en-US" smtClean="0"/>
              <a:pPr/>
              <a:t>36</a:t>
            </a:fld>
            <a:endParaRPr lang="en-US"/>
          </a:p>
        </p:txBody>
      </p:sp>
    </p:spTree>
    <p:extLst>
      <p:ext uri="{BB962C8B-B14F-4D97-AF65-F5344CB8AC3E}">
        <p14:creationId xmlns:p14="http://schemas.microsoft.com/office/powerpoint/2010/main" val="18070309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37</a:t>
            </a:fld>
            <a:endParaRPr lang="en-US"/>
          </a:p>
        </p:txBody>
      </p:sp>
    </p:spTree>
    <p:extLst>
      <p:ext uri="{BB962C8B-B14F-4D97-AF65-F5344CB8AC3E}">
        <p14:creationId xmlns:p14="http://schemas.microsoft.com/office/powerpoint/2010/main" val="25228648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38</a:t>
            </a:fld>
            <a:endParaRPr lang="en-US"/>
          </a:p>
        </p:txBody>
      </p:sp>
    </p:spTree>
    <p:extLst>
      <p:ext uri="{BB962C8B-B14F-4D97-AF65-F5344CB8AC3E}">
        <p14:creationId xmlns:p14="http://schemas.microsoft.com/office/powerpoint/2010/main" val="3776040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39</a:t>
            </a:fld>
            <a:endParaRPr lang="en-US"/>
          </a:p>
        </p:txBody>
      </p:sp>
    </p:spTree>
    <p:extLst>
      <p:ext uri="{BB962C8B-B14F-4D97-AF65-F5344CB8AC3E}">
        <p14:creationId xmlns:p14="http://schemas.microsoft.com/office/powerpoint/2010/main" val="3799630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40</a:t>
            </a:fld>
            <a:endParaRPr lang="en-US"/>
          </a:p>
        </p:txBody>
      </p:sp>
    </p:spTree>
    <p:extLst>
      <p:ext uri="{BB962C8B-B14F-4D97-AF65-F5344CB8AC3E}">
        <p14:creationId xmlns:p14="http://schemas.microsoft.com/office/powerpoint/2010/main" val="2597839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4</a:t>
            </a:fld>
            <a:endParaRPr lang="en-US"/>
          </a:p>
        </p:txBody>
      </p:sp>
    </p:spTree>
    <p:extLst>
      <p:ext uri="{BB962C8B-B14F-4D97-AF65-F5344CB8AC3E}">
        <p14:creationId xmlns:p14="http://schemas.microsoft.com/office/powerpoint/2010/main" val="2533005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5</a:t>
            </a:fld>
            <a:endParaRPr lang="en-US"/>
          </a:p>
        </p:txBody>
      </p:sp>
    </p:spTree>
    <p:extLst>
      <p:ext uri="{BB962C8B-B14F-4D97-AF65-F5344CB8AC3E}">
        <p14:creationId xmlns:p14="http://schemas.microsoft.com/office/powerpoint/2010/main" val="356332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6</a:t>
            </a:fld>
            <a:endParaRPr lang="en-US"/>
          </a:p>
        </p:txBody>
      </p:sp>
    </p:spTree>
    <p:extLst>
      <p:ext uri="{BB962C8B-B14F-4D97-AF65-F5344CB8AC3E}">
        <p14:creationId xmlns:p14="http://schemas.microsoft.com/office/powerpoint/2010/main" val="515595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7</a:t>
            </a:fld>
            <a:endParaRPr lang="en-US"/>
          </a:p>
        </p:txBody>
      </p:sp>
    </p:spTree>
    <p:extLst>
      <p:ext uri="{BB962C8B-B14F-4D97-AF65-F5344CB8AC3E}">
        <p14:creationId xmlns:p14="http://schemas.microsoft.com/office/powerpoint/2010/main" val="351098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8</a:t>
            </a:fld>
            <a:endParaRPr lang="en-US"/>
          </a:p>
        </p:txBody>
      </p:sp>
    </p:spTree>
    <p:extLst>
      <p:ext uri="{BB962C8B-B14F-4D97-AF65-F5344CB8AC3E}">
        <p14:creationId xmlns:p14="http://schemas.microsoft.com/office/powerpoint/2010/main" val="1854291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465BD25-84CB-475A-AEB1-0B2EB87A4FAF}" type="slidenum">
              <a:rPr lang="en-US" smtClean="0"/>
              <a:t>9</a:t>
            </a:fld>
            <a:endParaRPr lang="en-US"/>
          </a:p>
        </p:txBody>
      </p:sp>
    </p:spTree>
    <p:extLst>
      <p:ext uri="{BB962C8B-B14F-4D97-AF65-F5344CB8AC3E}">
        <p14:creationId xmlns:p14="http://schemas.microsoft.com/office/powerpoint/2010/main" val="1960556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067446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1094843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96148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1656330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0740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5/26/2019</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01198299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1836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17708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15004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41103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67496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5/26/2019</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97360335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5/26/2019</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231517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gif"/></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4000" dirty="0"/>
              <a:t>Ecosystems and Conservation Biology</a:t>
            </a:r>
          </a:p>
        </p:txBody>
      </p:sp>
      <p:sp>
        <p:nvSpPr>
          <p:cNvPr id="2" name="Subtitle 1"/>
          <p:cNvSpPr>
            <a:spLocks noGrp="1"/>
          </p:cNvSpPr>
          <p:nvPr>
            <p:ph type="subTitle" idx="1"/>
          </p:nvPr>
        </p:nvSpPr>
        <p:spPr/>
        <p:txBody>
          <a:bodyPr>
            <a:normAutofit/>
          </a:bodyPr>
          <a:lstStyle/>
          <a:p>
            <a:r>
              <a:rPr lang="en-US" sz="2400" dirty="0"/>
              <a:t>Chapter 36</a:t>
            </a:r>
          </a:p>
        </p:txBody>
      </p:sp>
      <p:sp>
        <p:nvSpPr>
          <p:cNvPr id="6" name="TextBox 5"/>
          <p:cNvSpPr txBox="1"/>
          <p:nvPr/>
        </p:nvSpPr>
        <p:spPr>
          <a:xfrm>
            <a:off x="483476" y="422385"/>
            <a:ext cx="1126709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  “Here is your country. Cherish these natural wonders, cherish the natural resources, cherish the history and romance as a sacred heritage, for your children and your children's children. Do not let selfish men or greedy interests skin your country of its beauty, its riches or its romance.” </a:t>
            </a:r>
            <a:br>
              <a:rPr kumimoji="0" lang="en-US" sz="2200" b="0" i="0" u="none" strike="noStrike" kern="1200" cap="none" spc="0" normalizeH="0" baseline="0" noProof="0" dirty="0">
                <a:ln>
                  <a:noFill/>
                </a:ln>
                <a:solidFill>
                  <a:prstClr val="black"/>
                </a:solidFill>
                <a:effectLst/>
                <a:uLnTx/>
                <a:uFillTx/>
                <a:latin typeface="Gill Sans MT"/>
              </a:rPr>
            </a:br>
            <a:r>
              <a:rPr kumimoji="0" lang="en-US" sz="2200" b="0" i="0" u="none" strike="noStrike" kern="1200" cap="none" spc="0" normalizeH="0" baseline="0" noProof="0" dirty="0">
                <a:ln>
                  <a:noFill/>
                </a:ln>
                <a:solidFill>
                  <a:prstClr val="black"/>
                </a:solidFill>
                <a:effectLst/>
                <a:uLnTx/>
                <a:uFillTx/>
                <a:latin typeface="Gill Sans MT"/>
              </a:rPr>
              <a:t>― Theodore Roosevelt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“Only when</a:t>
            </a:r>
            <a:r>
              <a:rPr kumimoji="0" lang="en-US" sz="2200" b="0" i="0" u="none" strike="noStrike" kern="1200" cap="none" spc="0" normalizeH="0" noProof="0" dirty="0">
                <a:ln>
                  <a:noFill/>
                </a:ln>
                <a:solidFill>
                  <a:prstClr val="black"/>
                </a:solidFill>
                <a:effectLst/>
                <a:uLnTx/>
                <a:uFillTx/>
                <a:latin typeface="Gill Sans MT"/>
              </a:rPr>
              <a:t> the </a:t>
            </a:r>
            <a:r>
              <a:rPr lang="en-US" sz="2200" dirty="0">
                <a:solidFill>
                  <a:prstClr val="black"/>
                </a:solidFill>
                <a:latin typeface="Gill Sans MT"/>
              </a:rPr>
              <a:t>last tree has died and the last river been poisoned and the last fish been caught will we realize we cannot eat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Gill Sans MT"/>
              </a:rPr>
              <a:t>-Cree Indian Proverb</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Gill Sans MT"/>
            </a:endParaRPr>
          </a:p>
        </p:txBody>
      </p:sp>
    </p:spTree>
    <p:extLst>
      <p:ext uri="{BB962C8B-B14F-4D97-AF65-F5344CB8AC3E}">
        <p14:creationId xmlns:p14="http://schemas.microsoft.com/office/powerpoint/2010/main" val="3403216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Precipitation Patterns on Earth</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65019" y="2114549"/>
            <a:ext cx="8683881" cy="4106571"/>
          </a:xfrm>
        </p:spPr>
      </p:pic>
      <p:sp>
        <p:nvSpPr>
          <p:cNvPr id="3" name="Content Placeholder 2"/>
          <p:cNvSpPr>
            <a:spLocks noGrp="1"/>
          </p:cNvSpPr>
          <p:nvPr>
            <p:ph sz="quarter" idx="2"/>
          </p:nvPr>
        </p:nvSpPr>
        <p:spPr>
          <a:xfrm>
            <a:off x="609600" y="1228724"/>
            <a:ext cx="10972800" cy="885825"/>
          </a:xfrm>
        </p:spPr>
        <p:txBody>
          <a:bodyPr/>
          <a:lstStyle/>
          <a:p>
            <a:r>
              <a:rPr lang="en-US" dirty="0"/>
              <a:t>Nearly all </a:t>
            </a:r>
            <a:r>
              <a:rPr lang="en-US" u="sng" dirty="0"/>
              <a:t>deserts</a:t>
            </a:r>
            <a:r>
              <a:rPr lang="en-US" dirty="0"/>
              <a:t> on earth are located around </a:t>
            </a:r>
            <a:r>
              <a:rPr lang="en-US" sz="2800" dirty="0"/>
              <a:t>30</a:t>
            </a:r>
            <a:r>
              <a:rPr lang="en-US" sz="2800" dirty="0">
                <a:latin typeface="Times New Roman" panose="02020603050405020304" pitchFamily="18" charset="0"/>
                <a:cs typeface="Times New Roman" panose="02020603050405020304" pitchFamily="18" charset="0"/>
              </a:rPr>
              <a:t>° N and S latitude</a:t>
            </a:r>
            <a:endParaRPr lang="en-US" dirty="0"/>
          </a:p>
        </p:txBody>
      </p:sp>
    </p:spTree>
    <p:extLst>
      <p:ext uri="{BB962C8B-B14F-4D97-AF65-F5344CB8AC3E}">
        <p14:creationId xmlns:p14="http://schemas.microsoft.com/office/powerpoint/2010/main" val="133521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2715" y="3091595"/>
            <a:ext cx="7813755" cy="3134773"/>
          </a:xfrm>
          <a:prstGeom prst="rect">
            <a:avLst/>
          </a:prstGeom>
        </p:spPr>
      </p:pic>
      <p:sp>
        <p:nvSpPr>
          <p:cNvPr id="5" name="Title 1"/>
          <p:cNvSpPr txBox="1">
            <a:spLocks/>
          </p:cNvSpPr>
          <p:nvPr/>
        </p:nvSpPr>
        <p:spPr>
          <a:xfrm>
            <a:off x="272715" y="128336"/>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pic>
        <p:nvPicPr>
          <p:cNvPr id="6" name="Picture 5"/>
          <p:cNvPicPr>
            <a:picLocks noChangeAspect="1"/>
          </p:cNvPicPr>
          <p:nvPr/>
        </p:nvPicPr>
        <p:blipFill>
          <a:blip r:embed="rId4"/>
          <a:stretch>
            <a:fillRect/>
          </a:stretch>
        </p:blipFill>
        <p:spPr>
          <a:xfrm>
            <a:off x="8134100" y="3091595"/>
            <a:ext cx="3785184" cy="3025717"/>
          </a:xfrm>
          <a:prstGeom prst="rect">
            <a:avLst/>
          </a:prstGeom>
        </p:spPr>
      </p:pic>
      <p:sp>
        <p:nvSpPr>
          <p:cNvPr id="8" name="Content Placeholder 7"/>
          <p:cNvSpPr>
            <a:spLocks noGrp="1"/>
          </p:cNvSpPr>
          <p:nvPr>
            <p:ph sz="quarter" idx="1"/>
          </p:nvPr>
        </p:nvSpPr>
        <p:spPr>
          <a:xfrm>
            <a:off x="609600" y="1219200"/>
            <a:ext cx="10972800" cy="1647825"/>
          </a:xfrm>
        </p:spPr>
        <p:txBody>
          <a:bodyPr/>
          <a:lstStyle/>
          <a:p>
            <a:pPr marL="0" indent="0">
              <a:buNone/>
            </a:pPr>
            <a:r>
              <a:rPr lang="en-US" b="1" u="sng" dirty="0"/>
              <a:t>Rain shadow</a:t>
            </a:r>
            <a:r>
              <a:rPr lang="en-US" b="1" dirty="0"/>
              <a:t> effect</a:t>
            </a:r>
            <a:r>
              <a:rPr lang="en-US" dirty="0"/>
              <a:t>: air from the ocean cools and drops moisture as it rises over coastal mountains causing dry conditions on the back side of mountains</a:t>
            </a:r>
          </a:p>
        </p:txBody>
      </p:sp>
    </p:spTree>
    <p:extLst>
      <p:ext uri="{BB962C8B-B14F-4D97-AF65-F5344CB8AC3E}">
        <p14:creationId xmlns:p14="http://schemas.microsoft.com/office/powerpoint/2010/main" val="345626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Mediterranean Climate</a:t>
            </a:r>
          </a:p>
        </p:txBody>
      </p:sp>
      <p:sp>
        <p:nvSpPr>
          <p:cNvPr id="3" name="Content Placeholder 2"/>
          <p:cNvSpPr>
            <a:spLocks noGrp="1"/>
          </p:cNvSpPr>
          <p:nvPr>
            <p:ph sz="quarter" idx="1"/>
          </p:nvPr>
        </p:nvSpPr>
        <p:spPr>
          <a:xfrm>
            <a:off x="417688" y="1379621"/>
            <a:ext cx="4249263" cy="4822494"/>
          </a:xfrm>
        </p:spPr>
        <p:txBody>
          <a:bodyPr>
            <a:normAutofit/>
          </a:bodyPr>
          <a:lstStyle/>
          <a:p>
            <a:pPr>
              <a:spcAft>
                <a:spcPts val="1800"/>
              </a:spcAft>
            </a:pPr>
            <a:r>
              <a:rPr lang="en-US" sz="2800" u="sng" dirty="0"/>
              <a:t>Chaparral</a:t>
            </a:r>
            <a:r>
              <a:rPr lang="en-US" sz="2800" dirty="0"/>
              <a:t> biome</a:t>
            </a:r>
          </a:p>
          <a:p>
            <a:pPr>
              <a:spcAft>
                <a:spcPts val="1800"/>
              </a:spcAft>
            </a:pPr>
            <a:r>
              <a:rPr lang="en-US" sz="2800" dirty="0"/>
              <a:t>Wet, mild winters and hot, dry summers</a:t>
            </a:r>
          </a:p>
          <a:p>
            <a:pPr>
              <a:spcAft>
                <a:spcPts val="1800"/>
              </a:spcAft>
            </a:pPr>
            <a:r>
              <a:rPr lang="en-US" sz="2800" dirty="0"/>
              <a:t>Western sides of continents</a:t>
            </a:r>
          </a:p>
          <a:p>
            <a:pPr>
              <a:spcAft>
                <a:spcPts val="1800"/>
              </a:spcAft>
            </a:pPr>
            <a:r>
              <a:rPr lang="en-US" sz="2800" dirty="0"/>
              <a:t>Species adapted to drought, flood and fire</a:t>
            </a:r>
          </a:p>
          <a:p>
            <a:pPr marL="0" indent="0">
              <a:spcAft>
                <a:spcPts val="1800"/>
              </a:spcAft>
              <a:buNone/>
            </a:pPr>
            <a:endParaRPr lang="en-US" sz="2800" dirty="0"/>
          </a:p>
        </p:txBody>
      </p:sp>
      <p:pic>
        <p:nvPicPr>
          <p:cNvPr id="1026" name="Picture 2" descr="Map of The World's Mediterranean Climate Zones [820x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951" y="2023980"/>
            <a:ext cx="7244239" cy="353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44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Local California Ecosystems</a:t>
            </a:r>
            <a:endParaRPr lang="en-US" sz="3600" dirty="0"/>
          </a:p>
        </p:txBody>
      </p:sp>
      <p:sp>
        <p:nvSpPr>
          <p:cNvPr id="3" name="Content Placeholder 2"/>
          <p:cNvSpPr>
            <a:spLocks noGrp="1"/>
          </p:cNvSpPr>
          <p:nvPr>
            <p:ph sz="quarter" idx="1"/>
          </p:nvPr>
        </p:nvSpPr>
        <p:spPr>
          <a:xfrm>
            <a:off x="609601" y="1219200"/>
            <a:ext cx="5950688" cy="5181600"/>
          </a:xfrm>
        </p:spPr>
        <p:txBody>
          <a:bodyPr>
            <a:normAutofit/>
          </a:bodyPr>
          <a:lstStyle/>
          <a:p>
            <a:pPr marL="0" indent="0">
              <a:buNone/>
            </a:pPr>
            <a:r>
              <a:rPr lang="en-US" sz="3200" b="1" dirty="0"/>
              <a:t>Chaparral</a:t>
            </a:r>
          </a:p>
          <a:p>
            <a:r>
              <a:rPr lang="en-US" sz="2800" dirty="0"/>
              <a:t>Summer </a:t>
            </a:r>
            <a:r>
              <a:rPr lang="en-US" sz="2800" u="sng" dirty="0"/>
              <a:t>drought</a:t>
            </a:r>
            <a:r>
              <a:rPr lang="en-US" sz="2800" dirty="0"/>
              <a:t> tolerant plants</a:t>
            </a:r>
          </a:p>
          <a:p>
            <a:pPr lvl="1"/>
            <a:r>
              <a:rPr lang="en-US" sz="2400" dirty="0"/>
              <a:t>Larger, more woody species than CSS</a:t>
            </a:r>
          </a:p>
          <a:p>
            <a:pPr lvl="1"/>
            <a:r>
              <a:rPr lang="en-US" sz="2400" dirty="0"/>
              <a:t>Many evergreen species</a:t>
            </a:r>
          </a:p>
          <a:p>
            <a:pPr lvl="2"/>
            <a:r>
              <a:rPr lang="en-US" sz="2200" dirty="0"/>
              <a:t>Oaks, manzanita, </a:t>
            </a:r>
            <a:r>
              <a:rPr lang="en-US" sz="2200" dirty="0" err="1"/>
              <a:t>chamise</a:t>
            </a:r>
            <a:endParaRPr lang="en-US" sz="2200" dirty="0"/>
          </a:p>
          <a:p>
            <a:pPr lvl="1"/>
            <a:endParaRPr lang="en-US" sz="1400" dirty="0"/>
          </a:p>
          <a:p>
            <a:r>
              <a:rPr lang="en-US" sz="2800" dirty="0"/>
              <a:t>Adaptations to infrequent </a:t>
            </a:r>
            <a:r>
              <a:rPr lang="en-US" sz="2800" u="sng" dirty="0"/>
              <a:t>fires</a:t>
            </a:r>
          </a:p>
          <a:p>
            <a:endParaRPr lang="en-US" sz="1400" dirty="0"/>
          </a:p>
          <a:p>
            <a:r>
              <a:rPr lang="en-US" sz="2800" dirty="0"/>
              <a:t>Small, hard leaves with waxy cuticle </a:t>
            </a:r>
          </a:p>
          <a:p>
            <a:endParaRPr lang="en-US" sz="1400" dirty="0"/>
          </a:p>
          <a:p>
            <a:r>
              <a:rPr lang="en-US" sz="2800" dirty="0"/>
              <a:t>Elevation typically between             500 – 4500ft above sea level</a:t>
            </a:r>
          </a:p>
          <a:p>
            <a:endParaRPr lang="en-US" sz="2000" dirty="0"/>
          </a:p>
          <a:p>
            <a:pPr marL="0" indent="0">
              <a:buNone/>
            </a:pPr>
            <a:endParaRPr lang="en-US" sz="2000" dirty="0"/>
          </a:p>
          <a:p>
            <a:endParaRPr lang="en-US" sz="2000" dirty="0"/>
          </a:p>
        </p:txBody>
      </p:sp>
      <p:pic>
        <p:nvPicPr>
          <p:cNvPr id="14342" name="Picture 6" descr="http://www.bahiker.com/pictures/southbay/sanpedro/090701/websize/18tr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042" y="1219200"/>
            <a:ext cx="3929798" cy="2947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media.mwcradio.com/mimesis/2013-08/27/MOUNTAIN%20LION_jpg_475x310_q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0257" y="4384288"/>
            <a:ext cx="2536459" cy="19038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c2.staticflickr.com/4/3118/3087655560_fedec162f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2766" y="1785030"/>
            <a:ext cx="2040296" cy="27203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lindencroft.files.wordpress.com/2012/01/dusky-footed_woodrat_neotama_fuscip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8490" y="4617719"/>
            <a:ext cx="2294572" cy="1670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605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600" y="1219199"/>
            <a:ext cx="5165558" cy="4937760"/>
          </a:xfrm>
        </p:spPr>
        <p:txBody>
          <a:bodyPr>
            <a:noAutofit/>
          </a:bodyPr>
          <a:lstStyle/>
          <a:p>
            <a:pPr marL="0" indent="0">
              <a:buNone/>
            </a:pPr>
            <a:r>
              <a:rPr lang="en-US" sz="3200" b="1" u="sng" dirty="0"/>
              <a:t>Coastal Sage Scrub</a:t>
            </a:r>
            <a:r>
              <a:rPr lang="en-US" sz="3200" b="1" dirty="0"/>
              <a:t> (CSS)</a:t>
            </a:r>
          </a:p>
          <a:p>
            <a:r>
              <a:rPr lang="en-US" sz="2800" dirty="0"/>
              <a:t>Typically low lying shrub species</a:t>
            </a:r>
          </a:p>
          <a:p>
            <a:pPr lvl="1"/>
            <a:r>
              <a:rPr lang="en-US" sz="2400" dirty="0"/>
              <a:t>Also called soft chaparral</a:t>
            </a:r>
          </a:p>
          <a:p>
            <a:pPr marL="274320" lvl="1" indent="0">
              <a:buNone/>
            </a:pPr>
            <a:endParaRPr lang="en-US" sz="1200" dirty="0"/>
          </a:p>
          <a:p>
            <a:r>
              <a:rPr lang="en-US" sz="2800" dirty="0"/>
              <a:t>Ranges form sea level to about 1800ft</a:t>
            </a:r>
          </a:p>
          <a:p>
            <a:endParaRPr lang="en-US" sz="1100" dirty="0"/>
          </a:p>
          <a:p>
            <a:r>
              <a:rPr lang="en-US" sz="2800" dirty="0"/>
              <a:t>Temperature rarely drops below </a:t>
            </a:r>
            <a:r>
              <a:rPr lang="en-US" sz="2800" u="sng" dirty="0"/>
              <a:t>freezing</a:t>
            </a:r>
          </a:p>
          <a:p>
            <a:endParaRPr lang="en-US" sz="1200" dirty="0"/>
          </a:p>
          <a:p>
            <a:r>
              <a:rPr lang="en-US" sz="2800" dirty="0"/>
              <a:t>Many aromatic species</a:t>
            </a:r>
          </a:p>
          <a:p>
            <a:pPr lvl="1"/>
            <a:r>
              <a:rPr lang="en-US" sz="2400" dirty="0"/>
              <a:t>Sages and Artemisia</a:t>
            </a:r>
          </a:p>
          <a:p>
            <a:pPr marL="0" indent="0">
              <a:buNone/>
            </a:pPr>
            <a:endParaRPr lang="en-US" sz="2400" dirty="0"/>
          </a:p>
          <a:p>
            <a:pPr lvl="1"/>
            <a:endParaRPr lang="en-US" sz="2000" dirty="0"/>
          </a:p>
        </p:txBody>
      </p:sp>
      <p:pic>
        <p:nvPicPr>
          <p:cNvPr id="3074" name="Picture 2" descr="A trail through coastal sage scrub. Plants include Lupinus chamisonis, Coyote Bush, Cliff Buckwheat, Deerweed, Sticky Monkey flower, and Giant Rye. - grid24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218" y="1433263"/>
            <a:ext cx="3219303" cy="42969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media-cache-cd0.pinimg.com/236x/7d/6d/eb/7d6deb56b2b10acfdc7ade92d9869e4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1452" y="1433263"/>
            <a:ext cx="1440210" cy="17270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octrackers.com/coyotefiles1230new/coyotenew121110_picture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9246" y="4083567"/>
            <a:ext cx="2462416" cy="164667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62000" y="160422"/>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Local California Ecosystems</a:t>
            </a:r>
            <a:endParaRPr lang="en-US" sz="3600" dirty="0"/>
          </a:p>
        </p:txBody>
      </p:sp>
    </p:spTree>
    <p:extLst>
      <p:ext uri="{BB962C8B-B14F-4D97-AF65-F5344CB8AC3E}">
        <p14:creationId xmlns:p14="http://schemas.microsoft.com/office/powerpoint/2010/main" val="1376408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Biodiversity</a:t>
            </a:r>
          </a:p>
        </p:txBody>
      </p:sp>
      <p:sp>
        <p:nvSpPr>
          <p:cNvPr id="3" name="Content Placeholder 2"/>
          <p:cNvSpPr>
            <a:spLocks noGrp="1"/>
          </p:cNvSpPr>
          <p:nvPr>
            <p:ph sz="quarter" idx="1"/>
          </p:nvPr>
        </p:nvSpPr>
        <p:spPr>
          <a:xfrm>
            <a:off x="435935" y="1257300"/>
            <a:ext cx="11376837" cy="5038725"/>
          </a:xfrm>
        </p:spPr>
        <p:txBody>
          <a:bodyPr>
            <a:normAutofit fontScale="92500" lnSpcReduction="20000"/>
          </a:bodyPr>
          <a:lstStyle/>
          <a:p>
            <a:pPr marL="0" indent="0">
              <a:buNone/>
            </a:pPr>
            <a:r>
              <a:rPr lang="en-US" sz="3000" b="1" dirty="0"/>
              <a:t>Biological diversity or biodiversity</a:t>
            </a:r>
            <a:r>
              <a:rPr lang="en-US" sz="3000" dirty="0"/>
              <a:t>: the variety of plants and animals, or other living things, in a particular area or region</a:t>
            </a:r>
          </a:p>
          <a:p>
            <a:pPr marL="0" indent="0">
              <a:buNone/>
            </a:pPr>
            <a:endParaRPr lang="en-US" sz="3200" b="1" dirty="0"/>
          </a:p>
          <a:p>
            <a:pPr marL="0" indent="0">
              <a:buNone/>
            </a:pPr>
            <a:r>
              <a:rPr lang="en-US" sz="3000" b="1" dirty="0"/>
              <a:t>Why is it important?</a:t>
            </a:r>
          </a:p>
          <a:p>
            <a:pPr marL="744538" indent="-287338"/>
            <a:r>
              <a:rPr lang="en-US" sz="2800" b="1" dirty="0"/>
              <a:t>Extrinsic value:  </a:t>
            </a:r>
            <a:r>
              <a:rPr lang="en-US" sz="2800" dirty="0"/>
              <a:t>The value to humans, ecosystem services</a:t>
            </a:r>
          </a:p>
          <a:p>
            <a:pPr marL="1018858" lvl="1" indent="-287338"/>
            <a:r>
              <a:rPr lang="en-US" sz="2600" dirty="0"/>
              <a:t>Provisioning services: we need it for food, medicine or industrial uses</a:t>
            </a:r>
          </a:p>
          <a:p>
            <a:pPr marL="1018858" lvl="1" indent="-287338"/>
            <a:r>
              <a:rPr lang="en-US" sz="2600" dirty="0"/>
              <a:t>Cultural services: we like the way it looks, spiritual value</a:t>
            </a:r>
          </a:p>
          <a:p>
            <a:pPr marL="1018858" lvl="1" indent="-287338"/>
            <a:r>
              <a:rPr lang="en-US" sz="2600" dirty="0"/>
              <a:t>Regulating services: decomposition and pest control</a:t>
            </a:r>
          </a:p>
          <a:p>
            <a:pPr marL="1018858" lvl="1" indent="-287338"/>
            <a:r>
              <a:rPr lang="en-US" sz="2600" dirty="0"/>
              <a:t>Habitat services: produces oxygen (photosynthesis), nutrient cycling</a:t>
            </a:r>
          </a:p>
          <a:p>
            <a:pPr marL="0" indent="0">
              <a:buNone/>
            </a:pPr>
            <a:endParaRPr lang="en-US" dirty="0"/>
          </a:p>
          <a:p>
            <a:pPr marL="744538" indent="-287338"/>
            <a:r>
              <a:rPr lang="en-US" sz="2800" b="1" u="sng" dirty="0"/>
              <a:t>Intrinsic value</a:t>
            </a:r>
            <a:r>
              <a:rPr lang="en-US" sz="2800" dirty="0"/>
              <a:t>: The worth of an entity independent from external circumstances or its value to human</a:t>
            </a:r>
          </a:p>
          <a:p>
            <a:pPr marL="1018858" lvl="1" indent="-287338"/>
            <a:r>
              <a:rPr lang="en-US" sz="2600" dirty="0"/>
              <a:t>Value to biodiversity</a:t>
            </a:r>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166290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History of Mass Extinction Events</a:t>
            </a:r>
          </a:p>
        </p:txBody>
      </p:sp>
      <p:sp>
        <p:nvSpPr>
          <p:cNvPr id="3" name="Content Placeholder 2"/>
          <p:cNvSpPr>
            <a:spLocks noGrp="1"/>
          </p:cNvSpPr>
          <p:nvPr>
            <p:ph sz="quarter" idx="1"/>
          </p:nvPr>
        </p:nvSpPr>
        <p:spPr>
          <a:xfrm>
            <a:off x="428625" y="1143000"/>
            <a:ext cx="4010025" cy="4937760"/>
          </a:xfrm>
        </p:spPr>
        <p:txBody>
          <a:bodyPr>
            <a:normAutofit lnSpcReduction="10000"/>
          </a:bodyPr>
          <a:lstStyle/>
          <a:p>
            <a:r>
              <a:rPr lang="en-US" u="sng" dirty="0"/>
              <a:t>Five</a:t>
            </a:r>
            <a:r>
              <a:rPr lang="en-US" dirty="0"/>
              <a:t> mass extinction events on earth</a:t>
            </a:r>
          </a:p>
          <a:p>
            <a:pPr lvl="1"/>
            <a:r>
              <a:rPr lang="en-US" u="sng" dirty="0"/>
              <a:t>Humans</a:t>
            </a:r>
            <a:r>
              <a:rPr lang="en-US" dirty="0"/>
              <a:t> are currently causing the sixth mass extinction event</a:t>
            </a:r>
          </a:p>
          <a:p>
            <a:endParaRPr lang="en-US" sz="1400" dirty="0"/>
          </a:p>
          <a:p>
            <a:r>
              <a:rPr lang="en-US" dirty="0"/>
              <a:t>Permian extinction event was the largest with a loss of 96% of all species </a:t>
            </a:r>
          </a:p>
          <a:p>
            <a:endParaRPr lang="en-US" sz="1400" dirty="0"/>
          </a:p>
          <a:p>
            <a:r>
              <a:rPr lang="en-US" dirty="0"/>
              <a:t>Cretaceous extinction led to the loss of the </a:t>
            </a:r>
            <a:r>
              <a:rPr lang="en-US" u="sng" dirty="0"/>
              <a:t>dinosaurs</a:t>
            </a:r>
            <a:r>
              <a:rPr lang="en-US" dirty="0"/>
              <a:t> 65 </a:t>
            </a:r>
            <a:r>
              <a:rPr lang="en-US" dirty="0" err="1"/>
              <a:t>mya</a:t>
            </a:r>
            <a:endParaRPr lang="en-US"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4619625" y="1306830"/>
            <a:ext cx="7277100" cy="4762500"/>
          </a:xfrm>
          <a:prstGeom prst="rect">
            <a:avLst/>
          </a:prstGeom>
        </p:spPr>
      </p:pic>
    </p:spTree>
    <p:extLst>
      <p:ext uri="{BB962C8B-B14F-4D97-AF65-F5344CB8AC3E}">
        <p14:creationId xmlns:p14="http://schemas.microsoft.com/office/powerpoint/2010/main" val="3058938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Loss of Biodiversity</a:t>
            </a:r>
          </a:p>
        </p:txBody>
      </p:sp>
      <p:sp>
        <p:nvSpPr>
          <p:cNvPr id="3" name="Content Placeholder 2"/>
          <p:cNvSpPr>
            <a:spLocks noGrp="1"/>
          </p:cNvSpPr>
          <p:nvPr>
            <p:ph sz="quarter" idx="1"/>
          </p:nvPr>
        </p:nvSpPr>
        <p:spPr>
          <a:xfrm>
            <a:off x="355076" y="1229412"/>
            <a:ext cx="7422841" cy="5077661"/>
          </a:xfrm>
        </p:spPr>
        <p:txBody>
          <a:bodyPr>
            <a:noAutofit/>
          </a:bodyPr>
          <a:lstStyle/>
          <a:p>
            <a:r>
              <a:rPr lang="en-US" sz="2400" dirty="0"/>
              <a:t>Human caused mass extinction event</a:t>
            </a:r>
          </a:p>
          <a:p>
            <a:pPr lvl="1">
              <a:spcBef>
                <a:spcPts val="0"/>
              </a:spcBef>
            </a:pPr>
            <a:r>
              <a:rPr lang="en-US" sz="2000" dirty="0"/>
              <a:t>1,000 to 10,000 times greater than natural extinction rates</a:t>
            </a:r>
          </a:p>
          <a:p>
            <a:pPr lvl="1">
              <a:spcBef>
                <a:spcPts val="0"/>
              </a:spcBef>
            </a:pPr>
            <a:r>
              <a:rPr lang="en-US" sz="2000" dirty="0"/>
              <a:t>Six mass extinction since evolution of life</a:t>
            </a:r>
          </a:p>
          <a:p>
            <a:pPr lvl="1">
              <a:spcBef>
                <a:spcPts val="0"/>
              </a:spcBef>
            </a:pPr>
            <a:r>
              <a:rPr lang="en-US" sz="2000" dirty="0"/>
              <a:t>Worst since extinction of dinosaurs</a:t>
            </a:r>
            <a:endParaRPr lang="en-US" sz="1200" dirty="0"/>
          </a:p>
          <a:p>
            <a:pPr>
              <a:spcBef>
                <a:spcPts val="1800"/>
              </a:spcBef>
            </a:pPr>
            <a:r>
              <a:rPr lang="en-US" sz="2400" u="sng" dirty="0"/>
              <a:t>Amphibians</a:t>
            </a:r>
            <a:r>
              <a:rPr lang="en-US" sz="2400" dirty="0"/>
              <a:t> under the greatest threat</a:t>
            </a:r>
          </a:p>
          <a:p>
            <a:pPr lvl="1">
              <a:spcBef>
                <a:spcPts val="0"/>
              </a:spcBef>
            </a:pPr>
            <a:r>
              <a:rPr lang="en-US" sz="2000" dirty="0"/>
              <a:t>1/3 at risk of extinction</a:t>
            </a:r>
          </a:p>
          <a:p>
            <a:pPr lvl="1">
              <a:spcBef>
                <a:spcPts val="0"/>
              </a:spcBef>
            </a:pPr>
            <a:r>
              <a:rPr lang="en-US" sz="2000" u="sng" dirty="0"/>
              <a:t>Indicator</a:t>
            </a:r>
            <a:r>
              <a:rPr lang="en-US" sz="2000" dirty="0"/>
              <a:t> species</a:t>
            </a:r>
          </a:p>
          <a:p>
            <a:pPr lvl="2">
              <a:spcBef>
                <a:spcPts val="0"/>
              </a:spcBef>
            </a:pPr>
            <a:r>
              <a:rPr lang="en-US" sz="1800" dirty="0"/>
              <a:t>Thin skin makes them susceptible to toxins</a:t>
            </a:r>
          </a:p>
          <a:p>
            <a:pPr lvl="2">
              <a:spcBef>
                <a:spcPts val="0"/>
              </a:spcBef>
            </a:pPr>
            <a:r>
              <a:rPr lang="en-US" sz="1800" dirty="0"/>
              <a:t>Live in both aquatic and terrestrial environments</a:t>
            </a:r>
            <a:endParaRPr lang="en-US" sz="1400" dirty="0"/>
          </a:p>
          <a:p>
            <a:pPr>
              <a:spcBef>
                <a:spcPts val="1800"/>
              </a:spcBef>
            </a:pPr>
            <a:r>
              <a:rPr lang="en-US" sz="2400" u="sng" dirty="0"/>
              <a:t>90</a:t>
            </a:r>
            <a:r>
              <a:rPr lang="en-US" sz="2400" dirty="0"/>
              <a:t>% of primates are endangered</a:t>
            </a:r>
          </a:p>
          <a:p>
            <a:pPr lvl="1">
              <a:spcBef>
                <a:spcPts val="0"/>
              </a:spcBef>
            </a:pPr>
            <a:r>
              <a:rPr lang="en-US" sz="2000" dirty="0"/>
              <a:t>Palm oil and orangutans</a:t>
            </a:r>
            <a:endParaRPr lang="en-US" sz="1400" dirty="0"/>
          </a:p>
          <a:p>
            <a:pPr>
              <a:spcBef>
                <a:spcPts val="1800"/>
              </a:spcBef>
            </a:pPr>
            <a:r>
              <a:rPr lang="en-US" sz="2400" dirty="0"/>
              <a:t>Most </a:t>
            </a:r>
            <a:r>
              <a:rPr lang="en-US" sz="2400" u="sng" dirty="0"/>
              <a:t>marine mammals</a:t>
            </a:r>
            <a:r>
              <a:rPr lang="en-US" sz="2400" dirty="0"/>
              <a:t> are threatened                                  or endangered</a:t>
            </a:r>
          </a:p>
        </p:txBody>
      </p:sp>
      <p:pic>
        <p:nvPicPr>
          <p:cNvPr id="1026" name="Picture 2" descr="http://news.illinois.edu/WebsandThumbs/johnson,kevin/passenger%20pigeon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3825" y="3466905"/>
            <a:ext cx="2028691" cy="28401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ird.net.au/bird/images/b/b8/Thylaci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373" y="4108376"/>
            <a:ext cx="3248025" cy="2124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nx.org/content/m45573/latest/Figure_21_03_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33825" y="1467774"/>
            <a:ext cx="2028691" cy="19130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images.universityherald.com/data/images/full/4316/western-black-rhin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3063" y="2057632"/>
            <a:ext cx="3032335" cy="197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21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stretch>
            <a:fillRect/>
          </a:stretch>
        </p:blipFill>
        <p:spPr>
          <a:xfrm>
            <a:off x="3996117" y="1392422"/>
            <a:ext cx="8031521" cy="4636903"/>
          </a:xfrm>
          <a:prstGeom prst="rect">
            <a:avLst/>
          </a:prstGeom>
        </p:spPr>
      </p:pic>
      <p:sp>
        <p:nvSpPr>
          <p:cNvPr id="2" name="Title 1"/>
          <p:cNvSpPr>
            <a:spLocks noGrp="1"/>
          </p:cNvSpPr>
          <p:nvPr>
            <p:ph type="title"/>
          </p:nvPr>
        </p:nvSpPr>
        <p:spPr/>
        <p:txBody>
          <a:bodyPr>
            <a:normAutofit/>
          </a:bodyPr>
          <a:lstStyle/>
          <a:p>
            <a:pPr algn="ctr"/>
            <a:r>
              <a:rPr lang="en-US" sz="4400" dirty="0"/>
              <a:t>Biodiversity Hotspots</a:t>
            </a:r>
          </a:p>
        </p:txBody>
      </p:sp>
      <p:sp>
        <p:nvSpPr>
          <p:cNvPr id="8" name="Content Placeholder 7"/>
          <p:cNvSpPr>
            <a:spLocks noGrp="1"/>
          </p:cNvSpPr>
          <p:nvPr>
            <p:ph sz="quarter" idx="1"/>
          </p:nvPr>
        </p:nvSpPr>
        <p:spPr>
          <a:xfrm>
            <a:off x="197098" y="1241993"/>
            <a:ext cx="4089152" cy="4937760"/>
          </a:xfrm>
        </p:spPr>
        <p:txBody>
          <a:bodyPr>
            <a:normAutofit/>
          </a:bodyPr>
          <a:lstStyle/>
          <a:p>
            <a:pPr marL="0" indent="0">
              <a:buNone/>
            </a:pPr>
            <a:r>
              <a:rPr lang="en-US" b="1" dirty="0"/>
              <a:t>Requirements</a:t>
            </a:r>
          </a:p>
          <a:p>
            <a:r>
              <a:rPr lang="en-US" sz="2400" dirty="0"/>
              <a:t>At least 1500 endemic plant species</a:t>
            </a:r>
          </a:p>
          <a:p>
            <a:pPr lvl="1"/>
            <a:r>
              <a:rPr lang="en-US" sz="2200" b="1" u="sng" dirty="0"/>
              <a:t>Endemic</a:t>
            </a:r>
            <a:r>
              <a:rPr lang="en-US" sz="2200" dirty="0"/>
              <a:t>: species found only in a distinct geographic area</a:t>
            </a:r>
          </a:p>
          <a:p>
            <a:r>
              <a:rPr lang="en-US" sz="2400" u="sng" dirty="0"/>
              <a:t>70</a:t>
            </a:r>
            <a:r>
              <a:rPr lang="en-US" sz="2400" dirty="0"/>
              <a:t>% loss of original habitat</a:t>
            </a:r>
          </a:p>
          <a:p>
            <a:endParaRPr lang="en-US" sz="2400" dirty="0"/>
          </a:p>
          <a:p>
            <a:pPr marL="0" indent="0">
              <a:buNone/>
            </a:pPr>
            <a:r>
              <a:rPr lang="en-US" sz="2800" dirty="0"/>
              <a:t>35 areas around the world</a:t>
            </a:r>
          </a:p>
          <a:p>
            <a:r>
              <a:rPr lang="en-US" sz="2400" dirty="0"/>
              <a:t>Support nearly 60% of all plant and animal species</a:t>
            </a:r>
          </a:p>
          <a:p>
            <a:r>
              <a:rPr lang="en-US" sz="2400" dirty="0"/>
              <a:t>California Floristic Province</a:t>
            </a:r>
          </a:p>
          <a:p>
            <a:endParaRPr lang="en-US" sz="2400" dirty="0"/>
          </a:p>
        </p:txBody>
      </p:sp>
    </p:spTree>
    <p:extLst>
      <p:ext uri="{BB962C8B-B14F-4D97-AF65-F5344CB8AC3E}">
        <p14:creationId xmlns:p14="http://schemas.microsoft.com/office/powerpoint/2010/main" val="2552825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Human Impacts on Biodiversity</a:t>
            </a:r>
          </a:p>
        </p:txBody>
      </p:sp>
      <p:sp>
        <p:nvSpPr>
          <p:cNvPr id="3" name="Content Placeholder 2"/>
          <p:cNvSpPr>
            <a:spLocks noGrp="1"/>
          </p:cNvSpPr>
          <p:nvPr>
            <p:ph sz="quarter" idx="1"/>
          </p:nvPr>
        </p:nvSpPr>
        <p:spPr>
          <a:xfrm>
            <a:off x="609600" y="1219200"/>
            <a:ext cx="10586484" cy="4937760"/>
          </a:xfrm>
        </p:spPr>
        <p:txBody>
          <a:bodyPr/>
          <a:lstStyle/>
          <a:p>
            <a:pPr marL="0" indent="0">
              <a:buNone/>
            </a:pPr>
            <a:r>
              <a:rPr lang="en-US" b="1" dirty="0"/>
              <a:t>Habitat loss</a:t>
            </a:r>
            <a:r>
              <a:rPr lang="en-US" dirty="0"/>
              <a:t>: the conversion or transformation of a natural area into wholly human occupied area of little or no use to wild species</a:t>
            </a:r>
          </a:p>
          <a:p>
            <a:endParaRPr lang="en-US" dirty="0"/>
          </a:p>
          <a:p>
            <a:r>
              <a:rPr lang="en-US" u="sng" dirty="0"/>
              <a:t>Greatest</a:t>
            </a:r>
            <a:r>
              <a:rPr lang="en-US" dirty="0"/>
              <a:t> threat to biodiversity</a:t>
            </a:r>
          </a:p>
          <a:p>
            <a:endParaRPr lang="en-US" sz="1600" dirty="0"/>
          </a:p>
          <a:p>
            <a:r>
              <a:rPr lang="en-US" dirty="0"/>
              <a:t>Mostly caused by expansion                                                                   of agricultural land</a:t>
            </a:r>
          </a:p>
          <a:p>
            <a:endParaRPr lang="en-US" sz="1600" dirty="0"/>
          </a:p>
          <a:p>
            <a:r>
              <a:rPr lang="en-US" u="sng" dirty="0"/>
              <a:t>85</a:t>
            </a:r>
            <a:r>
              <a:rPr lang="en-US" dirty="0"/>
              <a:t>% of species listed                                                          as either threatened or endangered                                                               due to habitat loss</a:t>
            </a:r>
          </a:p>
        </p:txBody>
      </p:sp>
      <p:pic>
        <p:nvPicPr>
          <p:cNvPr id="7174" name="Picture 6" descr="http://www.aqua-firma.co.uk/editorfiles/Image/Sabah/Habitat-Loss-3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7829" y="2450918"/>
            <a:ext cx="5401413" cy="38086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76977" y="2190052"/>
            <a:ext cx="4019107" cy="369332"/>
          </a:xfrm>
          <a:prstGeom prst="rect">
            <a:avLst/>
          </a:prstGeom>
          <a:noFill/>
        </p:spPr>
        <p:txBody>
          <a:bodyPr wrap="square" rtlCol="0">
            <a:spAutoFit/>
          </a:bodyPr>
          <a:lstStyle/>
          <a:p>
            <a:r>
              <a:rPr lang="en-US" dirty="0"/>
              <a:t>Palm tree plantations in Borneo</a:t>
            </a:r>
          </a:p>
        </p:txBody>
      </p:sp>
    </p:spTree>
    <p:extLst>
      <p:ext uri="{BB962C8B-B14F-4D97-AF65-F5344CB8AC3E}">
        <p14:creationId xmlns:p14="http://schemas.microsoft.com/office/powerpoint/2010/main" val="3395345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Ecosystems</a:t>
            </a:r>
          </a:p>
        </p:txBody>
      </p:sp>
      <p:sp>
        <p:nvSpPr>
          <p:cNvPr id="3" name="Content Placeholder 2"/>
          <p:cNvSpPr>
            <a:spLocks noGrp="1"/>
          </p:cNvSpPr>
          <p:nvPr>
            <p:ph sz="quarter" idx="1"/>
          </p:nvPr>
        </p:nvSpPr>
        <p:spPr>
          <a:xfrm>
            <a:off x="609600" y="1143000"/>
            <a:ext cx="11389895" cy="4937760"/>
          </a:xfrm>
        </p:spPr>
        <p:txBody>
          <a:bodyPr>
            <a:normAutofit/>
          </a:bodyPr>
          <a:lstStyle/>
          <a:p>
            <a:pPr marL="0" indent="0">
              <a:buNone/>
            </a:pPr>
            <a:r>
              <a:rPr lang="en-US" sz="2800" b="1" dirty="0"/>
              <a:t>Ecosystem</a:t>
            </a:r>
            <a:r>
              <a:rPr lang="en-US" sz="2800" dirty="0"/>
              <a:t>: a community of biological organisms with the </a:t>
            </a:r>
            <a:r>
              <a:rPr lang="en-US" sz="2800" u="sng" dirty="0"/>
              <a:t>non-living</a:t>
            </a:r>
            <a:r>
              <a:rPr lang="en-US" sz="2800" dirty="0"/>
              <a:t> components with which the organisms interact. </a:t>
            </a:r>
          </a:p>
          <a:p>
            <a:r>
              <a:rPr lang="en-US" sz="2800" dirty="0"/>
              <a:t>Biotic factors: living components of an ecosystem</a:t>
            </a:r>
          </a:p>
          <a:p>
            <a:pPr lvl="1"/>
            <a:r>
              <a:rPr lang="en-US" sz="2500" dirty="0"/>
              <a:t>All the organisms within a given area (bacteria, fungi, plants and animals) including the interactions (predation and competition) among those organisms  </a:t>
            </a:r>
          </a:p>
          <a:p>
            <a:pPr lvl="1"/>
            <a:endParaRPr lang="en-US" sz="2500" dirty="0"/>
          </a:p>
          <a:p>
            <a:r>
              <a:rPr lang="en-US" sz="2800" u="sng" dirty="0"/>
              <a:t>Abiotic</a:t>
            </a:r>
            <a:r>
              <a:rPr lang="en-US" sz="2800" dirty="0"/>
              <a:t> factors: non-living components of an ecosystem</a:t>
            </a:r>
          </a:p>
          <a:p>
            <a:pPr lvl="1"/>
            <a:r>
              <a:rPr lang="en-US" sz="2500" dirty="0"/>
              <a:t>Chemical components of the soil, water, and air</a:t>
            </a:r>
          </a:p>
          <a:p>
            <a:pPr lvl="1"/>
            <a:r>
              <a:rPr lang="en-US" sz="2500" dirty="0"/>
              <a:t>Precipitation, temperature, soil, humidity</a:t>
            </a:r>
          </a:p>
          <a:p>
            <a:pPr marL="0" indent="0">
              <a:buNone/>
            </a:pPr>
            <a:endParaRPr lang="en-US" sz="2800" b="1" dirty="0"/>
          </a:p>
          <a:p>
            <a:pPr marL="274320" lvl="1" indent="0">
              <a:buNone/>
            </a:pPr>
            <a:endParaRPr lang="en-US" sz="2500" dirty="0"/>
          </a:p>
          <a:p>
            <a:pPr marL="274320" lvl="1" indent="0">
              <a:buNone/>
            </a:pPr>
            <a:endParaRPr lang="en-US" sz="2500" dirty="0"/>
          </a:p>
        </p:txBody>
      </p:sp>
    </p:spTree>
    <p:extLst>
      <p:ext uri="{BB962C8B-B14F-4D97-AF65-F5344CB8AC3E}">
        <p14:creationId xmlns:p14="http://schemas.microsoft.com/office/powerpoint/2010/main" val="388838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76224" y="1219200"/>
            <a:ext cx="11706225" cy="4937760"/>
          </a:xfrm>
        </p:spPr>
        <p:txBody>
          <a:bodyPr>
            <a:normAutofit lnSpcReduction="10000"/>
          </a:bodyPr>
          <a:lstStyle/>
          <a:p>
            <a:pPr marL="0" indent="0">
              <a:buNone/>
            </a:pPr>
            <a:r>
              <a:rPr lang="en-US" sz="2400" b="1" u="sng" dirty="0"/>
              <a:t>Deforestation</a:t>
            </a:r>
            <a:r>
              <a:rPr lang="en-US" sz="2400" dirty="0"/>
              <a:t>: the clearing of forests and the conversion of the land for non-forests use</a:t>
            </a:r>
          </a:p>
          <a:p>
            <a:pPr lvl="1"/>
            <a:r>
              <a:rPr lang="en-US" sz="2200" dirty="0"/>
              <a:t>Slash and burn </a:t>
            </a:r>
          </a:p>
          <a:p>
            <a:pPr marL="274320" lvl="1" indent="0">
              <a:buNone/>
            </a:pPr>
            <a:endParaRPr lang="en-US" sz="1200" dirty="0"/>
          </a:p>
          <a:p>
            <a:pPr marL="514350" indent="-400050">
              <a:buNone/>
            </a:pPr>
            <a:r>
              <a:rPr lang="en-US" sz="2400" dirty="0"/>
              <a:t>Causes:</a:t>
            </a:r>
          </a:p>
          <a:p>
            <a:pPr marL="514350" indent="-171450"/>
            <a:r>
              <a:rPr lang="en-US" sz="2000" dirty="0"/>
              <a:t>48% due to subsistence farming</a:t>
            </a:r>
          </a:p>
          <a:p>
            <a:pPr marL="514350" indent="-171450"/>
            <a:r>
              <a:rPr lang="en-US" sz="2000" dirty="0"/>
              <a:t>32% due to commercial agriculture</a:t>
            </a:r>
          </a:p>
          <a:p>
            <a:pPr marL="514350" indent="-171450"/>
            <a:r>
              <a:rPr lang="en-US" sz="2000" dirty="0"/>
              <a:t>14% due to logging</a:t>
            </a:r>
          </a:p>
          <a:p>
            <a:pPr marL="514350" indent="-171450"/>
            <a:r>
              <a:rPr lang="en-US" sz="2000" dirty="0"/>
              <a:t>5% used as wood for fuel</a:t>
            </a:r>
          </a:p>
          <a:p>
            <a:pPr marL="514350" indent="-400050"/>
            <a:endParaRPr lang="en-US" sz="1400" dirty="0"/>
          </a:p>
          <a:p>
            <a:pPr marL="514350" indent="-400050">
              <a:buNone/>
            </a:pPr>
            <a:r>
              <a:rPr lang="en-US" sz="2400" dirty="0"/>
              <a:t>Consequences: </a:t>
            </a:r>
          </a:p>
          <a:p>
            <a:pPr marL="514350" indent="-171450"/>
            <a:r>
              <a:rPr lang="en-US" sz="2000" dirty="0"/>
              <a:t>Less oxygen</a:t>
            </a:r>
          </a:p>
          <a:p>
            <a:pPr marL="514350" indent="-171450"/>
            <a:r>
              <a:rPr lang="en-US" sz="2000" dirty="0"/>
              <a:t>Less water</a:t>
            </a:r>
          </a:p>
          <a:p>
            <a:pPr marL="514350" indent="-171450"/>
            <a:r>
              <a:rPr lang="en-US" sz="2000" dirty="0"/>
              <a:t>Land slides</a:t>
            </a:r>
          </a:p>
          <a:p>
            <a:endParaRPr lang="en-US" sz="2000" dirty="0"/>
          </a:p>
        </p:txBody>
      </p:sp>
      <p:pic>
        <p:nvPicPr>
          <p:cNvPr id="6150" name="Picture 6" descr="http://speakupforthevoiceless.files.wordpress.com/2013/05/411453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9051" y="2049440"/>
            <a:ext cx="6075472" cy="40099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715187" y="14842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Tree>
    <p:extLst>
      <p:ext uri="{BB962C8B-B14F-4D97-AF65-F5344CB8AC3E}">
        <p14:creationId xmlns:p14="http://schemas.microsoft.com/office/powerpoint/2010/main" val="40756179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85775" y="1258834"/>
            <a:ext cx="8429625" cy="2361137"/>
          </a:xfrm>
        </p:spPr>
        <p:txBody>
          <a:bodyPr>
            <a:normAutofit lnSpcReduction="10000"/>
          </a:bodyPr>
          <a:lstStyle/>
          <a:p>
            <a:pPr marL="0" indent="0">
              <a:buNone/>
            </a:pPr>
            <a:r>
              <a:rPr lang="en-US" b="1" dirty="0"/>
              <a:t>Habitat fragmentation: </a:t>
            </a:r>
            <a:r>
              <a:rPr lang="en-US" dirty="0"/>
              <a:t>the disruption of extensive habitats into </a:t>
            </a:r>
            <a:r>
              <a:rPr lang="en-US" u="sng" dirty="0"/>
              <a:t>isolated and small patches</a:t>
            </a:r>
          </a:p>
          <a:p>
            <a:pPr lvl="1"/>
            <a:r>
              <a:rPr lang="en-US" dirty="0"/>
              <a:t>Smaller territories cannot sustain large carnivores</a:t>
            </a:r>
          </a:p>
          <a:p>
            <a:endParaRPr lang="en-US" sz="1050" b="1" dirty="0"/>
          </a:p>
          <a:p>
            <a:pPr marL="0" indent="0">
              <a:buNone/>
            </a:pPr>
            <a:r>
              <a:rPr lang="en-US" b="1" u="sng" dirty="0"/>
              <a:t>Urbanization</a:t>
            </a:r>
            <a:r>
              <a:rPr lang="en-US" dirty="0"/>
              <a:t>: expansion of urban environments </a:t>
            </a:r>
          </a:p>
          <a:p>
            <a:pPr lvl="1"/>
            <a:r>
              <a:rPr lang="en-US" sz="2400" dirty="0"/>
              <a:t>Associated with habitat loss and fragmentation  </a:t>
            </a:r>
          </a:p>
        </p:txBody>
      </p:sp>
      <p:pic>
        <p:nvPicPr>
          <p:cNvPr id="4" name="Picture 3"/>
          <p:cNvPicPr>
            <a:picLocks noChangeAspect="1"/>
          </p:cNvPicPr>
          <p:nvPr/>
        </p:nvPicPr>
        <p:blipFill>
          <a:blip r:embed="rId3" cstate="print"/>
          <a:stretch>
            <a:fillRect/>
          </a:stretch>
        </p:blipFill>
        <p:spPr>
          <a:xfrm>
            <a:off x="8219955" y="3688069"/>
            <a:ext cx="3754856" cy="2576623"/>
          </a:xfrm>
          <a:prstGeom prst="rect">
            <a:avLst/>
          </a:prstGeom>
        </p:spPr>
      </p:pic>
      <p:pic>
        <p:nvPicPr>
          <p:cNvPr id="5126" name="Picture 6" descr="http://www.nature.com/polopoly_fs/7.10038.1366208122!/slideshowimage/01-amazon-slideshow.jpg_gen/derivatives/fullsize/01-amazon-slidesho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4506" y="3669019"/>
            <a:ext cx="3864935" cy="257662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photos2.meetupstatic.com/photos/event/a/8/b/8/600_281923192.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8275" y="1941189"/>
            <a:ext cx="2238375" cy="167878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04850" y="133423"/>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pic>
        <p:nvPicPr>
          <p:cNvPr id="6" name="Picture 5"/>
          <p:cNvPicPr>
            <a:picLocks noChangeAspect="1"/>
          </p:cNvPicPr>
          <p:nvPr/>
        </p:nvPicPr>
        <p:blipFill>
          <a:blip r:embed="rId6"/>
          <a:stretch>
            <a:fillRect/>
          </a:stretch>
        </p:blipFill>
        <p:spPr>
          <a:xfrm>
            <a:off x="363407" y="3659494"/>
            <a:ext cx="3690610" cy="2576624"/>
          </a:xfrm>
          <a:prstGeom prst="rect">
            <a:avLst/>
          </a:prstGeom>
        </p:spPr>
      </p:pic>
    </p:spTree>
    <p:extLst>
      <p:ext uri="{BB962C8B-B14F-4D97-AF65-F5344CB8AC3E}">
        <p14:creationId xmlns:p14="http://schemas.microsoft.com/office/powerpoint/2010/main" val="154698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09599" y="1219200"/>
            <a:ext cx="11429113" cy="2385237"/>
          </a:xfrm>
        </p:spPr>
        <p:txBody>
          <a:bodyPr>
            <a:normAutofit/>
          </a:bodyPr>
          <a:lstStyle/>
          <a:p>
            <a:pPr marL="0" indent="0">
              <a:buNone/>
            </a:pPr>
            <a:r>
              <a:rPr lang="en-US" b="1" u="sng" dirty="0"/>
              <a:t>Eutrophication</a:t>
            </a:r>
            <a:r>
              <a:rPr lang="en-US" dirty="0"/>
              <a:t>: excessive richness of nutrients in a lake or other body of water, frequently due to runoff from the land, which causes a dense	growth of algae and bacteria resulting in the death of animal life from lack of oxygen.</a:t>
            </a:r>
          </a:p>
          <a:p>
            <a:endParaRPr lang="en-US" sz="1200" dirty="0"/>
          </a:p>
          <a:p>
            <a:r>
              <a:rPr lang="en-US" b="1" u="sng" dirty="0"/>
              <a:t>Hypoxia</a:t>
            </a:r>
            <a:r>
              <a:rPr lang="en-US" dirty="0"/>
              <a:t>: the depletion of oxygen in the water often resulting in dead zones</a:t>
            </a:r>
          </a:p>
        </p:txBody>
      </p:sp>
      <p:sp>
        <p:nvSpPr>
          <p:cNvPr id="7" name="Title 1"/>
          <p:cNvSpPr txBox="1">
            <a:spLocks/>
          </p:cNvSpPr>
          <p:nvPr/>
        </p:nvSpPr>
        <p:spPr>
          <a:xfrm>
            <a:off x="790575" y="112528"/>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a:t>Human Impacts on Biodiversity</a:t>
            </a:r>
            <a:endParaRPr lang="en-US" sz="4400" dirty="0"/>
          </a:p>
        </p:txBody>
      </p:sp>
      <p:pic>
        <p:nvPicPr>
          <p:cNvPr id="10" name="Picture 4" descr="http://3.bp.blogspot.com/-0BCBw1AnBYw/TnDNq_uzSJI/AAAAAAAAAWY/N75MB_HJ8sI/s320/Red+T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6" y="3647908"/>
            <a:ext cx="3461131" cy="25201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static6.businessinsider.com/~~/f?id=53382f48eab8ea03100d5dfa"/>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2865" y="3870886"/>
            <a:ext cx="3351072" cy="2122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7808529" y="3647908"/>
            <a:ext cx="4353247" cy="2568151"/>
          </a:xfrm>
          <a:prstGeom prst="rect">
            <a:avLst/>
          </a:prstGeom>
        </p:spPr>
      </p:pic>
      <p:pic>
        <p:nvPicPr>
          <p:cNvPr id="8" name="Picture 7"/>
          <p:cNvPicPr>
            <a:picLocks noChangeAspect="1"/>
          </p:cNvPicPr>
          <p:nvPr/>
        </p:nvPicPr>
        <p:blipFill>
          <a:blip r:embed="rId6"/>
          <a:stretch>
            <a:fillRect/>
          </a:stretch>
        </p:blipFill>
        <p:spPr>
          <a:xfrm>
            <a:off x="3664620" y="3647908"/>
            <a:ext cx="4143909" cy="2568965"/>
          </a:xfrm>
          <a:prstGeom prst="rect">
            <a:avLst/>
          </a:prstGeom>
        </p:spPr>
      </p:pic>
    </p:spTree>
    <p:extLst>
      <p:ext uri="{BB962C8B-B14F-4D97-AF65-F5344CB8AC3E}">
        <p14:creationId xmlns:p14="http://schemas.microsoft.com/office/powerpoint/2010/main" val="21737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71525" y="128241"/>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Overfishing</a:t>
            </a:r>
          </a:p>
        </p:txBody>
      </p:sp>
      <p:sp>
        <p:nvSpPr>
          <p:cNvPr id="5" name="Content Placeholder 4"/>
          <p:cNvSpPr>
            <a:spLocks noGrp="1"/>
          </p:cNvSpPr>
          <p:nvPr>
            <p:ph sz="quarter" idx="1"/>
          </p:nvPr>
        </p:nvSpPr>
        <p:spPr>
          <a:xfrm>
            <a:off x="519887" y="1299784"/>
            <a:ext cx="6359378" cy="5143546"/>
          </a:xfrm>
        </p:spPr>
        <p:txBody>
          <a:bodyPr>
            <a:normAutofit fontScale="92500" lnSpcReduction="10000"/>
          </a:bodyPr>
          <a:lstStyle/>
          <a:p>
            <a:pPr marL="0" indent="0">
              <a:lnSpc>
                <a:spcPct val="88000"/>
              </a:lnSpc>
              <a:spcAft>
                <a:spcPts val="600"/>
              </a:spcAft>
              <a:buNone/>
            </a:pPr>
            <a:r>
              <a:rPr lang="en-US" sz="2800" b="1" dirty="0"/>
              <a:t>Overfishing</a:t>
            </a:r>
            <a:r>
              <a:rPr lang="en-US" dirty="0"/>
              <a:t>: </a:t>
            </a:r>
            <a:r>
              <a:rPr lang="en-US" sz="2800" dirty="0"/>
              <a:t>overexploitation of fish stocks in an </a:t>
            </a:r>
            <a:r>
              <a:rPr lang="en-US" sz="2800" u="sng" dirty="0"/>
              <a:t>unsustainable</a:t>
            </a:r>
            <a:r>
              <a:rPr lang="en-US" sz="2800" dirty="0"/>
              <a:t> manner</a:t>
            </a:r>
          </a:p>
          <a:p>
            <a:pPr>
              <a:lnSpc>
                <a:spcPct val="88000"/>
              </a:lnSpc>
              <a:spcAft>
                <a:spcPts val="600"/>
              </a:spcAft>
            </a:pPr>
            <a:r>
              <a:rPr lang="en-US" sz="2400" dirty="0"/>
              <a:t>30% of all commercial fish stocks are overfished</a:t>
            </a:r>
          </a:p>
          <a:p>
            <a:pPr marL="0" indent="0">
              <a:lnSpc>
                <a:spcPct val="88000"/>
              </a:lnSpc>
              <a:spcAft>
                <a:spcPts val="600"/>
              </a:spcAft>
              <a:buNone/>
            </a:pPr>
            <a:endParaRPr lang="en-US" sz="1600" dirty="0"/>
          </a:p>
          <a:p>
            <a:pPr marL="0" indent="0">
              <a:lnSpc>
                <a:spcPct val="88000"/>
              </a:lnSpc>
              <a:spcAft>
                <a:spcPts val="600"/>
              </a:spcAft>
              <a:buNone/>
            </a:pPr>
            <a:r>
              <a:rPr lang="en-US" sz="2800" dirty="0"/>
              <a:t>Factors that lead to overfishing: </a:t>
            </a:r>
          </a:p>
          <a:p>
            <a:pPr>
              <a:lnSpc>
                <a:spcPct val="88000"/>
              </a:lnSpc>
              <a:spcAft>
                <a:spcPts val="600"/>
              </a:spcAft>
            </a:pPr>
            <a:r>
              <a:rPr lang="en-US" sz="2400" dirty="0"/>
              <a:t>International waters (&gt;200 mi from shore) are unregulated resulting in open access fisheries</a:t>
            </a:r>
          </a:p>
          <a:p>
            <a:pPr>
              <a:lnSpc>
                <a:spcPct val="88000"/>
              </a:lnSpc>
            </a:pPr>
            <a:r>
              <a:rPr lang="en-US" sz="2400" dirty="0"/>
              <a:t>Poor fisheries management</a:t>
            </a:r>
          </a:p>
          <a:p>
            <a:pPr lvl="1">
              <a:lnSpc>
                <a:spcPct val="88000"/>
              </a:lnSpc>
              <a:spcAft>
                <a:spcPts val="600"/>
              </a:spcAft>
            </a:pPr>
            <a:r>
              <a:rPr lang="en-US" sz="2100" dirty="0"/>
              <a:t>Fish are caught by multiple countries making data collection difficult to impossible</a:t>
            </a:r>
          </a:p>
          <a:p>
            <a:pPr>
              <a:lnSpc>
                <a:spcPct val="88000"/>
              </a:lnSpc>
            </a:pPr>
            <a:r>
              <a:rPr lang="en-US" sz="2400" dirty="0"/>
              <a:t>Illegal fishing</a:t>
            </a:r>
          </a:p>
          <a:p>
            <a:pPr lvl="1">
              <a:lnSpc>
                <a:spcPct val="88000"/>
              </a:lnSpc>
              <a:spcAft>
                <a:spcPts val="600"/>
              </a:spcAft>
            </a:pPr>
            <a:r>
              <a:rPr lang="en-US" sz="2100" dirty="0"/>
              <a:t>Many catches are unreported</a:t>
            </a:r>
          </a:p>
          <a:p>
            <a:pPr>
              <a:lnSpc>
                <a:spcPct val="88000"/>
              </a:lnSpc>
              <a:spcAft>
                <a:spcPts val="600"/>
              </a:spcAft>
            </a:pPr>
            <a:r>
              <a:rPr lang="en-US" sz="2400" dirty="0"/>
              <a:t>Subsidized fishing fleets result in 2 times more fleets than necessary</a:t>
            </a:r>
          </a:p>
          <a:p>
            <a:pPr>
              <a:lnSpc>
                <a:spcPct val="88000"/>
              </a:lnSpc>
              <a:spcAft>
                <a:spcPts val="600"/>
              </a:spcAft>
            </a:pPr>
            <a:endParaRPr lang="en-US" sz="2800" dirty="0"/>
          </a:p>
          <a:p>
            <a:pPr>
              <a:lnSpc>
                <a:spcPct val="88000"/>
              </a:lnSpc>
              <a:spcAft>
                <a:spcPts val="600"/>
              </a:spcAft>
            </a:pPr>
            <a:endParaRPr lang="en-US" sz="2800" dirty="0"/>
          </a:p>
          <a:p>
            <a:pPr marL="0" indent="0">
              <a:lnSpc>
                <a:spcPct val="88000"/>
              </a:lnSpc>
              <a:spcAft>
                <a:spcPts val="600"/>
              </a:spcAft>
              <a:buNone/>
            </a:pPr>
            <a:endParaRPr lang="en-US" sz="2800" dirty="0"/>
          </a:p>
          <a:p>
            <a:pPr marL="0" indent="0">
              <a:lnSpc>
                <a:spcPct val="88000"/>
              </a:lnSpc>
              <a:spcAft>
                <a:spcPts val="600"/>
              </a:spcAft>
              <a:buNone/>
            </a:pPr>
            <a:endParaRPr lang="en-US" dirty="0"/>
          </a:p>
        </p:txBody>
      </p:sp>
      <p:pic>
        <p:nvPicPr>
          <p:cNvPr id="7" name="Picture 6"/>
          <p:cNvPicPr>
            <a:picLocks noChangeAspect="1"/>
          </p:cNvPicPr>
          <p:nvPr/>
        </p:nvPicPr>
        <p:blipFill>
          <a:blip r:embed="rId3"/>
          <a:stretch>
            <a:fillRect/>
          </a:stretch>
        </p:blipFill>
        <p:spPr>
          <a:xfrm>
            <a:off x="7070000" y="1942035"/>
            <a:ext cx="4961627" cy="3859043"/>
          </a:xfrm>
          <a:prstGeom prst="rect">
            <a:avLst/>
          </a:prstGeom>
        </p:spPr>
      </p:pic>
    </p:spTree>
    <p:extLst>
      <p:ext uri="{BB962C8B-B14F-4D97-AF65-F5344CB8AC3E}">
        <p14:creationId xmlns:p14="http://schemas.microsoft.com/office/powerpoint/2010/main" val="4113666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6FD82-1B8A-4850-B063-D8AAE7725471}"/>
              </a:ext>
            </a:extLst>
          </p:cNvPr>
          <p:cNvSpPr>
            <a:spLocks noGrp="1"/>
          </p:cNvSpPr>
          <p:nvPr>
            <p:ph type="title"/>
          </p:nvPr>
        </p:nvSpPr>
        <p:spPr/>
        <p:txBody>
          <a:bodyPr>
            <a:normAutofit/>
          </a:bodyPr>
          <a:lstStyle/>
          <a:p>
            <a:pPr algn="ctr"/>
            <a:r>
              <a:rPr lang="en-US" sz="4400" dirty="0"/>
              <a:t>Overfishing</a:t>
            </a:r>
          </a:p>
        </p:txBody>
      </p:sp>
      <p:sp>
        <p:nvSpPr>
          <p:cNvPr id="3" name="Content Placeholder 2">
            <a:extLst>
              <a:ext uri="{FF2B5EF4-FFF2-40B4-BE49-F238E27FC236}">
                <a16:creationId xmlns:a16="http://schemas.microsoft.com/office/drawing/2014/main" id="{785979E4-37DF-4881-B6F5-D830CFED0F98}"/>
              </a:ext>
            </a:extLst>
          </p:cNvPr>
          <p:cNvSpPr>
            <a:spLocks noGrp="1"/>
          </p:cNvSpPr>
          <p:nvPr>
            <p:ph sz="quarter" idx="1"/>
          </p:nvPr>
        </p:nvSpPr>
        <p:spPr>
          <a:xfrm>
            <a:off x="375684" y="1214282"/>
            <a:ext cx="11503565" cy="4823109"/>
          </a:xfrm>
        </p:spPr>
        <p:txBody>
          <a:bodyPr>
            <a:normAutofit/>
          </a:bodyPr>
          <a:lstStyle/>
          <a:p>
            <a:pPr marL="0" indent="0">
              <a:lnSpc>
                <a:spcPct val="88000"/>
              </a:lnSpc>
              <a:buNone/>
            </a:pPr>
            <a:r>
              <a:rPr lang="en-US" b="1" dirty="0"/>
              <a:t>Fishing down the food web</a:t>
            </a:r>
            <a:r>
              <a:rPr lang="en-US" dirty="0"/>
              <a:t>: process by which fisheries deplete large predatory fish then begin to catch smaller and smaller species  </a:t>
            </a:r>
          </a:p>
        </p:txBody>
      </p:sp>
      <p:grpSp>
        <p:nvGrpSpPr>
          <p:cNvPr id="9" name="Group 8">
            <a:extLst>
              <a:ext uri="{FF2B5EF4-FFF2-40B4-BE49-F238E27FC236}">
                <a16:creationId xmlns:a16="http://schemas.microsoft.com/office/drawing/2014/main" id="{5B8A5D86-4A67-48B3-A197-2EFBB41DAF99}"/>
              </a:ext>
            </a:extLst>
          </p:cNvPr>
          <p:cNvGrpSpPr/>
          <p:nvPr/>
        </p:nvGrpSpPr>
        <p:grpSpPr>
          <a:xfrm>
            <a:off x="213509" y="2390287"/>
            <a:ext cx="5196691" cy="3333573"/>
            <a:chOff x="409545" y="3327993"/>
            <a:chExt cx="4968931" cy="3020622"/>
          </a:xfrm>
        </p:grpSpPr>
        <p:pic>
          <p:nvPicPr>
            <p:cNvPr id="5" name="Picture 4">
              <a:extLst>
                <a:ext uri="{FF2B5EF4-FFF2-40B4-BE49-F238E27FC236}">
                  <a16:creationId xmlns:a16="http://schemas.microsoft.com/office/drawing/2014/main" id="{66459A98-0AB3-4467-9897-C7C2D2D962D1}"/>
                </a:ext>
              </a:extLst>
            </p:cNvPr>
            <p:cNvPicPr>
              <a:picLocks noChangeAspect="1"/>
            </p:cNvPicPr>
            <p:nvPr/>
          </p:nvPicPr>
          <p:blipFill>
            <a:blip r:embed="rId2"/>
            <a:stretch>
              <a:fillRect/>
            </a:stretch>
          </p:blipFill>
          <p:spPr>
            <a:xfrm>
              <a:off x="838152" y="3327993"/>
              <a:ext cx="4540324" cy="3020622"/>
            </a:xfrm>
            <a:prstGeom prst="rect">
              <a:avLst/>
            </a:prstGeom>
          </p:spPr>
        </p:pic>
        <p:sp>
          <p:nvSpPr>
            <p:cNvPr id="6" name="TextBox 5">
              <a:extLst>
                <a:ext uri="{FF2B5EF4-FFF2-40B4-BE49-F238E27FC236}">
                  <a16:creationId xmlns:a16="http://schemas.microsoft.com/office/drawing/2014/main" id="{8A2B1A10-C8AB-45F3-B40E-69CE4331F1E5}"/>
                </a:ext>
              </a:extLst>
            </p:cNvPr>
            <p:cNvSpPr txBox="1"/>
            <p:nvPr/>
          </p:nvSpPr>
          <p:spPr>
            <a:xfrm>
              <a:off x="3788973" y="3618350"/>
              <a:ext cx="1495407" cy="517715"/>
            </a:xfrm>
            <a:prstGeom prst="rect">
              <a:avLst/>
            </a:prstGeom>
            <a:solidFill>
              <a:schemeClr val="bg1"/>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37FF4C54-6520-4E9F-B52F-FD60EBDE112F}"/>
                </a:ext>
              </a:extLst>
            </p:cNvPr>
            <p:cNvSpPr txBox="1"/>
            <p:nvPr/>
          </p:nvSpPr>
          <p:spPr>
            <a:xfrm rot="16200000">
              <a:off x="-256953" y="4412305"/>
              <a:ext cx="1733106" cy="400110"/>
            </a:xfrm>
            <a:prstGeom prst="rect">
              <a:avLst/>
            </a:prstGeom>
            <a:noFill/>
          </p:spPr>
          <p:txBody>
            <a:bodyPr wrap="square" rtlCol="0">
              <a:spAutoFit/>
            </a:bodyPr>
            <a:lstStyle/>
            <a:p>
              <a:r>
                <a:rPr lang="en-US" sz="2000" dirty="0"/>
                <a:t>Trophic Level</a:t>
              </a:r>
            </a:p>
          </p:txBody>
        </p:sp>
      </p:grpSp>
      <p:pic>
        <p:nvPicPr>
          <p:cNvPr id="12" name="Picture 11">
            <a:extLst>
              <a:ext uri="{FF2B5EF4-FFF2-40B4-BE49-F238E27FC236}">
                <a16:creationId xmlns:a16="http://schemas.microsoft.com/office/drawing/2014/main" id="{5C4D0004-4518-4D44-A4D1-34A9F4C7D21B}"/>
              </a:ext>
            </a:extLst>
          </p:cNvPr>
          <p:cNvPicPr>
            <a:picLocks noChangeAspect="1"/>
          </p:cNvPicPr>
          <p:nvPr/>
        </p:nvPicPr>
        <p:blipFill>
          <a:blip r:embed="rId3"/>
          <a:stretch>
            <a:fillRect/>
          </a:stretch>
        </p:blipFill>
        <p:spPr>
          <a:xfrm>
            <a:off x="5702483" y="2390287"/>
            <a:ext cx="6338941" cy="3821697"/>
          </a:xfrm>
          <a:prstGeom prst="rect">
            <a:avLst/>
          </a:prstGeom>
        </p:spPr>
      </p:pic>
    </p:spTree>
    <p:extLst>
      <p:ext uri="{BB962C8B-B14F-4D97-AF65-F5344CB8AC3E}">
        <p14:creationId xmlns:p14="http://schemas.microsoft.com/office/powerpoint/2010/main" val="2887343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609600" y="1219200"/>
            <a:ext cx="10128422" cy="4937760"/>
          </a:xfrm>
        </p:spPr>
        <p:txBody>
          <a:bodyPr>
            <a:normAutofit/>
          </a:bodyPr>
          <a:lstStyle/>
          <a:p>
            <a:pPr marL="0" indent="0">
              <a:buNone/>
            </a:pPr>
            <a:r>
              <a:rPr lang="en-US" sz="2800" b="1" u="sng" dirty="0"/>
              <a:t>Bycatch</a:t>
            </a:r>
            <a:r>
              <a:rPr lang="en-US" sz="2800" dirty="0"/>
              <a:t>: a fish or other species that is caught unintentionally</a:t>
            </a:r>
          </a:p>
          <a:p>
            <a:r>
              <a:rPr lang="en-US" sz="2800" dirty="0"/>
              <a:t>38.5 million tones of bycatch caught world-wide</a:t>
            </a:r>
          </a:p>
        </p:txBody>
      </p:sp>
      <p:pic>
        <p:nvPicPr>
          <p:cNvPr id="10248" name="Picture 8" descr="http://wildliferesearch.org/wp-content/uploads/2011/09/bycatch-whalenation.org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950" y="2941250"/>
            <a:ext cx="2439375" cy="161112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http://m.blog.hu/ha/halaszat/image/seabir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951" y="4628572"/>
            <a:ext cx="2439375" cy="1604588"/>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images.nationalgeographic.com/wpf/media-live/photos/000/001/cache/dead-fish-tossed_131_600x4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825" y="3037836"/>
            <a:ext cx="4260433" cy="319532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762000" y="152400"/>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775F55"/>
                </a:solidFill>
                <a:effectLst/>
                <a:uLnTx/>
                <a:uFillTx/>
                <a:latin typeface="Bookman Old Style"/>
                <a:ea typeface="+mj-ea"/>
                <a:cs typeface="+mj-cs"/>
              </a:rPr>
              <a:t>Human Impacts on Biodiversity</a:t>
            </a:r>
          </a:p>
        </p:txBody>
      </p:sp>
      <p:pic>
        <p:nvPicPr>
          <p:cNvPr id="2050"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223" y="2464546"/>
            <a:ext cx="3052577" cy="376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6150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16E5D-01AC-49BE-A4C6-909D45083BE8}"/>
              </a:ext>
            </a:extLst>
          </p:cNvPr>
          <p:cNvPicPr>
            <a:picLocks noChangeAspect="1"/>
          </p:cNvPicPr>
          <p:nvPr/>
        </p:nvPicPr>
        <p:blipFill>
          <a:blip r:embed="rId3"/>
          <a:stretch>
            <a:fillRect/>
          </a:stretch>
        </p:blipFill>
        <p:spPr>
          <a:xfrm>
            <a:off x="6960776" y="2121816"/>
            <a:ext cx="5231224" cy="4200030"/>
          </a:xfrm>
          <a:prstGeom prst="rect">
            <a:avLst/>
          </a:prstGeom>
        </p:spPr>
      </p:pic>
      <p:sp>
        <p:nvSpPr>
          <p:cNvPr id="2" name="Title 1"/>
          <p:cNvSpPr>
            <a:spLocks noGrp="1"/>
          </p:cNvSpPr>
          <p:nvPr>
            <p:ph type="title"/>
          </p:nvPr>
        </p:nvSpPr>
        <p:spPr/>
        <p:txBody>
          <a:bodyPr>
            <a:normAutofit/>
          </a:bodyPr>
          <a:lstStyle/>
          <a:p>
            <a:pPr algn="ctr"/>
            <a:r>
              <a:rPr lang="en-US" sz="4400" dirty="0"/>
              <a:t>Aquaculture</a:t>
            </a:r>
          </a:p>
        </p:txBody>
      </p:sp>
      <p:sp>
        <p:nvSpPr>
          <p:cNvPr id="4" name="Content Placeholder 3"/>
          <p:cNvSpPr>
            <a:spLocks noGrp="1"/>
          </p:cNvSpPr>
          <p:nvPr>
            <p:ph sz="quarter" idx="1"/>
          </p:nvPr>
        </p:nvSpPr>
        <p:spPr>
          <a:xfrm>
            <a:off x="350873" y="1219199"/>
            <a:ext cx="6698513" cy="2822778"/>
          </a:xfrm>
        </p:spPr>
        <p:txBody>
          <a:bodyPr>
            <a:normAutofit/>
          </a:bodyPr>
          <a:lstStyle/>
          <a:p>
            <a:pPr marL="0" indent="0">
              <a:buNone/>
            </a:pPr>
            <a:r>
              <a:rPr lang="en-US" sz="2800" b="1" dirty="0"/>
              <a:t>Aquaculture</a:t>
            </a:r>
            <a:r>
              <a:rPr lang="en-US" sz="2800" dirty="0"/>
              <a:t>: </a:t>
            </a:r>
            <a:r>
              <a:rPr lang="en-US" sz="2800" u="sng" dirty="0"/>
              <a:t>farming</a:t>
            </a:r>
            <a:r>
              <a:rPr lang="en-US" sz="2800" dirty="0"/>
              <a:t> of aquatic organisms including fish, molluscs, crabs and algae</a:t>
            </a:r>
          </a:p>
          <a:p>
            <a:r>
              <a:rPr lang="en-US" sz="2400" dirty="0"/>
              <a:t>Accounts for more than half of all seafood consumed annually</a:t>
            </a:r>
          </a:p>
          <a:p>
            <a:r>
              <a:rPr lang="en-US" sz="2400" dirty="0"/>
              <a:t>Expected to exceed wild capture fisheries          by 2050</a:t>
            </a:r>
          </a:p>
        </p:txBody>
      </p:sp>
      <p:pic>
        <p:nvPicPr>
          <p:cNvPr id="11266" name="Picture 2" descr="http://www.recirculatingfarms.org/wp-content/uploads/2011/09/aquaculture-cages-greec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150" y="4041977"/>
            <a:ext cx="3195608" cy="212038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icture of seaweed farmers on China's Fujian coa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7517" y="4041978"/>
            <a:ext cx="3181350" cy="2120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92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07581" y="1261730"/>
            <a:ext cx="10610850" cy="1566530"/>
          </a:xfrm>
        </p:spPr>
        <p:txBody>
          <a:bodyPr>
            <a:noAutofit/>
          </a:bodyPr>
          <a:lstStyle/>
          <a:p>
            <a:pPr marL="0" indent="0">
              <a:lnSpc>
                <a:spcPct val="88000"/>
              </a:lnSpc>
              <a:buNone/>
            </a:pPr>
            <a:r>
              <a:rPr lang="en-US" sz="2800" dirty="0"/>
              <a:t>Hydroelectric dams alter natural water ways</a:t>
            </a:r>
          </a:p>
          <a:p>
            <a:pPr lvl="1">
              <a:lnSpc>
                <a:spcPct val="88000"/>
              </a:lnSpc>
            </a:pPr>
            <a:r>
              <a:rPr lang="en-US" sz="2400" dirty="0"/>
              <a:t>Reduce natural nutrient-rich runoff</a:t>
            </a:r>
          </a:p>
          <a:p>
            <a:pPr lvl="1">
              <a:lnSpc>
                <a:spcPct val="88000"/>
              </a:lnSpc>
            </a:pPr>
            <a:r>
              <a:rPr lang="en-US" sz="2400" dirty="0"/>
              <a:t>Impede fish </a:t>
            </a:r>
            <a:r>
              <a:rPr lang="en-US" sz="2400" u="sng" dirty="0"/>
              <a:t>spawning runs</a:t>
            </a:r>
          </a:p>
          <a:p>
            <a:pPr lvl="2">
              <a:lnSpc>
                <a:spcPct val="88000"/>
              </a:lnSpc>
            </a:pPr>
            <a:r>
              <a:rPr lang="en-US" sz="2100" dirty="0"/>
              <a:t>Fish ladders </a:t>
            </a:r>
          </a:p>
        </p:txBody>
      </p:sp>
      <p:pic>
        <p:nvPicPr>
          <p:cNvPr id="2050" name="Picture 2" descr="http://upload.wikimedia.org/wikipedia/commons/0/0c/John_Day_Dam_fish_lad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530" y="3401742"/>
            <a:ext cx="4376200" cy="2917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wcouncil.org/media/7952/Map.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302" y="3429000"/>
            <a:ext cx="4639750" cy="289021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609600" y="152400"/>
            <a:ext cx="10972800" cy="990600"/>
          </a:xfrm>
        </p:spPr>
        <p:txBody>
          <a:bodyPr>
            <a:normAutofit/>
          </a:bodyPr>
          <a:lstStyle/>
          <a:p>
            <a:pPr algn="ctr"/>
            <a:r>
              <a:rPr lang="en-US" sz="4400" dirty="0"/>
              <a:t>Human Impacts on Biodiversity</a:t>
            </a:r>
          </a:p>
        </p:txBody>
      </p:sp>
    </p:spTree>
    <p:extLst>
      <p:ext uri="{BB962C8B-B14F-4D97-AF65-F5344CB8AC3E}">
        <p14:creationId xmlns:p14="http://schemas.microsoft.com/office/powerpoint/2010/main" val="416124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5239264" y="1430099"/>
            <a:ext cx="6715855" cy="4622539"/>
          </a:xfrm>
        </p:spPr>
      </p:pic>
      <p:sp>
        <p:nvSpPr>
          <p:cNvPr id="6" name="Content Placeholder 5"/>
          <p:cNvSpPr>
            <a:spLocks noGrp="1"/>
          </p:cNvSpPr>
          <p:nvPr>
            <p:ph sz="quarter" idx="2"/>
          </p:nvPr>
        </p:nvSpPr>
        <p:spPr>
          <a:xfrm>
            <a:off x="640437" y="1272489"/>
            <a:ext cx="4299207" cy="4937760"/>
          </a:xfrm>
        </p:spPr>
        <p:txBody>
          <a:bodyPr>
            <a:normAutofit/>
          </a:bodyPr>
          <a:lstStyle/>
          <a:p>
            <a:pPr marL="0" indent="0">
              <a:buNone/>
            </a:pPr>
            <a:r>
              <a:rPr lang="en-US" sz="2800" b="1" dirty="0"/>
              <a:t>Climate change</a:t>
            </a:r>
          </a:p>
          <a:p>
            <a:r>
              <a:rPr lang="en-US" sz="2400" u="sng" dirty="0"/>
              <a:t>97</a:t>
            </a:r>
            <a:r>
              <a:rPr lang="en-US" sz="2400" dirty="0"/>
              <a:t>% of climate scientists agree that climate trends over the last century are extremely likely to be due to human activity (</a:t>
            </a:r>
            <a:r>
              <a:rPr lang="en-US" sz="2000" dirty="0"/>
              <a:t>NASA, 2016</a:t>
            </a:r>
            <a:r>
              <a:rPr lang="en-US" sz="2400" dirty="0"/>
              <a:t>)</a:t>
            </a:r>
          </a:p>
          <a:p>
            <a:endParaRPr lang="en-US" sz="2400" dirty="0"/>
          </a:p>
          <a:p>
            <a:r>
              <a:rPr lang="en-US" sz="2400" dirty="0"/>
              <a:t>Climate change predicted to cause widespread extinction, and migration, in plants and animals</a:t>
            </a:r>
          </a:p>
          <a:p>
            <a:endParaRPr lang="en-US" sz="2400" dirty="0"/>
          </a:p>
        </p:txBody>
      </p:sp>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Tree>
    <p:extLst>
      <p:ext uri="{BB962C8B-B14F-4D97-AF65-F5344CB8AC3E}">
        <p14:creationId xmlns:p14="http://schemas.microsoft.com/office/powerpoint/2010/main" val="102801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71525" y="12382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Human Impacts on Biodiversity</a:t>
            </a:r>
          </a:p>
        </p:txBody>
      </p:sp>
      <p:sp>
        <p:nvSpPr>
          <p:cNvPr id="2" name="Content Placeholder 1"/>
          <p:cNvSpPr>
            <a:spLocks noGrp="1"/>
          </p:cNvSpPr>
          <p:nvPr>
            <p:ph sz="quarter" idx="1"/>
          </p:nvPr>
        </p:nvSpPr>
        <p:spPr/>
        <p:txBody>
          <a:bodyPr>
            <a:normAutofit/>
          </a:bodyPr>
          <a:lstStyle/>
          <a:p>
            <a:pPr marL="0" indent="0">
              <a:lnSpc>
                <a:spcPct val="90000"/>
              </a:lnSpc>
              <a:buNone/>
            </a:pPr>
            <a:r>
              <a:rPr lang="en-US" sz="2800" b="1" u="sng" dirty="0"/>
              <a:t>Invasive</a:t>
            </a:r>
            <a:r>
              <a:rPr lang="en-US" sz="2800" b="1" dirty="0"/>
              <a:t> species</a:t>
            </a:r>
            <a:r>
              <a:rPr lang="en-US" sz="2800" dirty="0"/>
              <a:t>: a species that is non-native to and ecosystem and has caused or is likely to cause economic or environmental harm</a:t>
            </a:r>
          </a:p>
          <a:p>
            <a:pPr marL="0" indent="0">
              <a:buNone/>
            </a:pPr>
            <a:endParaRPr lang="en-US" sz="2800" dirty="0"/>
          </a:p>
          <a:p>
            <a:pPr marL="0" indent="0">
              <a:buNone/>
            </a:pPr>
            <a:r>
              <a:rPr lang="en-US" sz="2800" b="1" dirty="0"/>
              <a:t>Characteristics of Successful Invasive Species</a:t>
            </a:r>
          </a:p>
          <a:p>
            <a:r>
              <a:rPr lang="en-US" sz="2800" dirty="0"/>
              <a:t>Fast growth</a:t>
            </a:r>
          </a:p>
          <a:p>
            <a:r>
              <a:rPr lang="en-US" sz="2800" dirty="0"/>
              <a:t>Rapid </a:t>
            </a:r>
            <a:r>
              <a:rPr lang="en-US" sz="2800" u="sng" dirty="0"/>
              <a:t>reproduction</a:t>
            </a:r>
          </a:p>
          <a:p>
            <a:r>
              <a:rPr lang="en-US" sz="2800" dirty="0"/>
              <a:t>Tolerance to wide range of environmental conditions</a:t>
            </a:r>
          </a:p>
          <a:p>
            <a:r>
              <a:rPr lang="en-US" sz="2800" dirty="0"/>
              <a:t>High </a:t>
            </a:r>
            <a:r>
              <a:rPr lang="en-US" sz="2800" u="sng" dirty="0"/>
              <a:t>dispersal ability</a:t>
            </a:r>
          </a:p>
          <a:p>
            <a:r>
              <a:rPr lang="en-US" sz="2800" dirty="0"/>
              <a:t>Lack of natural predators</a:t>
            </a:r>
          </a:p>
          <a:p>
            <a:pPr lvl="1"/>
            <a:r>
              <a:rPr lang="en-US" sz="2500" dirty="0"/>
              <a:t>Rapid evolution</a:t>
            </a:r>
          </a:p>
          <a:p>
            <a:pPr marL="0" indent="0">
              <a:buNone/>
            </a:pPr>
            <a:endParaRPr lang="en-US" sz="2800" dirty="0"/>
          </a:p>
        </p:txBody>
      </p:sp>
    </p:spTree>
    <p:extLst>
      <p:ext uri="{BB962C8B-B14F-4D97-AF65-F5344CB8AC3E}">
        <p14:creationId xmlns:p14="http://schemas.microsoft.com/office/powerpoint/2010/main" val="1834394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Classification of Biomes</a:t>
            </a:r>
          </a:p>
        </p:txBody>
      </p:sp>
      <p:sp>
        <p:nvSpPr>
          <p:cNvPr id="3" name="Content Placeholder 2"/>
          <p:cNvSpPr>
            <a:spLocks noGrp="1"/>
          </p:cNvSpPr>
          <p:nvPr>
            <p:ph sz="quarter" idx="1"/>
          </p:nvPr>
        </p:nvSpPr>
        <p:spPr>
          <a:xfrm>
            <a:off x="609599" y="1379622"/>
            <a:ext cx="5983705" cy="4777337"/>
          </a:xfrm>
        </p:spPr>
        <p:txBody>
          <a:bodyPr>
            <a:normAutofit/>
          </a:bodyPr>
          <a:lstStyle/>
          <a:p>
            <a:pPr marL="0" indent="0">
              <a:buNone/>
            </a:pPr>
            <a:r>
              <a:rPr lang="en-US" sz="2800" b="1" dirty="0"/>
              <a:t>Biome: </a:t>
            </a:r>
            <a:r>
              <a:rPr lang="en-US" sz="2800" dirty="0"/>
              <a:t>large ecosystems on earth characterized by fluctuations (seasonality) in the temperature and precipitation</a:t>
            </a:r>
            <a:endParaRPr lang="en-US" sz="2800" b="1" dirty="0"/>
          </a:p>
          <a:p>
            <a:endParaRPr lang="en-US" sz="2800" b="1" dirty="0"/>
          </a:p>
          <a:p>
            <a:endParaRPr lang="en-US" sz="2800" dirty="0"/>
          </a:p>
          <a:p>
            <a:r>
              <a:rPr lang="en-US" sz="2800" u="sng" dirty="0"/>
              <a:t>Rainfall and temperature</a:t>
            </a:r>
            <a:r>
              <a:rPr lang="en-US" sz="2800" dirty="0"/>
              <a:t> are two most important factors in determining habitat and biome type</a:t>
            </a:r>
          </a:p>
        </p:txBody>
      </p:sp>
      <p:pic>
        <p:nvPicPr>
          <p:cNvPr id="2052" name="Picture 4" descr="http://sciencebitz.com/wp-content/uploads/2009/09/biomes_gra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360" y="1207168"/>
            <a:ext cx="4169638" cy="501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842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48586" y="371474"/>
            <a:ext cx="11004698" cy="771525"/>
          </a:xfrm>
        </p:spPr>
        <p:txBody>
          <a:bodyPr>
            <a:normAutofit/>
          </a:bodyPr>
          <a:lstStyle/>
          <a:p>
            <a:pPr algn="ctr" eaLnBrk="1" hangingPunct="1"/>
            <a:r>
              <a:rPr lang="en-US" sz="4400" dirty="0"/>
              <a:t>Negative Impacts of Invasive species</a:t>
            </a:r>
          </a:p>
        </p:txBody>
      </p:sp>
      <p:sp>
        <p:nvSpPr>
          <p:cNvPr id="19459" name="Content Placeholder 2"/>
          <p:cNvSpPr>
            <a:spLocks noGrp="1"/>
          </p:cNvSpPr>
          <p:nvPr>
            <p:ph sz="quarter" idx="1"/>
          </p:nvPr>
        </p:nvSpPr>
        <p:spPr>
          <a:xfrm>
            <a:off x="485775" y="1276350"/>
            <a:ext cx="5476875" cy="5000624"/>
          </a:xfrm>
        </p:spPr>
        <p:txBody>
          <a:bodyPr>
            <a:normAutofit/>
          </a:bodyPr>
          <a:lstStyle/>
          <a:p>
            <a:pPr>
              <a:spcBef>
                <a:spcPts val="0"/>
              </a:spcBef>
            </a:pPr>
            <a:r>
              <a:rPr lang="en-US" sz="2400" b="1" dirty="0"/>
              <a:t>Change an entire habitat</a:t>
            </a:r>
          </a:p>
          <a:p>
            <a:pPr lvl="1">
              <a:spcBef>
                <a:spcPts val="0"/>
              </a:spcBef>
            </a:pPr>
            <a:r>
              <a:rPr lang="en-US" sz="2100" dirty="0"/>
              <a:t>Asian chestnut blight fungus nearly wiped out chestnut forests in Eastern U.S.</a:t>
            </a:r>
          </a:p>
          <a:p>
            <a:pPr>
              <a:spcBef>
                <a:spcPts val="0"/>
              </a:spcBef>
            </a:pPr>
            <a:endParaRPr lang="en-US" sz="1600" b="1" dirty="0"/>
          </a:p>
          <a:p>
            <a:pPr>
              <a:spcBef>
                <a:spcPts val="0"/>
              </a:spcBef>
            </a:pPr>
            <a:r>
              <a:rPr lang="en-US" sz="2400" b="1" dirty="0"/>
              <a:t>Alter ecosystem dynamics</a:t>
            </a:r>
          </a:p>
          <a:p>
            <a:pPr lvl="1">
              <a:spcBef>
                <a:spcPts val="0"/>
              </a:spcBef>
            </a:pPr>
            <a:r>
              <a:rPr lang="en-US" sz="2100" dirty="0"/>
              <a:t>Asian carp in Mississippi river basin</a:t>
            </a:r>
            <a:endParaRPr lang="en-US" sz="2400" b="1" dirty="0"/>
          </a:p>
          <a:p>
            <a:pPr>
              <a:spcBef>
                <a:spcPts val="0"/>
              </a:spcBef>
            </a:pPr>
            <a:endParaRPr lang="en-US" sz="1600" b="1" dirty="0"/>
          </a:p>
          <a:p>
            <a:pPr>
              <a:spcBef>
                <a:spcPts val="0"/>
              </a:spcBef>
            </a:pPr>
            <a:r>
              <a:rPr lang="en-US" sz="2400" b="1" dirty="0"/>
              <a:t>Loss of </a:t>
            </a:r>
            <a:r>
              <a:rPr lang="en-US" sz="2400" b="1" u="sng" dirty="0"/>
              <a:t>genetic diversity</a:t>
            </a:r>
            <a:r>
              <a:rPr lang="en-US" sz="2400" b="1" dirty="0"/>
              <a:t>      (genetic extinction)</a:t>
            </a:r>
          </a:p>
          <a:p>
            <a:pPr lvl="1">
              <a:spcBef>
                <a:spcPts val="0"/>
              </a:spcBef>
            </a:pPr>
            <a:r>
              <a:rPr lang="en-US" sz="2100" dirty="0"/>
              <a:t>Hybridization between native and invasive species</a:t>
            </a:r>
            <a:endParaRPr lang="en-US" sz="2400" b="1" dirty="0"/>
          </a:p>
          <a:p>
            <a:pPr>
              <a:spcBef>
                <a:spcPts val="0"/>
              </a:spcBef>
            </a:pPr>
            <a:endParaRPr lang="en-US" sz="1600" b="1" dirty="0"/>
          </a:p>
          <a:p>
            <a:pPr>
              <a:spcBef>
                <a:spcPts val="0"/>
              </a:spcBef>
            </a:pPr>
            <a:r>
              <a:rPr lang="en-US" sz="2400" b="1" dirty="0"/>
              <a:t>Spread of disease</a:t>
            </a:r>
          </a:p>
          <a:p>
            <a:pPr lvl="1">
              <a:spcBef>
                <a:spcPts val="0"/>
              </a:spcBef>
            </a:pPr>
            <a:r>
              <a:rPr lang="en-US" sz="2100" dirty="0"/>
              <a:t>Asian tiger mosquito </a:t>
            </a:r>
          </a:p>
          <a:p>
            <a:pPr>
              <a:spcBef>
                <a:spcPts val="0"/>
              </a:spcBef>
              <a:buNone/>
            </a:pPr>
            <a:endParaRPr lang="en-US" sz="2400" dirty="0"/>
          </a:p>
          <a:p>
            <a:pPr lvl="1" eaLnBrk="1" hangingPunct="1">
              <a:spcBef>
                <a:spcPts val="0"/>
              </a:spcBef>
            </a:pPr>
            <a:endParaRPr lang="en-US" sz="2400" dirty="0"/>
          </a:p>
          <a:p>
            <a:pPr lvl="1" eaLnBrk="1" hangingPunct="1">
              <a:spcBef>
                <a:spcPts val="0"/>
              </a:spcBef>
            </a:pPr>
            <a:endParaRPr lang="en-US" sz="2400" dirty="0"/>
          </a:p>
          <a:p>
            <a:pPr lvl="1"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a:p>
            <a:pPr eaLnBrk="1" hangingPunct="1">
              <a:spcBef>
                <a:spcPts val="0"/>
              </a:spcBef>
            </a:pPr>
            <a:endParaRPr lang="en-US" sz="2400" dirty="0"/>
          </a:p>
        </p:txBody>
      </p:sp>
      <p:pic>
        <p:nvPicPr>
          <p:cNvPr id="19461" name="Picture 2" descr="http://2.bp.blogspot.com/_R7fLdadnsbY/SUP2goyi4NI/AAAAAAAADX8/k3af4SF3EeQ/s400/Chestnut-orchar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0230" y="1276350"/>
            <a:ext cx="2979370" cy="199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cisr.ucr.edu/images/asian_tiger_mosquito/asian_tiger_mosquito_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2650" y="5033218"/>
            <a:ext cx="1634132" cy="124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http://prairierivers.org/wp-content/uploads/2010/01/asian-carp-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5536" y="1781240"/>
            <a:ext cx="2675924" cy="1777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7692526" y="3662362"/>
            <a:ext cx="4347074" cy="2376488"/>
          </a:xfrm>
          <a:prstGeom prst="rect">
            <a:avLst/>
          </a:prstGeom>
        </p:spPr>
      </p:pic>
    </p:spTree>
    <p:extLst>
      <p:ext uri="{BB962C8B-B14F-4D97-AF65-F5344CB8AC3E}">
        <p14:creationId xmlns:p14="http://schemas.microsoft.com/office/powerpoint/2010/main" val="808535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09600" y="123825"/>
            <a:ext cx="10972800" cy="990600"/>
          </a:xfrm>
        </p:spPr>
        <p:txBody>
          <a:bodyPr>
            <a:normAutofit/>
          </a:bodyPr>
          <a:lstStyle/>
          <a:p>
            <a:pPr algn="ctr" eaLnBrk="1" hangingPunct="1"/>
            <a:r>
              <a:rPr lang="en-US" sz="4000" dirty="0"/>
              <a:t>Invasive Species Introductions</a:t>
            </a:r>
          </a:p>
        </p:txBody>
      </p:sp>
      <p:sp>
        <p:nvSpPr>
          <p:cNvPr id="29699" name="Content Placeholder 2"/>
          <p:cNvSpPr>
            <a:spLocks noGrp="1"/>
          </p:cNvSpPr>
          <p:nvPr>
            <p:ph sz="quarter" idx="1"/>
          </p:nvPr>
        </p:nvSpPr>
        <p:spPr>
          <a:xfrm>
            <a:off x="408793" y="1214141"/>
            <a:ext cx="5868181" cy="5334000"/>
          </a:xfrm>
        </p:spPr>
        <p:txBody>
          <a:bodyPr>
            <a:normAutofit/>
          </a:bodyPr>
          <a:lstStyle/>
          <a:p>
            <a:pPr>
              <a:lnSpc>
                <a:spcPct val="87000"/>
              </a:lnSpc>
            </a:pPr>
            <a:r>
              <a:rPr lang="en-US" sz="2400" b="1" dirty="0"/>
              <a:t>Intentional introductions</a:t>
            </a:r>
          </a:p>
          <a:p>
            <a:pPr marL="547688" lvl="1" indent="-147638">
              <a:lnSpc>
                <a:spcPct val="87000"/>
              </a:lnSpc>
              <a:spcBef>
                <a:spcPts val="0"/>
              </a:spcBef>
            </a:pPr>
            <a:r>
              <a:rPr lang="en-US" sz="2200" dirty="0"/>
              <a:t>Feral pigs, European starling</a:t>
            </a:r>
            <a:endParaRPr lang="en-US" sz="2400" b="1" dirty="0"/>
          </a:p>
          <a:p>
            <a:pPr>
              <a:lnSpc>
                <a:spcPct val="87000"/>
              </a:lnSpc>
            </a:pPr>
            <a:endParaRPr lang="en-US" sz="1600" b="1" dirty="0"/>
          </a:p>
          <a:p>
            <a:pPr>
              <a:lnSpc>
                <a:spcPct val="87000"/>
              </a:lnSpc>
            </a:pPr>
            <a:r>
              <a:rPr lang="en-US" sz="2400" b="1" dirty="0"/>
              <a:t>Unintentional introductions</a:t>
            </a:r>
          </a:p>
          <a:p>
            <a:pPr marL="547688" lvl="1" indent="-147638">
              <a:lnSpc>
                <a:spcPct val="87000"/>
              </a:lnSpc>
            </a:pPr>
            <a:r>
              <a:rPr lang="en-US" sz="2100" dirty="0"/>
              <a:t>Rats aboard ships, hitchhikers in cargo</a:t>
            </a:r>
            <a:endParaRPr lang="en-US" sz="2400" b="1" dirty="0"/>
          </a:p>
          <a:p>
            <a:pPr>
              <a:lnSpc>
                <a:spcPct val="87000"/>
              </a:lnSpc>
            </a:pPr>
            <a:endParaRPr lang="en-US" sz="1600" b="1" dirty="0"/>
          </a:p>
          <a:p>
            <a:pPr>
              <a:lnSpc>
                <a:spcPct val="87000"/>
              </a:lnSpc>
            </a:pPr>
            <a:r>
              <a:rPr lang="en-US" sz="2400" b="1" u="sng" dirty="0"/>
              <a:t>Horticulture</a:t>
            </a:r>
            <a:r>
              <a:rPr lang="en-US" sz="2400" dirty="0"/>
              <a:t> </a:t>
            </a:r>
          </a:p>
          <a:p>
            <a:pPr marL="547688" lvl="1" indent="-147638">
              <a:lnSpc>
                <a:spcPct val="87000"/>
              </a:lnSpc>
            </a:pPr>
            <a:r>
              <a:rPr lang="en-US" sz="2100" dirty="0"/>
              <a:t>Ornamental or crop plants that later escape </a:t>
            </a:r>
            <a:endParaRPr lang="en-US" sz="2400" b="1" dirty="0"/>
          </a:p>
          <a:p>
            <a:pPr>
              <a:lnSpc>
                <a:spcPct val="87000"/>
              </a:lnSpc>
            </a:pPr>
            <a:endParaRPr lang="en-US" sz="1600" b="1" dirty="0"/>
          </a:p>
          <a:p>
            <a:pPr>
              <a:lnSpc>
                <a:spcPct val="87000"/>
              </a:lnSpc>
            </a:pPr>
            <a:r>
              <a:rPr lang="en-US" sz="2400" b="1" dirty="0"/>
              <a:t>Ballast water</a:t>
            </a:r>
          </a:p>
          <a:p>
            <a:pPr marL="547688" lvl="1" indent="-147638">
              <a:lnSpc>
                <a:spcPct val="87000"/>
              </a:lnSpc>
            </a:pPr>
            <a:r>
              <a:rPr lang="en-US" sz="2100" dirty="0"/>
              <a:t>Many small marine organisms</a:t>
            </a:r>
            <a:endParaRPr lang="en-US" sz="2400" b="1" dirty="0"/>
          </a:p>
          <a:p>
            <a:pPr>
              <a:lnSpc>
                <a:spcPct val="87000"/>
              </a:lnSpc>
            </a:pPr>
            <a:endParaRPr lang="en-US" sz="1600" b="1" dirty="0"/>
          </a:p>
          <a:p>
            <a:pPr>
              <a:lnSpc>
                <a:spcPct val="87000"/>
              </a:lnSpc>
            </a:pPr>
            <a:r>
              <a:rPr lang="en-US" sz="2400" b="1" dirty="0"/>
              <a:t>Pet trade and aquarium release</a:t>
            </a:r>
          </a:p>
          <a:p>
            <a:pPr marL="547688" lvl="1" indent="-147638">
              <a:lnSpc>
                <a:spcPct val="87000"/>
              </a:lnSpc>
            </a:pPr>
            <a:r>
              <a:rPr lang="en-US" sz="2100" dirty="0"/>
              <a:t>Lion fish, pythons</a:t>
            </a:r>
          </a:p>
          <a:p>
            <a:pPr>
              <a:lnSpc>
                <a:spcPct val="87000"/>
              </a:lnSpc>
            </a:pPr>
            <a:endParaRPr lang="en-US" sz="2400" b="1" dirty="0"/>
          </a:p>
          <a:p>
            <a:pPr>
              <a:lnSpc>
                <a:spcPct val="87000"/>
              </a:lnSpc>
            </a:pPr>
            <a:endParaRPr lang="en-US" sz="2400" b="1" dirty="0"/>
          </a:p>
          <a:p>
            <a:pPr>
              <a:lnSpc>
                <a:spcPct val="87000"/>
              </a:lnSpc>
            </a:pPr>
            <a:endParaRPr lang="en-US" sz="2400" b="1" dirty="0"/>
          </a:p>
          <a:p>
            <a:pPr marL="0" indent="0">
              <a:lnSpc>
                <a:spcPct val="87000"/>
              </a:lnSpc>
              <a:buNone/>
            </a:pPr>
            <a:endParaRPr lang="en-US" sz="2400" b="1" dirty="0"/>
          </a:p>
          <a:p>
            <a:pPr marL="0" indent="0">
              <a:lnSpc>
                <a:spcPct val="87000"/>
              </a:lnSpc>
              <a:buNone/>
            </a:pPr>
            <a:endParaRPr lang="en-US" sz="2400" b="1" dirty="0"/>
          </a:p>
          <a:p>
            <a:pPr marL="274320" lvl="1" indent="0" eaLnBrk="1" hangingPunct="1">
              <a:lnSpc>
                <a:spcPct val="87000"/>
              </a:lnSpc>
              <a:buNone/>
            </a:pPr>
            <a:endParaRPr lang="en-US" sz="2000" dirty="0"/>
          </a:p>
          <a:p>
            <a:pPr eaLnBrk="1" hangingPunct="1">
              <a:lnSpc>
                <a:spcPct val="87000"/>
              </a:lnSpc>
              <a:buFont typeface="Wingdings 2" panose="05020102010507070707" pitchFamily="18" charset="2"/>
              <a:buNone/>
            </a:pPr>
            <a:endParaRPr lang="en-US" sz="1800" dirty="0"/>
          </a:p>
          <a:p>
            <a:pPr eaLnBrk="1" hangingPunct="1">
              <a:lnSpc>
                <a:spcPct val="87000"/>
              </a:lnSpc>
            </a:pPr>
            <a:endParaRPr lang="en-US" sz="1800" dirty="0"/>
          </a:p>
        </p:txBody>
      </p:sp>
      <p:pic>
        <p:nvPicPr>
          <p:cNvPr id="29701" name="Picture 2" descr="http://mm04.nasaimages.org/MediaManager/srvr?mediafile=/Size4/nasaNAS-6-NA/45218/04pd1287.jpg&amp;userid=1&amp;username=admin&amp;resolution=4&amp;servertype=JVA&amp;cid=6&amp;iid=nasaNAS&amp;vcid=NA&amp;usergroup=mediaarchive&amp;profileid=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39025" y="1299866"/>
            <a:ext cx="2398739" cy="159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4" name="Picture 2" descr="http://blog.nwf.org/a/6a00d8341ca02253ef0120a55d10ae970b-320w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1588" y="1299866"/>
            <a:ext cx="1993437" cy="159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logs.nationalgeographic.com/blogs/news/chiefeditor/brown%20tree%20snake%2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9797" y="2954663"/>
            <a:ext cx="2375228" cy="153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www.hotgardens.net/Las_Vegas_Pampas_gras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9025" y="2954662"/>
            <a:ext cx="2047914" cy="159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robertrath.com/serendipity/uploads/marine/P7140217_300x400_LionFis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67430" y="4659950"/>
            <a:ext cx="1243310" cy="165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nteractive.wxxi.org/files/images/highlights/Invasion_of_the_Giant_Python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86939" y="4659950"/>
            <a:ext cx="2486619" cy="165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3779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http://www.dem.ri.gov/programs/benviron/water/quality/surfwq/graphics/boatra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0607" y="1227803"/>
            <a:ext cx="3333750" cy="501015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lakepulaski.com/cms_uploads/zebra_mussels_on_native2_6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211" y="4536916"/>
            <a:ext cx="2391480" cy="1701037"/>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upload.wikimedia.org/wikipedia/commons/a/a9/Dreissena_polymorpha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8669" y="1391633"/>
            <a:ext cx="2620253" cy="183921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http://www.iowadnr.gov/Portals/idnr/uploads/ais/Toy%20Boa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8691" y="4536916"/>
            <a:ext cx="2257833" cy="17010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Negative Impacts of Invasive species</a:t>
            </a:r>
          </a:p>
        </p:txBody>
      </p:sp>
      <p:sp>
        <p:nvSpPr>
          <p:cNvPr id="3" name="Content Placeholder 2"/>
          <p:cNvSpPr>
            <a:spLocks noGrp="1"/>
          </p:cNvSpPr>
          <p:nvPr>
            <p:ph sz="quarter" idx="1"/>
          </p:nvPr>
        </p:nvSpPr>
        <p:spPr>
          <a:xfrm>
            <a:off x="609599" y="1219200"/>
            <a:ext cx="5161006" cy="3189171"/>
          </a:xfrm>
        </p:spPr>
        <p:txBody>
          <a:bodyPr>
            <a:normAutofit/>
          </a:bodyPr>
          <a:lstStyle/>
          <a:p>
            <a:pPr marL="0" indent="0">
              <a:buNone/>
            </a:pPr>
            <a:r>
              <a:rPr lang="en-US" sz="2800" b="1" dirty="0"/>
              <a:t>Zebra Mussel</a:t>
            </a:r>
          </a:p>
          <a:p>
            <a:r>
              <a:rPr lang="en-US" sz="2400" dirty="0"/>
              <a:t>Can produce 5 million eggs in 5 years</a:t>
            </a:r>
          </a:p>
          <a:p>
            <a:r>
              <a:rPr lang="en-US" sz="2400" dirty="0"/>
              <a:t>Dense growth blocks pipes and damage boats and other structures</a:t>
            </a:r>
          </a:p>
          <a:p>
            <a:r>
              <a:rPr lang="en-US" sz="2400" dirty="0"/>
              <a:t>Consume majority of                    plankton leading to a                      collapse of the food web</a:t>
            </a:r>
          </a:p>
          <a:p>
            <a:endParaRPr lang="en-US" sz="2400" dirty="0"/>
          </a:p>
          <a:p>
            <a:endParaRPr lang="en-US" sz="2400" b="1" dirty="0"/>
          </a:p>
          <a:p>
            <a:pPr marL="0" indent="0">
              <a:buNone/>
            </a:pPr>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57764" y="3451998"/>
            <a:ext cx="4089475" cy="2785955"/>
          </a:xfrm>
          <a:prstGeom prst="rect">
            <a:avLst/>
          </a:prstGeom>
        </p:spPr>
      </p:pic>
    </p:spTree>
    <p:extLst>
      <p:ext uri="{BB962C8B-B14F-4D97-AF65-F5344CB8AC3E}">
        <p14:creationId xmlns:p14="http://schemas.microsoft.com/office/powerpoint/2010/main" val="2370707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Content Placeholder 2"/>
          <p:cNvSpPr>
            <a:spLocks noGrp="1"/>
          </p:cNvSpPr>
          <p:nvPr>
            <p:ph sz="quarter" idx="1"/>
          </p:nvPr>
        </p:nvSpPr>
        <p:spPr>
          <a:xfrm>
            <a:off x="609600" y="1322805"/>
            <a:ext cx="5001928" cy="4905132"/>
          </a:xfrm>
        </p:spPr>
        <p:txBody>
          <a:bodyPr>
            <a:normAutofit/>
          </a:bodyPr>
          <a:lstStyle/>
          <a:p>
            <a:pPr marL="0" indent="0">
              <a:spcAft>
                <a:spcPts val="1200"/>
              </a:spcAft>
              <a:buNone/>
            </a:pPr>
            <a:r>
              <a:rPr lang="en-US" sz="2800" b="1" dirty="0"/>
              <a:t>Black Mustard</a:t>
            </a:r>
          </a:p>
          <a:p>
            <a:r>
              <a:rPr lang="en-US" sz="2400" dirty="0"/>
              <a:t>Allelopathic chemical</a:t>
            </a:r>
          </a:p>
          <a:p>
            <a:pPr lvl="1"/>
            <a:r>
              <a:rPr lang="en-US" sz="2100" dirty="0"/>
              <a:t>Prevents germination of native plants</a:t>
            </a:r>
          </a:p>
          <a:p>
            <a:pPr lvl="1"/>
            <a:r>
              <a:rPr lang="en-US" sz="2100" dirty="0"/>
              <a:t>Converts native habitats to grasslands</a:t>
            </a:r>
          </a:p>
          <a:p>
            <a:endParaRPr lang="en-US" sz="2400" dirty="0"/>
          </a:p>
          <a:p>
            <a:r>
              <a:rPr lang="en-US" sz="2400" dirty="0"/>
              <a:t>Spreads quickly after </a:t>
            </a:r>
            <a:r>
              <a:rPr lang="en-US" sz="2400" u="sng" dirty="0"/>
              <a:t>fire </a:t>
            </a:r>
          </a:p>
          <a:p>
            <a:pPr lvl="1"/>
            <a:r>
              <a:rPr lang="en-US" sz="2000" dirty="0"/>
              <a:t>Dormant fire-stimulated seed banks</a:t>
            </a:r>
            <a:endParaRPr lang="en-US" sz="2400" dirty="0"/>
          </a:p>
        </p:txBody>
      </p:sp>
      <p:pic>
        <p:nvPicPr>
          <p:cNvPr id="56325" name="Picture 14" descr="The fire lapped at homes around the edges of Olinda Village. When the fire jumped the fire break at the end of Verbena Lane, at right, the owner of this house did not evacuate and was there to try to stop 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4274" y="1322804"/>
            <a:ext cx="3464244" cy="243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6" descr="Almost five months later, the scene is almost unrecognizable. Can you find the fire break? Click back to comp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4274" y="3874570"/>
            <a:ext cx="3463998" cy="235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12"/>
          <p:cNvSpPr txBox="1">
            <a:spLocks noChangeArrowheads="1"/>
          </p:cNvSpPr>
          <p:nvPr/>
        </p:nvSpPr>
        <p:spPr bwMode="auto">
          <a:xfrm>
            <a:off x="5861786" y="2039034"/>
            <a:ext cx="20478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r>
              <a:rPr lang="en-US" sz="1800" b="1" dirty="0"/>
              <a:t>One week after 2008 complex fire</a:t>
            </a:r>
          </a:p>
        </p:txBody>
      </p:sp>
      <p:sp>
        <p:nvSpPr>
          <p:cNvPr id="56328" name="TextBox 13"/>
          <p:cNvSpPr txBox="1">
            <a:spLocks noChangeArrowheads="1"/>
          </p:cNvSpPr>
          <p:nvPr/>
        </p:nvSpPr>
        <p:spPr bwMode="auto">
          <a:xfrm>
            <a:off x="5861786" y="4641488"/>
            <a:ext cx="2327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Perpetua" pitchFamily="-112" charset="0"/>
                <a:ea typeface="MS PGothic" panose="020B0600070205080204" pitchFamily="34" charset="-128"/>
              </a:defRPr>
            </a:lvl1pPr>
            <a:lvl2pPr marL="37931725" indent="-37474525" eaLnBrk="0" hangingPunct="0">
              <a:defRPr sz="2400">
                <a:solidFill>
                  <a:schemeClr val="tx1"/>
                </a:solidFill>
                <a:latin typeface="Perpetua" pitchFamily="-112" charset="0"/>
                <a:ea typeface="MS PGothic" panose="020B0600070205080204" pitchFamily="34" charset="-128"/>
              </a:defRPr>
            </a:lvl2pPr>
            <a:lvl3pPr eaLnBrk="0" hangingPunct="0">
              <a:defRPr sz="2400">
                <a:solidFill>
                  <a:schemeClr val="tx1"/>
                </a:solidFill>
                <a:latin typeface="Perpetua" pitchFamily="-112" charset="0"/>
                <a:ea typeface="MS PGothic" panose="020B0600070205080204" pitchFamily="34" charset="-128"/>
              </a:defRPr>
            </a:lvl3pPr>
            <a:lvl4pPr eaLnBrk="0" hangingPunct="0">
              <a:defRPr sz="2400">
                <a:solidFill>
                  <a:schemeClr val="tx1"/>
                </a:solidFill>
                <a:latin typeface="Perpetua" pitchFamily="-112" charset="0"/>
                <a:ea typeface="MS PGothic" panose="020B0600070205080204" pitchFamily="34" charset="-128"/>
              </a:defRPr>
            </a:lvl4pPr>
            <a:lvl5pPr eaLnBrk="0" hangingPunct="0">
              <a:defRPr sz="2400">
                <a:solidFill>
                  <a:schemeClr val="tx1"/>
                </a:solidFill>
                <a:latin typeface="Perpetua" pitchFamily="-112"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Perpetua" pitchFamily="-112" charset="0"/>
                <a:ea typeface="MS PGothic" panose="020B0600070205080204" pitchFamily="34" charset="-128"/>
              </a:defRPr>
            </a:lvl9pPr>
          </a:lstStyle>
          <a:p>
            <a:pPr eaLnBrk="1" hangingPunct="1"/>
            <a:r>
              <a:rPr lang="en-US" sz="1800" b="1" dirty="0"/>
              <a:t>Five months after 2008 complex fire</a:t>
            </a:r>
          </a:p>
        </p:txBody>
      </p:sp>
      <p:sp>
        <p:nvSpPr>
          <p:cNvPr id="9" name="Title 1"/>
          <p:cNvSpPr txBox="1">
            <a:spLocks/>
          </p:cNvSpPr>
          <p:nvPr/>
        </p:nvSpPr>
        <p:spPr>
          <a:xfrm>
            <a:off x="648586" y="371474"/>
            <a:ext cx="11004698" cy="771525"/>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Negative Impacts of Invasive species</a:t>
            </a:r>
          </a:p>
        </p:txBody>
      </p:sp>
    </p:spTree>
    <p:extLst>
      <p:ext uri="{BB962C8B-B14F-4D97-AF65-F5344CB8AC3E}">
        <p14:creationId xmlns:p14="http://schemas.microsoft.com/office/powerpoint/2010/main" val="3750424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36417" y="1219200"/>
            <a:ext cx="11575473" cy="4937760"/>
          </a:xfrm>
        </p:spPr>
        <p:txBody>
          <a:bodyPr>
            <a:normAutofit/>
          </a:bodyPr>
          <a:lstStyle/>
          <a:p>
            <a:pPr marL="0" indent="0">
              <a:buNone/>
            </a:pPr>
            <a:r>
              <a:rPr lang="en-US" b="1" dirty="0"/>
              <a:t>Endangered Species Act of 1973</a:t>
            </a:r>
            <a:r>
              <a:rPr lang="en-US" dirty="0"/>
              <a:t>: a U.S. environmental law designed to protect and recover imperiled species and the ecosystems upon which they depend</a:t>
            </a:r>
          </a:p>
          <a:p>
            <a:pPr lvl="1">
              <a:spcBef>
                <a:spcPts val="0"/>
              </a:spcBef>
            </a:pPr>
            <a:r>
              <a:rPr lang="en-US" dirty="0"/>
              <a:t>Governed by U.S. Fish and Wildlife Service (FWS) and the Commerce Department’s National Marine Fisheries Service (NMFS)</a:t>
            </a:r>
          </a:p>
          <a:p>
            <a:pPr lvl="1">
              <a:spcBef>
                <a:spcPts val="0"/>
              </a:spcBef>
            </a:pPr>
            <a:r>
              <a:rPr lang="en-US" dirty="0"/>
              <a:t>Species designated as either </a:t>
            </a:r>
            <a:r>
              <a:rPr lang="en-US" u="sng" dirty="0"/>
              <a:t>threatened or endangered</a:t>
            </a:r>
          </a:p>
          <a:p>
            <a:pPr lvl="1">
              <a:spcBef>
                <a:spcPts val="0"/>
              </a:spcBef>
            </a:pPr>
            <a:r>
              <a:rPr lang="en-US" dirty="0"/>
              <a:t>Designates critical habitat</a:t>
            </a:r>
          </a:p>
          <a:p>
            <a:pPr lvl="1">
              <a:spcBef>
                <a:spcPts val="0"/>
              </a:spcBef>
            </a:pPr>
            <a:r>
              <a:rPr lang="en-US" dirty="0"/>
              <a:t>Develops a recovery plan </a:t>
            </a:r>
          </a:p>
        </p:txBody>
      </p:sp>
      <p:pic>
        <p:nvPicPr>
          <p:cNvPr id="15362" name="Picture 2" descr="http://www.palmbeach.k12.fl.us/CongressMS/2011stuwork/kaila%20business%20progject/2435.BaldEagle%5b1%5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35" y="3896834"/>
            <a:ext cx="31718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cdn2-b.examiner.com/sites/default/files/styles/image_content_width/hash/d1/b9/d1b90f5333dc34901be9c4d70a986657.jpg?itok=1fFALEv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4538" y="3882712"/>
            <a:ext cx="3193829" cy="2395372"/>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www.allaboutbirds.org/guide/PHOTO/LARGE/peregrine_falcon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3945" y="4290238"/>
            <a:ext cx="2484807" cy="198784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737753" y="107476"/>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Preservation of Species</a:t>
            </a:r>
          </a:p>
        </p:txBody>
      </p:sp>
    </p:spTree>
    <p:extLst>
      <p:ext uri="{BB962C8B-B14F-4D97-AF65-F5344CB8AC3E}">
        <p14:creationId xmlns:p14="http://schemas.microsoft.com/office/powerpoint/2010/main" val="261377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Preservation of Species</a:t>
            </a:r>
          </a:p>
        </p:txBody>
      </p:sp>
      <p:sp>
        <p:nvSpPr>
          <p:cNvPr id="3" name="Content Placeholder 2"/>
          <p:cNvSpPr>
            <a:spLocks noGrp="1"/>
          </p:cNvSpPr>
          <p:nvPr>
            <p:ph sz="quarter" idx="1"/>
          </p:nvPr>
        </p:nvSpPr>
        <p:spPr>
          <a:xfrm>
            <a:off x="688150" y="1807462"/>
            <a:ext cx="3260652" cy="780662"/>
          </a:xfrm>
        </p:spPr>
        <p:txBody>
          <a:bodyPr>
            <a:normAutofit fontScale="92500" lnSpcReduction="10000"/>
          </a:bodyPr>
          <a:lstStyle/>
          <a:p>
            <a:pPr marL="0" indent="0" algn="ctr">
              <a:buNone/>
            </a:pPr>
            <a:r>
              <a:rPr lang="en-US" dirty="0"/>
              <a:t>Captive breeding programs</a:t>
            </a:r>
          </a:p>
        </p:txBody>
      </p:sp>
      <p:pic>
        <p:nvPicPr>
          <p:cNvPr id="4098" name="Picture 2" descr="http://sensiseeds.com/en/blog/files/2013/04/The-importance-of-maintaining-seed-banks-2-The-Svalbard-Global-Seed-Vault-is-a-major-reposito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4962" y="2821100"/>
            <a:ext cx="3807272" cy="2527077"/>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8154962" y="2040438"/>
            <a:ext cx="3632075" cy="780662"/>
          </a:xfrm>
          <a:prstGeom prst="rect">
            <a:avLst/>
          </a:prstGeom>
        </p:spPr>
        <p:txBody>
          <a:bodyPr vert="horz">
            <a:normAutofit/>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None/>
            </a:pPr>
            <a:r>
              <a:rPr lang="en-US" sz="2400" u="sng" dirty="0"/>
              <a:t>Seed banks and frozen zoos</a:t>
            </a:r>
          </a:p>
        </p:txBody>
      </p:sp>
      <p:pic>
        <p:nvPicPr>
          <p:cNvPr id="4100" name="Picture 4" descr="http://cdn.animals-zone.com/wp-content/uploads/2010/09/giant-pandas-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1" y="2821100"/>
            <a:ext cx="3372434" cy="25270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ildlifeprotectionsolutions.org/img/solution/protect/armed-guards-protect-white-rhin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9302" y="2821100"/>
            <a:ext cx="3369435" cy="2527077"/>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568085" y="1807462"/>
            <a:ext cx="3260652" cy="780662"/>
          </a:xfrm>
          <a:prstGeom prst="rect">
            <a:avLst/>
          </a:prstGeom>
        </p:spPr>
        <p:txBody>
          <a:bodyPr vert="horz">
            <a:normAutofit fontScale="92500" lnSpcReduction="10000"/>
          </a:bodyPr>
          <a:lst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ctr">
              <a:buFont typeface="Wingdings 3"/>
              <a:buNone/>
            </a:pPr>
            <a:r>
              <a:rPr lang="en-US" dirty="0"/>
              <a:t>Protection of species and their habitats</a:t>
            </a:r>
          </a:p>
        </p:txBody>
      </p:sp>
    </p:spTree>
    <p:extLst>
      <p:ext uri="{BB962C8B-B14F-4D97-AF65-F5344CB8AC3E}">
        <p14:creationId xmlns:p14="http://schemas.microsoft.com/office/powerpoint/2010/main" val="3178583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129" y="152400"/>
            <a:ext cx="11562021" cy="960674"/>
          </a:xfrm>
        </p:spPr>
        <p:txBody>
          <a:bodyPr>
            <a:normAutofit/>
          </a:bodyPr>
          <a:lstStyle/>
          <a:p>
            <a:pPr algn="ctr"/>
            <a:r>
              <a:rPr lang="en-US" sz="4400" dirty="0"/>
              <a:t>Preservation of Species</a:t>
            </a:r>
          </a:p>
        </p:txBody>
      </p:sp>
      <p:sp>
        <p:nvSpPr>
          <p:cNvPr id="4" name="Text Placeholder 3"/>
          <p:cNvSpPr>
            <a:spLocks noGrp="1"/>
          </p:cNvSpPr>
          <p:nvPr>
            <p:ph sz="quarter" idx="1"/>
          </p:nvPr>
        </p:nvSpPr>
        <p:spPr>
          <a:xfrm>
            <a:off x="765544" y="1249325"/>
            <a:ext cx="10820400" cy="4937760"/>
          </a:xfrm>
        </p:spPr>
        <p:txBody>
          <a:bodyPr>
            <a:normAutofit/>
          </a:bodyPr>
          <a:lstStyle/>
          <a:p>
            <a:pPr marL="0" indent="0">
              <a:buNone/>
            </a:pPr>
            <a:r>
              <a:rPr lang="en-US" sz="2800" b="1" dirty="0"/>
              <a:t>Protected Areas</a:t>
            </a:r>
            <a:endParaRPr lang="en-US" sz="2000" b="1" dirty="0"/>
          </a:p>
          <a:p>
            <a:r>
              <a:rPr lang="en-US" sz="2400" dirty="0"/>
              <a:t>Protection of critical habitat</a:t>
            </a:r>
          </a:p>
          <a:p>
            <a:r>
              <a:rPr lang="en-US" sz="2400" dirty="0"/>
              <a:t>National parks, preserves </a:t>
            </a:r>
          </a:p>
          <a:p>
            <a:r>
              <a:rPr lang="en-US" sz="2400" dirty="0"/>
              <a:t>Marine protected areas</a:t>
            </a:r>
            <a:endParaRPr lang="en-US" sz="3200" dirty="0"/>
          </a:p>
        </p:txBody>
      </p:sp>
      <p:pic>
        <p:nvPicPr>
          <p:cNvPr id="8200" name="Picture 8" descr="http://www.getlightlysalted.com/uploads/2/7/0/7/27077499/8977608_ori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633" y="1177590"/>
            <a:ext cx="4083925" cy="514574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wdde.org/wp-content/uploads/2012/07/plover-featu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44" y="4009371"/>
            <a:ext cx="3167308" cy="19491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stretch>
            <a:fillRect/>
          </a:stretch>
        </p:blipFill>
        <p:spPr>
          <a:xfrm>
            <a:off x="9986943" y="2496924"/>
            <a:ext cx="1881207" cy="1975661"/>
          </a:xfrm>
          <a:prstGeom prst="rect">
            <a:avLst/>
          </a:prstGeom>
        </p:spPr>
      </p:pic>
      <p:pic>
        <p:nvPicPr>
          <p:cNvPr id="3074" name="Picture 2" descr="Image result for national parks in californ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7650" y="1226705"/>
            <a:ext cx="3076575" cy="498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414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True or False: Temperature and soil are the two most important factors in determining habitat and biome type</a:t>
            </a:r>
          </a:p>
          <a:p>
            <a:pPr marL="0" indent="0">
              <a:buNone/>
            </a:pPr>
            <a:endParaRPr lang="en-US" sz="3200" dirty="0"/>
          </a:p>
          <a:p>
            <a:pPr marL="0" indent="0">
              <a:buNone/>
            </a:pPr>
            <a:r>
              <a:rPr lang="en-US" sz="3200" dirty="0"/>
              <a:t>True or False: Southern California consists of primarily the chaparral biome</a:t>
            </a:r>
          </a:p>
          <a:p>
            <a:pPr marL="0" indent="0">
              <a:buNone/>
            </a:pPr>
            <a:endParaRPr lang="en-US" sz="3200" dirty="0"/>
          </a:p>
          <a:p>
            <a:pPr marL="0" indent="0">
              <a:buNone/>
            </a:pPr>
            <a:r>
              <a:rPr lang="en-US" sz="3200" dirty="0"/>
              <a:t>True of False: Humans are currently causing the sixth great mass extinction event on earth </a:t>
            </a:r>
          </a:p>
        </p:txBody>
      </p:sp>
      <p:sp>
        <p:nvSpPr>
          <p:cNvPr id="4" name="Title 1"/>
          <p:cNvSpPr txBox="1">
            <a:spLocks/>
          </p:cNvSpPr>
          <p:nvPr/>
        </p:nvSpPr>
        <p:spPr>
          <a:xfrm>
            <a:off x="827988" y="106837"/>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Check Your Understanding</a:t>
            </a:r>
          </a:p>
        </p:txBody>
      </p:sp>
    </p:spTree>
    <p:extLst>
      <p:ext uri="{BB962C8B-B14F-4D97-AF65-F5344CB8AC3E}">
        <p14:creationId xmlns:p14="http://schemas.microsoft.com/office/powerpoint/2010/main" val="1984384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pPr marL="0" indent="0">
              <a:buNone/>
            </a:pPr>
            <a:r>
              <a:rPr lang="en-US" sz="3200" dirty="0"/>
              <a:t>Which of the following best describes the reason for the global distribution of deserts around 30</a:t>
            </a:r>
            <a:r>
              <a:rPr lang="en-US" sz="3200" dirty="0">
                <a:latin typeface="Times New Roman" panose="02020603050405020304" pitchFamily="18" charset="0"/>
                <a:cs typeface="Times New Roman" panose="02020603050405020304" pitchFamily="18" charset="0"/>
              </a:rPr>
              <a:t>° N and S Latitude</a:t>
            </a:r>
            <a:r>
              <a:rPr lang="en-US" sz="3200" dirty="0"/>
              <a:t>? </a:t>
            </a:r>
          </a:p>
          <a:p>
            <a:pPr marL="0" indent="0">
              <a:buNone/>
            </a:pPr>
            <a:r>
              <a:rPr lang="en-US" sz="3200" dirty="0"/>
              <a:t>		a. The rain shadow effect</a:t>
            </a:r>
          </a:p>
          <a:p>
            <a:pPr marL="0" indent="0">
              <a:buNone/>
            </a:pPr>
            <a:r>
              <a:rPr lang="en-US" sz="3200" dirty="0"/>
              <a:t>		b. The tilt of the earth</a:t>
            </a:r>
          </a:p>
          <a:p>
            <a:pPr marL="0" indent="0">
              <a:buNone/>
            </a:pPr>
            <a:r>
              <a:rPr lang="en-US" sz="3200" dirty="0"/>
              <a:t>		c. The concentration of the sun’s energy at 30</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dirty="0">
                <a:cs typeface="Times New Roman" panose="02020603050405020304" pitchFamily="18" charset="0"/>
              </a:rPr>
              <a:t>d. Hadley cells</a:t>
            </a:r>
          </a:p>
          <a:p>
            <a:pPr marL="0" indent="0">
              <a:buNone/>
            </a:pPr>
            <a:r>
              <a:rPr lang="en-US" sz="3200" dirty="0">
                <a:cs typeface="Times New Roman" panose="02020603050405020304" pitchFamily="18" charset="0"/>
              </a:rPr>
              <a:t>		e. Plate tectonics</a:t>
            </a:r>
            <a:endParaRPr lang="en-US" sz="3200" dirty="0"/>
          </a:p>
        </p:txBody>
      </p:sp>
      <p:sp>
        <p:nvSpPr>
          <p:cNvPr id="4" name="Title 1"/>
          <p:cNvSpPr txBox="1">
            <a:spLocks/>
          </p:cNvSpPr>
          <p:nvPr/>
        </p:nvSpPr>
        <p:spPr>
          <a:xfrm>
            <a:off x="762000" y="163395"/>
            <a:ext cx="10972800"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Check Your Understanding</a:t>
            </a:r>
          </a:p>
        </p:txBody>
      </p:sp>
    </p:spTree>
    <p:extLst>
      <p:ext uri="{BB962C8B-B14F-4D97-AF65-F5344CB8AC3E}">
        <p14:creationId xmlns:p14="http://schemas.microsoft.com/office/powerpoint/2010/main" val="136506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a:xfrm>
            <a:off x="609600" y="1285188"/>
            <a:ext cx="10972800" cy="4937760"/>
          </a:xfrm>
        </p:spPr>
        <p:txBody>
          <a:bodyPr>
            <a:normAutofit/>
          </a:bodyPr>
          <a:lstStyle/>
          <a:p>
            <a:pPr marL="0" indent="0">
              <a:buNone/>
            </a:pPr>
            <a:r>
              <a:rPr lang="en-US" sz="3200" dirty="0"/>
              <a:t>Which of the following are </a:t>
            </a:r>
            <a:r>
              <a:rPr lang="en-US" sz="3200" u="sng" dirty="0"/>
              <a:t>not</a:t>
            </a:r>
            <a:r>
              <a:rPr lang="en-US" sz="3200" dirty="0"/>
              <a:t> one of the ways that humans are trying to preserve species? </a:t>
            </a:r>
          </a:p>
          <a:p>
            <a:pPr marL="0" indent="0">
              <a:buNone/>
            </a:pPr>
            <a:r>
              <a:rPr lang="en-US" sz="3200" dirty="0"/>
              <a:t>		a. Seed banks</a:t>
            </a:r>
          </a:p>
          <a:p>
            <a:pPr marL="0" indent="0">
              <a:buNone/>
            </a:pPr>
            <a:r>
              <a:rPr lang="en-US" sz="3200" dirty="0"/>
              <a:t>		b. Pet trade</a:t>
            </a:r>
          </a:p>
          <a:p>
            <a:pPr marL="0" indent="0">
              <a:buNone/>
            </a:pPr>
            <a:r>
              <a:rPr lang="en-US" sz="3200" dirty="0"/>
              <a:t>		c. Captive breeding</a:t>
            </a:r>
          </a:p>
          <a:p>
            <a:pPr marL="0" indent="0">
              <a:buNone/>
            </a:pPr>
            <a:r>
              <a:rPr lang="en-US" sz="3200" dirty="0"/>
              <a:t>		d. Protected habitats</a:t>
            </a:r>
          </a:p>
          <a:p>
            <a:pPr marL="1828800" indent="-1828800">
              <a:buNone/>
            </a:pPr>
            <a:r>
              <a:rPr lang="en-US" sz="3200" dirty="0"/>
              <a:t>	e. All of the above are ways that humans work    </a:t>
            </a:r>
          </a:p>
          <a:p>
            <a:pPr marL="1828800" indent="-1828800">
              <a:buNone/>
            </a:pPr>
            <a:r>
              <a:rPr lang="en-US" sz="3200" dirty="0"/>
              <a:t>                   preserve species</a:t>
            </a:r>
          </a:p>
        </p:txBody>
      </p:sp>
    </p:spTree>
    <p:extLst>
      <p:ext uri="{BB962C8B-B14F-4D97-AF65-F5344CB8AC3E}">
        <p14:creationId xmlns:p14="http://schemas.microsoft.com/office/powerpoint/2010/main" val="3370508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Major Terrestrial Biomes on Earth</a:t>
            </a:r>
          </a:p>
        </p:txBody>
      </p:sp>
      <p:pic>
        <p:nvPicPr>
          <p:cNvPr id="5" name="Picture 4"/>
          <p:cNvPicPr>
            <a:picLocks noChangeAspect="1"/>
          </p:cNvPicPr>
          <p:nvPr/>
        </p:nvPicPr>
        <p:blipFill>
          <a:blip r:embed="rId3"/>
          <a:stretch>
            <a:fillRect/>
          </a:stretch>
        </p:blipFill>
        <p:spPr>
          <a:xfrm>
            <a:off x="2504212" y="1251385"/>
            <a:ext cx="7204741" cy="1515223"/>
          </a:xfrm>
          <a:prstGeom prst="rect">
            <a:avLst/>
          </a:prstGeom>
        </p:spPr>
      </p:pic>
      <p:pic>
        <p:nvPicPr>
          <p:cNvPr id="6" name="Picture 5"/>
          <p:cNvPicPr>
            <a:picLocks noChangeAspect="1"/>
          </p:cNvPicPr>
          <p:nvPr/>
        </p:nvPicPr>
        <p:blipFill>
          <a:blip r:embed="rId4"/>
          <a:stretch>
            <a:fillRect/>
          </a:stretch>
        </p:blipFill>
        <p:spPr>
          <a:xfrm>
            <a:off x="9718479" y="2866535"/>
            <a:ext cx="2393094" cy="3024813"/>
          </a:xfrm>
          <a:prstGeom prst="rect">
            <a:avLst/>
          </a:prstGeom>
        </p:spPr>
      </p:pic>
      <p:pic>
        <p:nvPicPr>
          <p:cNvPr id="7" name="Picture 6"/>
          <p:cNvPicPr>
            <a:picLocks noChangeAspect="1"/>
          </p:cNvPicPr>
          <p:nvPr/>
        </p:nvPicPr>
        <p:blipFill>
          <a:blip r:embed="rId5"/>
          <a:stretch>
            <a:fillRect/>
          </a:stretch>
        </p:blipFill>
        <p:spPr>
          <a:xfrm>
            <a:off x="203256" y="2866534"/>
            <a:ext cx="2310482" cy="2927567"/>
          </a:xfrm>
          <a:prstGeom prst="rect">
            <a:avLst/>
          </a:prstGeom>
        </p:spPr>
      </p:pic>
      <p:pic>
        <p:nvPicPr>
          <p:cNvPr id="8" name="Picture 7"/>
          <p:cNvPicPr>
            <a:picLocks noChangeAspect="1"/>
          </p:cNvPicPr>
          <p:nvPr/>
        </p:nvPicPr>
        <p:blipFill>
          <a:blip r:embed="rId6"/>
          <a:stretch>
            <a:fillRect/>
          </a:stretch>
        </p:blipFill>
        <p:spPr>
          <a:xfrm>
            <a:off x="163781" y="1309781"/>
            <a:ext cx="2349957" cy="1456827"/>
          </a:xfrm>
          <a:prstGeom prst="rect">
            <a:avLst/>
          </a:prstGeom>
        </p:spPr>
      </p:pic>
      <p:pic>
        <p:nvPicPr>
          <p:cNvPr id="9" name="Picture 8"/>
          <p:cNvPicPr>
            <a:picLocks noChangeAspect="1"/>
          </p:cNvPicPr>
          <p:nvPr/>
        </p:nvPicPr>
        <p:blipFill>
          <a:blip r:embed="rId7"/>
          <a:stretch>
            <a:fillRect/>
          </a:stretch>
        </p:blipFill>
        <p:spPr>
          <a:xfrm>
            <a:off x="9718479" y="1305524"/>
            <a:ext cx="2373334" cy="1461084"/>
          </a:xfrm>
          <a:prstGeom prst="rect">
            <a:avLst/>
          </a:prstGeom>
        </p:spPr>
      </p:pic>
      <p:pic>
        <p:nvPicPr>
          <p:cNvPr id="10" name="Picture 9"/>
          <p:cNvPicPr>
            <a:picLocks noChangeAspect="1"/>
          </p:cNvPicPr>
          <p:nvPr/>
        </p:nvPicPr>
        <p:blipFill>
          <a:blip r:embed="rId8"/>
          <a:stretch>
            <a:fillRect/>
          </a:stretch>
        </p:blipFill>
        <p:spPr>
          <a:xfrm>
            <a:off x="2800350" y="2766608"/>
            <a:ext cx="6686550" cy="3527616"/>
          </a:xfrm>
          <a:prstGeom prst="rect">
            <a:avLst/>
          </a:prstGeom>
        </p:spPr>
      </p:pic>
    </p:spTree>
    <p:extLst>
      <p:ext uri="{BB962C8B-B14F-4D97-AF65-F5344CB8AC3E}">
        <p14:creationId xmlns:p14="http://schemas.microsoft.com/office/powerpoint/2010/main" val="422092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Check Your Understanding</a:t>
            </a:r>
          </a:p>
        </p:txBody>
      </p:sp>
      <p:sp>
        <p:nvSpPr>
          <p:cNvPr id="3" name="Content Placeholder 2"/>
          <p:cNvSpPr>
            <a:spLocks noGrp="1"/>
          </p:cNvSpPr>
          <p:nvPr>
            <p:ph sz="quarter" idx="1"/>
          </p:nvPr>
        </p:nvSpPr>
        <p:spPr/>
        <p:txBody>
          <a:bodyPr>
            <a:normAutofit/>
          </a:bodyPr>
          <a:lstStyle/>
          <a:p>
            <a:pPr marL="0" indent="0">
              <a:buNone/>
            </a:pPr>
            <a:r>
              <a:rPr lang="en-US" sz="2800" dirty="0"/>
              <a:t>What is an invasive species? What are the characteristics that make something a successful invader? Provide two ways that invasive species can be introduced to new environment.</a:t>
            </a:r>
          </a:p>
        </p:txBody>
      </p:sp>
    </p:spTree>
    <p:extLst>
      <p:ext uri="{BB962C8B-B14F-4D97-AF65-F5344CB8AC3E}">
        <p14:creationId xmlns:p14="http://schemas.microsoft.com/office/powerpoint/2010/main" val="2558608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Major Aquatic Biomes in North America</a:t>
            </a:r>
          </a:p>
        </p:txBody>
      </p:sp>
      <p:pic>
        <p:nvPicPr>
          <p:cNvPr id="4" name="Picture 3"/>
          <p:cNvPicPr>
            <a:picLocks noChangeAspect="1"/>
          </p:cNvPicPr>
          <p:nvPr/>
        </p:nvPicPr>
        <p:blipFill>
          <a:blip r:embed="rId3"/>
          <a:stretch>
            <a:fillRect/>
          </a:stretch>
        </p:blipFill>
        <p:spPr>
          <a:xfrm>
            <a:off x="8422105" y="1308135"/>
            <a:ext cx="3481137" cy="3307080"/>
          </a:xfrm>
          <a:prstGeom prst="rect">
            <a:avLst/>
          </a:prstGeom>
        </p:spPr>
      </p:pic>
      <p:pic>
        <p:nvPicPr>
          <p:cNvPr id="5" name="Picture 4"/>
          <p:cNvPicPr>
            <a:picLocks noChangeAspect="1"/>
          </p:cNvPicPr>
          <p:nvPr/>
        </p:nvPicPr>
        <p:blipFill>
          <a:blip r:embed="rId4"/>
          <a:stretch>
            <a:fillRect/>
          </a:stretch>
        </p:blipFill>
        <p:spPr>
          <a:xfrm>
            <a:off x="609600" y="4370220"/>
            <a:ext cx="8543925" cy="1743075"/>
          </a:xfrm>
          <a:prstGeom prst="rect">
            <a:avLst/>
          </a:prstGeom>
        </p:spPr>
      </p:pic>
      <p:pic>
        <p:nvPicPr>
          <p:cNvPr id="6" name="Picture 5"/>
          <p:cNvPicPr>
            <a:picLocks noChangeAspect="1"/>
          </p:cNvPicPr>
          <p:nvPr/>
        </p:nvPicPr>
        <p:blipFill>
          <a:blip r:embed="rId5"/>
          <a:stretch>
            <a:fillRect/>
          </a:stretch>
        </p:blipFill>
        <p:spPr>
          <a:xfrm>
            <a:off x="609600" y="2439903"/>
            <a:ext cx="5715000" cy="1762125"/>
          </a:xfrm>
          <a:prstGeom prst="rect">
            <a:avLst/>
          </a:prstGeom>
        </p:spPr>
      </p:pic>
    </p:spTree>
    <p:extLst>
      <p:ext uri="{BB962C8B-B14F-4D97-AF65-F5344CB8AC3E}">
        <p14:creationId xmlns:p14="http://schemas.microsoft.com/office/powerpoint/2010/main" val="2012811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53" y="152400"/>
            <a:ext cx="11518231" cy="990600"/>
          </a:xfrm>
        </p:spPr>
        <p:txBody>
          <a:bodyPr>
            <a:normAutofit fontScale="90000"/>
          </a:bodyPr>
          <a:lstStyle/>
          <a:p>
            <a:pPr algn="ctr"/>
            <a:r>
              <a:rPr lang="en-US" sz="4400" dirty="0"/>
              <a:t>Factors that Cause the Ecosystems on Earth </a:t>
            </a:r>
          </a:p>
        </p:txBody>
      </p:sp>
      <p:sp>
        <p:nvSpPr>
          <p:cNvPr id="3" name="Content Placeholder 2"/>
          <p:cNvSpPr>
            <a:spLocks noGrp="1"/>
          </p:cNvSpPr>
          <p:nvPr>
            <p:ph sz="quarter" idx="1"/>
          </p:nvPr>
        </p:nvSpPr>
        <p:spPr>
          <a:xfrm>
            <a:off x="609600" y="1414020"/>
            <a:ext cx="4507832" cy="4742939"/>
          </a:xfrm>
        </p:spPr>
        <p:txBody>
          <a:bodyPr/>
          <a:lstStyle/>
          <a:p>
            <a:pPr marL="0" indent="0">
              <a:buNone/>
            </a:pPr>
            <a:r>
              <a:rPr lang="en-US" sz="2800" dirty="0"/>
              <a:t>Distribution of solar energy</a:t>
            </a:r>
          </a:p>
          <a:p>
            <a:r>
              <a:rPr lang="en-US" dirty="0"/>
              <a:t>Solar energy is greatest at the </a:t>
            </a:r>
            <a:r>
              <a:rPr lang="en-US" u="sng" dirty="0"/>
              <a:t>equator</a:t>
            </a:r>
          </a:p>
          <a:p>
            <a:endParaRPr lang="en-US" dirty="0"/>
          </a:p>
          <a:p>
            <a:r>
              <a:rPr lang="en-US" dirty="0"/>
              <a:t>Due to curvature of earth, sunlight is spread out over larger areas near the poles</a:t>
            </a:r>
          </a:p>
        </p:txBody>
      </p:sp>
      <p:pic>
        <p:nvPicPr>
          <p:cNvPr id="5" name="Picture 4"/>
          <p:cNvPicPr>
            <a:picLocks noChangeAspect="1"/>
          </p:cNvPicPr>
          <p:nvPr/>
        </p:nvPicPr>
        <p:blipFill>
          <a:blip r:embed="rId3"/>
          <a:stretch>
            <a:fillRect/>
          </a:stretch>
        </p:blipFill>
        <p:spPr>
          <a:xfrm>
            <a:off x="5239618" y="1283370"/>
            <a:ext cx="6342782" cy="4940967"/>
          </a:xfrm>
          <a:prstGeom prst="rect">
            <a:avLst/>
          </a:prstGeom>
        </p:spPr>
      </p:pic>
    </p:spTree>
    <p:extLst>
      <p:ext uri="{BB962C8B-B14F-4D97-AF65-F5344CB8AC3E}">
        <p14:creationId xmlns:p14="http://schemas.microsoft.com/office/powerpoint/2010/main" val="37847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45904" y="2623994"/>
            <a:ext cx="9124781" cy="3710408"/>
          </a:xfrm>
          <a:prstGeom prst="rect">
            <a:avLst/>
          </a:prstGeom>
        </p:spPr>
      </p:pic>
      <p:sp>
        <p:nvSpPr>
          <p:cNvPr id="4" name="Title 1"/>
          <p:cNvSpPr txBox="1">
            <a:spLocks/>
          </p:cNvSpPr>
          <p:nvPr/>
        </p:nvSpPr>
        <p:spPr>
          <a:xfrm>
            <a:off x="385011" y="112296"/>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7" name="Content Placeholder 6"/>
          <p:cNvSpPr>
            <a:spLocks noGrp="1"/>
          </p:cNvSpPr>
          <p:nvPr>
            <p:ph sz="quarter" idx="1"/>
          </p:nvPr>
        </p:nvSpPr>
        <p:spPr>
          <a:xfrm>
            <a:off x="609600" y="1219200"/>
            <a:ext cx="10972800" cy="1288490"/>
          </a:xfrm>
        </p:spPr>
        <p:txBody>
          <a:bodyPr>
            <a:normAutofit lnSpcReduction="10000"/>
          </a:bodyPr>
          <a:lstStyle/>
          <a:p>
            <a:pPr marL="0" indent="0">
              <a:buNone/>
            </a:pPr>
            <a:r>
              <a:rPr lang="en-US" sz="2800" u="sng" dirty="0"/>
              <a:t>Tilt of the earth</a:t>
            </a:r>
            <a:r>
              <a:rPr lang="en-US" sz="2800" dirty="0"/>
              <a:t> on its axis as it rotates around the sun</a:t>
            </a:r>
          </a:p>
          <a:p>
            <a:pPr lvl="1"/>
            <a:r>
              <a:rPr lang="en-US" sz="2400" dirty="0"/>
              <a:t>June 21</a:t>
            </a:r>
            <a:r>
              <a:rPr lang="en-US" sz="2400" baseline="30000" dirty="0"/>
              <a:t>st</a:t>
            </a:r>
            <a:r>
              <a:rPr lang="en-US" sz="2400" dirty="0"/>
              <a:t> = summer solstice, longest day of the year in northern hemisphere</a:t>
            </a:r>
          </a:p>
          <a:p>
            <a:pPr lvl="1"/>
            <a:r>
              <a:rPr lang="en-US" sz="2400" dirty="0"/>
              <a:t>December 21</a:t>
            </a:r>
            <a:r>
              <a:rPr lang="en-US" sz="2400" baseline="30000" dirty="0"/>
              <a:t>st</a:t>
            </a:r>
            <a:r>
              <a:rPr lang="en-US" sz="2400" dirty="0"/>
              <a:t> = winter solstice, shortest day of the year in northern hemisphere</a:t>
            </a:r>
            <a:endParaRPr lang="en-US" dirty="0"/>
          </a:p>
        </p:txBody>
      </p:sp>
    </p:spTree>
    <p:extLst>
      <p:ext uri="{BB962C8B-B14F-4D97-AF65-F5344CB8AC3E}">
        <p14:creationId xmlns:p14="http://schemas.microsoft.com/office/powerpoint/2010/main" val="172898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2178" y="1527442"/>
            <a:ext cx="6472622" cy="4565923"/>
          </a:xfrm>
          <a:prstGeom prst="rect">
            <a:avLst/>
          </a:prstGeom>
        </p:spPr>
      </p:pic>
      <p:sp>
        <p:nvSpPr>
          <p:cNvPr id="7" name="Title 1"/>
          <p:cNvSpPr txBox="1">
            <a:spLocks/>
          </p:cNvSpPr>
          <p:nvPr/>
        </p:nvSpPr>
        <p:spPr>
          <a:xfrm>
            <a:off x="376989" y="114017"/>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8" name="Content Placeholder 7"/>
          <p:cNvSpPr>
            <a:spLocks noGrp="1"/>
          </p:cNvSpPr>
          <p:nvPr>
            <p:ph sz="quarter" idx="1"/>
          </p:nvPr>
        </p:nvSpPr>
        <p:spPr>
          <a:xfrm>
            <a:off x="609600" y="1400174"/>
            <a:ext cx="4419600" cy="4756785"/>
          </a:xfrm>
        </p:spPr>
        <p:txBody>
          <a:bodyPr/>
          <a:lstStyle/>
          <a:p>
            <a:pPr marL="285750" indent="-285750">
              <a:spcAft>
                <a:spcPts val="600"/>
              </a:spcAft>
              <a:buSzPct val="99000"/>
              <a:buFont typeface="+mj-lt"/>
              <a:buAutoNum type="arabicPeriod"/>
            </a:pPr>
            <a:r>
              <a:rPr lang="en-US" dirty="0"/>
              <a:t>Solar heat causes air to warm and rise. </a:t>
            </a:r>
          </a:p>
          <a:p>
            <a:pPr lvl="1">
              <a:spcAft>
                <a:spcPts val="2400"/>
              </a:spcAft>
              <a:buSzPct val="99000"/>
            </a:pPr>
            <a:r>
              <a:rPr lang="en-US" dirty="0"/>
              <a:t>Warm air holds more moisture than cold air</a:t>
            </a:r>
          </a:p>
          <a:p>
            <a:pPr marL="285750" indent="-285750">
              <a:spcAft>
                <a:spcPts val="2400"/>
              </a:spcAft>
              <a:buSzPct val="99000"/>
              <a:buFont typeface="+mj-lt"/>
              <a:buAutoNum type="arabicPeriod"/>
            </a:pPr>
            <a:r>
              <a:rPr lang="en-US" dirty="0"/>
              <a:t>Rising air cools the farther it gets from the earths surface</a:t>
            </a:r>
          </a:p>
          <a:p>
            <a:pPr marL="285750" indent="-285750">
              <a:spcAft>
                <a:spcPts val="2400"/>
              </a:spcAft>
              <a:buSzPct val="99000"/>
              <a:buFont typeface="+mj-lt"/>
              <a:buAutoNum type="arabicPeriod"/>
            </a:pPr>
            <a:r>
              <a:rPr lang="en-US" dirty="0"/>
              <a:t>Cooling air loses moisture causing rainfall.</a:t>
            </a:r>
          </a:p>
        </p:txBody>
      </p:sp>
    </p:spTree>
    <p:extLst>
      <p:ext uri="{BB962C8B-B14F-4D97-AF65-F5344CB8AC3E}">
        <p14:creationId xmlns:p14="http://schemas.microsoft.com/office/powerpoint/2010/main" val="3954328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71751" y="2806596"/>
            <a:ext cx="7103810" cy="3393443"/>
          </a:xfrm>
          <a:prstGeom prst="rect">
            <a:avLst/>
          </a:prstGeom>
        </p:spPr>
      </p:pic>
      <p:sp>
        <p:nvSpPr>
          <p:cNvPr id="4" name="Title 1"/>
          <p:cNvSpPr txBox="1">
            <a:spLocks/>
          </p:cNvSpPr>
          <p:nvPr/>
        </p:nvSpPr>
        <p:spPr>
          <a:xfrm>
            <a:off x="256673" y="144381"/>
            <a:ext cx="11646569"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000" dirty="0"/>
              <a:t>Factors that Cause the Ecosystems on Earth </a:t>
            </a:r>
          </a:p>
        </p:txBody>
      </p:sp>
      <p:sp>
        <p:nvSpPr>
          <p:cNvPr id="7" name="Content Placeholder 6"/>
          <p:cNvSpPr>
            <a:spLocks noGrp="1"/>
          </p:cNvSpPr>
          <p:nvPr>
            <p:ph sz="quarter" idx="1"/>
          </p:nvPr>
        </p:nvSpPr>
        <p:spPr>
          <a:xfrm>
            <a:off x="609599" y="1219200"/>
            <a:ext cx="11191875" cy="1354318"/>
          </a:xfrm>
        </p:spPr>
        <p:txBody>
          <a:bodyPr>
            <a:noAutofit/>
          </a:bodyPr>
          <a:lstStyle/>
          <a:p>
            <a:pPr marL="0" indent="0">
              <a:buNone/>
            </a:pPr>
            <a:r>
              <a:rPr lang="en-US" sz="2400" b="1" u="sng" dirty="0"/>
              <a:t>Hadley cell</a:t>
            </a:r>
            <a:r>
              <a:rPr lang="en-US" sz="2400" dirty="0"/>
              <a:t>: large scale atmospheric pattern where warm, wet air rises at the equator and cools at it moves poleward, with dry air descending at about </a:t>
            </a:r>
            <a:r>
              <a:rPr lang="en-US" sz="2400" u="sng" dirty="0"/>
              <a:t>30</a:t>
            </a:r>
            <a:r>
              <a:rPr lang="en-US" sz="2400" dirty="0">
                <a:cs typeface="Times New Roman" panose="02020603050405020304" pitchFamily="18" charset="0"/>
              </a:rPr>
              <a:t>° N and S latitude</a:t>
            </a:r>
          </a:p>
          <a:p>
            <a:pPr lvl="1"/>
            <a:r>
              <a:rPr lang="en-US" sz="2400" dirty="0"/>
              <a:t>Creates subtropical deserts, trade winds, hurricanes and jet streams</a:t>
            </a:r>
            <a:endParaRPr lang="en-US" sz="2400" dirty="0">
              <a:latin typeface="Times New Roman" panose="02020603050405020304" pitchFamily="18" charset="0"/>
              <a:cs typeface="Times New Roman" panose="02020603050405020304" pitchFamily="18" charset="0"/>
            </a:endParaRPr>
          </a:p>
          <a:p>
            <a:pPr lvl="1"/>
            <a:endParaRPr lang="en-US" sz="2400" dirty="0"/>
          </a:p>
        </p:txBody>
      </p:sp>
    </p:spTree>
    <p:extLst>
      <p:ext uri="{BB962C8B-B14F-4D97-AF65-F5344CB8AC3E}">
        <p14:creationId xmlns:p14="http://schemas.microsoft.com/office/powerpoint/2010/main" val="21661109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2077</TotalTime>
  <Words>1944</Words>
  <Application>Microsoft Office PowerPoint</Application>
  <PresentationFormat>Widescreen</PresentationFormat>
  <Paragraphs>357</Paragraphs>
  <Slides>40</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Arial</vt:lpstr>
      <vt:lpstr>Bookman Old Style</vt:lpstr>
      <vt:lpstr>Calibri</vt:lpstr>
      <vt:lpstr>Gill Sans MT</vt:lpstr>
      <vt:lpstr>Perpetua</vt:lpstr>
      <vt:lpstr>Times New Roman</vt:lpstr>
      <vt:lpstr>Wingdings</vt:lpstr>
      <vt:lpstr>Wingdings 2</vt:lpstr>
      <vt:lpstr>Wingdings 3</vt:lpstr>
      <vt:lpstr>Origin</vt:lpstr>
      <vt:lpstr>Ecosystems and Conservation Biology</vt:lpstr>
      <vt:lpstr>Ecosystems</vt:lpstr>
      <vt:lpstr>Classification of Biomes</vt:lpstr>
      <vt:lpstr>Major Terrestrial Biomes on Earth</vt:lpstr>
      <vt:lpstr>Major Aquatic Biomes in North America</vt:lpstr>
      <vt:lpstr>Factors that Cause the Ecosystems on Earth </vt:lpstr>
      <vt:lpstr>PowerPoint Presentation</vt:lpstr>
      <vt:lpstr>PowerPoint Presentation</vt:lpstr>
      <vt:lpstr>PowerPoint Presentation</vt:lpstr>
      <vt:lpstr>Precipitation Patterns on Earth</vt:lpstr>
      <vt:lpstr>PowerPoint Presentation</vt:lpstr>
      <vt:lpstr>Mediterranean Climate</vt:lpstr>
      <vt:lpstr>Local California Ecosystems</vt:lpstr>
      <vt:lpstr>PowerPoint Presentation</vt:lpstr>
      <vt:lpstr>Biodiversity</vt:lpstr>
      <vt:lpstr>History of Mass Extinction Events</vt:lpstr>
      <vt:lpstr>Loss of Biodiversity</vt:lpstr>
      <vt:lpstr>Biodiversity Hotspots</vt:lpstr>
      <vt:lpstr>Human Impacts on Biodiversity</vt:lpstr>
      <vt:lpstr>PowerPoint Presentation</vt:lpstr>
      <vt:lpstr>PowerPoint Presentation</vt:lpstr>
      <vt:lpstr>PowerPoint Presentation</vt:lpstr>
      <vt:lpstr>PowerPoint Presentation</vt:lpstr>
      <vt:lpstr>Overfishing</vt:lpstr>
      <vt:lpstr>PowerPoint Presentation</vt:lpstr>
      <vt:lpstr>Aquaculture</vt:lpstr>
      <vt:lpstr>Human Impacts on Biodiversity</vt:lpstr>
      <vt:lpstr>PowerPoint Presentation</vt:lpstr>
      <vt:lpstr>PowerPoint Presentation</vt:lpstr>
      <vt:lpstr>Negative Impacts of Invasive species</vt:lpstr>
      <vt:lpstr>Invasive Species Introductions</vt:lpstr>
      <vt:lpstr>PowerPoint Presentation</vt:lpstr>
      <vt:lpstr>PowerPoint Presentation</vt:lpstr>
      <vt:lpstr>PowerPoint Presentation</vt:lpstr>
      <vt:lpstr>Preservation of Species</vt:lpstr>
      <vt:lpstr>Preservation of Species</vt:lpstr>
      <vt:lpstr>PowerPoint Presentation</vt:lpstr>
      <vt:lpstr>PowerPoint Presentation</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Humans and the Environment</dc:title>
  <dc:creator>Tyler Flisik</dc:creator>
  <cp:lastModifiedBy>Tyler Flisik</cp:lastModifiedBy>
  <cp:revision>57</cp:revision>
  <cp:lastPrinted>2016-11-30T00:59:51Z</cp:lastPrinted>
  <dcterms:created xsi:type="dcterms:W3CDTF">2016-11-24T19:22:05Z</dcterms:created>
  <dcterms:modified xsi:type="dcterms:W3CDTF">2019-05-27T01:15:05Z</dcterms:modified>
</cp:coreProperties>
</file>