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257" r:id="rId2"/>
    <p:sldId id="259" r:id="rId3"/>
    <p:sldId id="267" r:id="rId4"/>
    <p:sldId id="318" r:id="rId5"/>
    <p:sldId id="260" r:id="rId6"/>
    <p:sldId id="264" r:id="rId7"/>
    <p:sldId id="320" r:id="rId8"/>
    <p:sldId id="346" r:id="rId9"/>
    <p:sldId id="340" r:id="rId10"/>
    <p:sldId id="269" r:id="rId11"/>
    <p:sldId id="270" r:id="rId12"/>
    <p:sldId id="285" r:id="rId13"/>
    <p:sldId id="312" r:id="rId14"/>
    <p:sldId id="315" r:id="rId15"/>
    <p:sldId id="327" r:id="rId16"/>
    <p:sldId id="326" r:id="rId17"/>
    <p:sldId id="287" r:id="rId18"/>
    <p:sldId id="333" r:id="rId19"/>
    <p:sldId id="330" r:id="rId20"/>
    <p:sldId id="331" r:id="rId21"/>
    <p:sldId id="290" r:id="rId22"/>
    <p:sldId id="291" r:id="rId23"/>
    <p:sldId id="289" r:id="rId24"/>
    <p:sldId id="347" r:id="rId25"/>
    <p:sldId id="334" r:id="rId26"/>
    <p:sldId id="335" r:id="rId27"/>
    <p:sldId id="337" r:id="rId28"/>
    <p:sldId id="276" r:id="rId29"/>
    <p:sldId id="272" r:id="rId30"/>
    <p:sldId id="277" r:id="rId31"/>
    <p:sldId id="273" r:id="rId32"/>
    <p:sldId id="275" r:id="rId33"/>
    <p:sldId id="274" r:id="rId34"/>
    <p:sldId id="278" r:id="rId35"/>
    <p:sldId id="282" r:id="rId36"/>
    <p:sldId id="283" r:id="rId37"/>
    <p:sldId id="281" r:id="rId38"/>
    <p:sldId id="279" r:id="rId39"/>
    <p:sldId id="299" r:id="rId40"/>
    <p:sldId id="298" r:id="rId41"/>
    <p:sldId id="297" r:id="rId42"/>
    <p:sldId id="304" r:id="rId43"/>
    <p:sldId id="300" r:id="rId44"/>
    <p:sldId id="302" r:id="rId45"/>
    <p:sldId id="303" r:id="rId46"/>
    <p:sldId id="348" r:id="rId47"/>
    <p:sldId id="296" r:id="rId48"/>
    <p:sldId id="307" r:id="rId49"/>
    <p:sldId id="308" r:id="rId50"/>
    <p:sldId id="316" r:id="rId51"/>
    <p:sldId id="317" r:id="rId52"/>
    <p:sldId id="322" r:id="rId53"/>
    <p:sldId id="323" r:id="rId54"/>
    <p:sldId id="324" r:id="rId55"/>
    <p:sldId id="32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CFABA3"/>
    <a:srgbClr val="BF8C88"/>
    <a:srgbClr val="D3B1A8"/>
    <a:srgbClr val="DBBAB1"/>
    <a:srgbClr val="8B7571"/>
    <a:srgbClr val="BC8C88"/>
    <a:srgbClr val="C6908A"/>
    <a:srgbClr val="F3F3F5"/>
    <a:srgbClr val="D8E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autoAdjust="0"/>
    <p:restoredTop sz="89506" autoAdjust="0"/>
  </p:normalViewPr>
  <p:slideViewPr>
    <p:cSldViewPr snapToGrid="0">
      <p:cViewPr varScale="1">
        <p:scale>
          <a:sx n="72" d="100"/>
          <a:sy n="72" d="100"/>
        </p:scale>
        <p:origin x="84"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00F7E8-D744-4AD1-A883-A68B9946D6CB}" type="datetimeFigureOut">
              <a:rPr lang="en-US" smtClean="0"/>
              <a:t>5/5/2019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DC7C65-B3FF-49A3-980F-962515803485}" type="slidenum">
              <a:rPr lang="en-US" smtClean="0"/>
              <a:t>‹#›</a:t>
            </a:fld>
            <a:endParaRPr lang="en-US"/>
          </a:p>
        </p:txBody>
      </p:sp>
    </p:spTree>
    <p:extLst>
      <p:ext uri="{BB962C8B-B14F-4D97-AF65-F5344CB8AC3E}">
        <p14:creationId xmlns:p14="http://schemas.microsoft.com/office/powerpoint/2010/main" val="2509489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716B3-D1CC-4F2C-B092-E009B64035E6}" type="datetimeFigureOut">
              <a:rPr lang="en-US" smtClean="0"/>
              <a:t>5/5/2019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F182A-1300-4163-9B0D-DE5DD3CBE154}" type="slidenum">
              <a:rPr lang="en-US" smtClean="0"/>
              <a:t>‹#›</a:t>
            </a:fld>
            <a:endParaRPr lang="en-US"/>
          </a:p>
        </p:txBody>
      </p:sp>
    </p:spTree>
    <p:extLst>
      <p:ext uri="{BB962C8B-B14F-4D97-AF65-F5344CB8AC3E}">
        <p14:creationId xmlns:p14="http://schemas.microsoft.com/office/powerpoint/2010/main" val="184648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 plural for multiples</a:t>
            </a:r>
            <a:r>
              <a:rPr lang="en-US" baseline="0" dirty="0"/>
              <a:t> of single species</a:t>
            </a:r>
          </a:p>
          <a:p>
            <a:r>
              <a:rPr lang="en-US" baseline="0" dirty="0"/>
              <a:t>Fishes = multiple fish from more than one species</a:t>
            </a:r>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2</a:t>
            </a:fld>
            <a:endParaRPr lang="en-US"/>
          </a:p>
        </p:txBody>
      </p:sp>
    </p:spTree>
    <p:extLst>
      <p:ext uri="{BB962C8B-B14F-4D97-AF65-F5344CB8AC3E}">
        <p14:creationId xmlns:p14="http://schemas.microsoft.com/office/powerpoint/2010/main" val="135793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49</a:t>
            </a:fld>
            <a:endParaRPr lang="en-US"/>
          </a:p>
        </p:txBody>
      </p:sp>
    </p:spTree>
    <p:extLst>
      <p:ext uri="{BB962C8B-B14F-4D97-AF65-F5344CB8AC3E}">
        <p14:creationId xmlns:p14="http://schemas.microsoft.com/office/powerpoint/2010/main" val="2237416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50</a:t>
            </a:fld>
            <a:endParaRPr lang="en-US"/>
          </a:p>
        </p:txBody>
      </p:sp>
    </p:spTree>
    <p:extLst>
      <p:ext uri="{BB962C8B-B14F-4D97-AF65-F5344CB8AC3E}">
        <p14:creationId xmlns:p14="http://schemas.microsoft.com/office/powerpoint/2010/main" val="139985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3</a:t>
            </a:fld>
            <a:endParaRPr lang="en-US"/>
          </a:p>
        </p:txBody>
      </p:sp>
    </p:spTree>
    <p:extLst>
      <p:ext uri="{BB962C8B-B14F-4D97-AF65-F5344CB8AC3E}">
        <p14:creationId xmlns:p14="http://schemas.microsoft.com/office/powerpoint/2010/main" val="62683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12</a:t>
            </a:fld>
            <a:endParaRPr lang="en-US"/>
          </a:p>
        </p:txBody>
      </p:sp>
    </p:spTree>
    <p:extLst>
      <p:ext uri="{BB962C8B-B14F-4D97-AF65-F5344CB8AC3E}">
        <p14:creationId xmlns:p14="http://schemas.microsoft.com/office/powerpoint/2010/main" val="2243229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16</a:t>
            </a:fld>
            <a:endParaRPr lang="en-US"/>
          </a:p>
        </p:txBody>
      </p:sp>
    </p:spTree>
    <p:extLst>
      <p:ext uri="{BB962C8B-B14F-4D97-AF65-F5344CB8AC3E}">
        <p14:creationId xmlns:p14="http://schemas.microsoft.com/office/powerpoint/2010/main" val="2078670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23</a:t>
            </a:fld>
            <a:endParaRPr lang="en-US"/>
          </a:p>
        </p:txBody>
      </p:sp>
    </p:spTree>
    <p:extLst>
      <p:ext uri="{BB962C8B-B14F-4D97-AF65-F5344CB8AC3E}">
        <p14:creationId xmlns:p14="http://schemas.microsoft.com/office/powerpoint/2010/main" val="345995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Estivation:</a:t>
            </a:r>
            <a:r>
              <a:rPr lang="en-US" baseline="0" dirty="0"/>
              <a:t> reduced activity during warm summer months</a:t>
            </a:r>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29</a:t>
            </a:fld>
            <a:endParaRPr lang="en-US"/>
          </a:p>
        </p:txBody>
      </p:sp>
    </p:spTree>
    <p:extLst>
      <p:ext uri="{BB962C8B-B14F-4D97-AF65-F5344CB8AC3E}">
        <p14:creationId xmlns:p14="http://schemas.microsoft.com/office/powerpoint/2010/main" val="2306793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Secondary</a:t>
            </a:r>
            <a:r>
              <a:rPr lang="en-US" baseline="0" dirty="0"/>
              <a:t> evolution of cartilaginous skeleton</a:t>
            </a:r>
            <a:endParaRPr lang="en-US" dirty="0"/>
          </a:p>
          <a:p>
            <a:pPr marL="171450" indent="-171450">
              <a:buFont typeface="Arial" panose="020B0604020202020204" pitchFamily="34" charset="0"/>
              <a:buChar char="•"/>
            </a:pPr>
            <a:r>
              <a:rPr lang="en-US" dirty="0"/>
              <a:t>Draw </a:t>
            </a:r>
            <a:r>
              <a:rPr lang="en-US" dirty="0" err="1"/>
              <a:t>heterocercal</a:t>
            </a:r>
            <a:r>
              <a:rPr lang="en-US" dirty="0"/>
              <a:t> and homocercal</a:t>
            </a:r>
            <a:r>
              <a:rPr lang="en-US" baseline="0" dirty="0"/>
              <a:t> tail on board</a:t>
            </a:r>
          </a:p>
          <a:p>
            <a:pPr marL="171450" indent="-171450">
              <a:buFont typeface="Arial" panose="020B0604020202020204" pitchFamily="34" charset="0"/>
              <a:buChar char="•"/>
            </a:pPr>
            <a:r>
              <a:rPr lang="en-US" baseline="0" dirty="0"/>
              <a:t>Long lived species declining due to </a:t>
            </a:r>
            <a:r>
              <a:rPr lang="en-US" baseline="0" dirty="0" err="1"/>
              <a:t>verexploitation</a:t>
            </a:r>
            <a:r>
              <a:rPr lang="en-US" baseline="0" dirty="0"/>
              <a:t>, dams and habitat destruction</a:t>
            </a:r>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30</a:t>
            </a:fld>
            <a:endParaRPr lang="en-US"/>
          </a:p>
        </p:txBody>
      </p:sp>
    </p:spTree>
    <p:extLst>
      <p:ext uri="{BB962C8B-B14F-4D97-AF65-F5344CB8AC3E}">
        <p14:creationId xmlns:p14="http://schemas.microsoft.com/office/powerpoint/2010/main" val="2914312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“Perfect bone” refers to the reduction in bone mass but not strength</a:t>
            </a:r>
          </a:p>
          <a:p>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32</a:t>
            </a:fld>
            <a:endParaRPr lang="en-US"/>
          </a:p>
        </p:txBody>
      </p:sp>
    </p:spTree>
    <p:extLst>
      <p:ext uri="{BB962C8B-B14F-4D97-AF65-F5344CB8AC3E}">
        <p14:creationId xmlns:p14="http://schemas.microsoft.com/office/powerpoint/2010/main" val="126326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F182A-1300-4163-9B0D-DE5DD3CBE154}" type="slidenum">
              <a:rPr lang="en-US" smtClean="0"/>
              <a:t>41</a:t>
            </a:fld>
            <a:endParaRPr lang="en-US"/>
          </a:p>
        </p:txBody>
      </p:sp>
    </p:spTree>
    <p:extLst>
      <p:ext uri="{BB962C8B-B14F-4D97-AF65-F5344CB8AC3E}">
        <p14:creationId xmlns:p14="http://schemas.microsoft.com/office/powerpoint/2010/main" val="1363061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45EF489-6E83-4544-A56D-D8369222AB5F}" type="datetimeFigureOut">
              <a:rPr lang="en-US" smtClean="0">
                <a:solidFill>
                  <a:srgbClr val="212745"/>
                </a:solidFill>
              </a:rPr>
              <a:pPr/>
              <a:t>5/5/2019</a:t>
            </a:fld>
            <a:endParaRPr lang="en-US">
              <a:solidFill>
                <a:srgbClr val="212745"/>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212745"/>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40643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5/5/2019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Tree>
    <p:extLst>
      <p:ext uri="{BB962C8B-B14F-4D97-AF65-F5344CB8AC3E}">
        <p14:creationId xmlns:p14="http://schemas.microsoft.com/office/powerpoint/2010/main" val="231086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5/5/2019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1108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Content Placeholder 2"/>
          <p:cNvSpPr>
            <a:spLocks noGrp="1"/>
          </p:cNvSpPr>
          <p:nvPr>
            <p:ph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F39943-85C3-4C89-861B-7E966B7E6F4A}"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209608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solidFill>
                <a:srgbClr val="444D26"/>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444D26"/>
              </a:solidFill>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9D83C4EA-DCD8-4252-8541-B22D15DF9647}" type="slidenum">
              <a:rPr lang="en-US">
                <a:solidFill>
                  <a:srgbClr val="444D26"/>
                </a:solidFill>
              </a:rPr>
              <a:pPr/>
              <a:t>‹#›</a:t>
            </a:fld>
            <a:endParaRPr lang="en-US">
              <a:solidFill>
                <a:srgbClr val="444D26"/>
              </a:solidFill>
            </a:endParaRPr>
          </a:p>
        </p:txBody>
      </p:sp>
    </p:spTree>
    <p:extLst>
      <p:ext uri="{BB962C8B-B14F-4D97-AF65-F5344CB8AC3E}">
        <p14:creationId xmlns:p14="http://schemas.microsoft.com/office/powerpoint/2010/main" val="2111795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pPr>
              <a:defRPr/>
            </a:pPr>
            <a:endParaRPr lang="en-US">
              <a:solidFill>
                <a:srgbClr val="212745"/>
              </a:solidFill>
            </a:endParaRPr>
          </a:p>
        </p:txBody>
      </p:sp>
      <p:sp>
        <p:nvSpPr>
          <p:cNvPr id="7" name="Rectangle 20"/>
          <p:cNvSpPr>
            <a:spLocks noGrp="1" noChangeArrowheads="1"/>
          </p:cNvSpPr>
          <p:nvPr>
            <p:ph type="ftr" sz="quarter" idx="11"/>
          </p:nvPr>
        </p:nvSpPr>
        <p:spPr>
          <a:ln/>
        </p:spPr>
        <p:txBody>
          <a:bodyPr/>
          <a:lstStyle>
            <a:lvl1pPr>
              <a:defRPr/>
            </a:lvl1pPr>
          </a:lstStyle>
          <a:p>
            <a:pPr>
              <a:defRPr/>
            </a:pPr>
            <a:endParaRPr lang="en-US">
              <a:solidFill>
                <a:srgbClr val="212745"/>
              </a:solidFill>
            </a:endParaRPr>
          </a:p>
        </p:txBody>
      </p:sp>
      <p:sp>
        <p:nvSpPr>
          <p:cNvPr id="8" name="Rectangle 21"/>
          <p:cNvSpPr>
            <a:spLocks noGrp="1" noChangeArrowheads="1"/>
          </p:cNvSpPr>
          <p:nvPr>
            <p:ph type="sldNum" sz="quarter" idx="12"/>
          </p:nvPr>
        </p:nvSpPr>
        <p:spPr>
          <a:ln/>
        </p:spPr>
        <p:txBody>
          <a:bodyPr/>
          <a:lstStyle>
            <a:lvl1pPr>
              <a:defRPr/>
            </a:lvl1pPr>
          </a:lstStyle>
          <a:p>
            <a:fld id="{9DA33F18-6545-48F6-8FB2-6654449435D8}" type="slidenum">
              <a:rPr lang="en-US">
                <a:solidFill>
                  <a:srgbClr val="212745"/>
                </a:solidFill>
              </a:rPr>
              <a:pPr/>
              <a:t>‹#›</a:t>
            </a:fld>
            <a:endParaRPr lang="en-US">
              <a:solidFill>
                <a:srgbClr val="212745"/>
              </a:solidFill>
            </a:endParaRPr>
          </a:p>
        </p:txBody>
      </p:sp>
    </p:spTree>
    <p:extLst>
      <p:ext uri="{BB962C8B-B14F-4D97-AF65-F5344CB8AC3E}">
        <p14:creationId xmlns:p14="http://schemas.microsoft.com/office/powerpoint/2010/main" val="657578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39302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39302A"/>
              </a:solidFill>
            </a:endParaRPr>
          </a:p>
        </p:txBody>
      </p:sp>
      <p:sp>
        <p:nvSpPr>
          <p:cNvPr id="7" name="Rectangle 21"/>
          <p:cNvSpPr>
            <a:spLocks noGrp="1" noChangeArrowheads="1"/>
          </p:cNvSpPr>
          <p:nvPr>
            <p:ph type="sldNum" sz="quarter" idx="12"/>
          </p:nvPr>
        </p:nvSpPr>
        <p:spPr>
          <a:ln/>
        </p:spPr>
        <p:txBody>
          <a:bodyPr/>
          <a:lstStyle>
            <a:lvl1pPr>
              <a:defRPr/>
            </a:lvl1pPr>
          </a:lstStyle>
          <a:p>
            <a:fld id="{A6CDD178-E0F4-402A-BEB9-928F718F87E3}" type="slidenum">
              <a:rPr lang="en-US">
                <a:solidFill>
                  <a:srgbClr val="39302A"/>
                </a:solidFill>
              </a:rPr>
              <a:pPr/>
              <a:t>‹#›</a:t>
            </a:fld>
            <a:endParaRPr lang="en-US">
              <a:solidFill>
                <a:srgbClr val="39302A"/>
              </a:solidFill>
            </a:endParaRPr>
          </a:p>
        </p:txBody>
      </p:sp>
    </p:spTree>
    <p:extLst>
      <p:ext uri="{BB962C8B-B14F-4D97-AF65-F5344CB8AC3E}">
        <p14:creationId xmlns:p14="http://schemas.microsoft.com/office/powerpoint/2010/main" val="3719121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495800"/>
          </a:xfrm>
        </p:spPr>
        <p:txBody>
          <a:bodyPr/>
          <a:lstStyle/>
          <a:p>
            <a:endParaRPr lang="en-US"/>
          </a:p>
        </p:txBody>
      </p:sp>
      <p:sp>
        <p:nvSpPr>
          <p:cNvPr id="4" name="Date Placeholder 3"/>
          <p:cNvSpPr>
            <a:spLocks noGrp="1"/>
          </p:cNvSpPr>
          <p:nvPr>
            <p:ph type="dt" sz="half" idx="10"/>
          </p:nvPr>
        </p:nvSpPr>
        <p:spPr>
          <a:xfrm>
            <a:off x="609600" y="6248400"/>
            <a:ext cx="2844800" cy="457200"/>
          </a:xfrm>
        </p:spPr>
        <p:txBody>
          <a:bodyPr/>
          <a:lstStyle>
            <a:lvl1pPr>
              <a:defRPr/>
            </a:lvl1pPr>
          </a:lstStyle>
          <a:p>
            <a:endParaRPr lang="en-US" altLang="en-US">
              <a:solidFill>
                <a:srgbClr val="39302A"/>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ltLang="en-US">
              <a:solidFill>
                <a:srgbClr val="39302A"/>
              </a:solidFill>
            </a:endParaRPr>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3A45712B-B311-49E2-95FB-B8B5535EB903}" type="slidenum">
              <a:rPr lang="en-US" altLang="en-US">
                <a:solidFill>
                  <a:srgbClr val="39302A"/>
                </a:solidFill>
              </a:rPr>
              <a:pPr/>
              <a:t>‹#›</a:t>
            </a:fld>
            <a:endParaRPr lang="en-US" altLang="en-US">
              <a:solidFill>
                <a:srgbClr val="39302A"/>
              </a:solidFill>
            </a:endParaRPr>
          </a:p>
        </p:txBody>
      </p:sp>
    </p:spTree>
    <p:extLst>
      <p:ext uri="{BB962C8B-B14F-4D97-AF65-F5344CB8AC3E}">
        <p14:creationId xmlns:p14="http://schemas.microsoft.com/office/powerpoint/2010/main" val="3754851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609600" y="1600200"/>
            <a:ext cx="5384800" cy="4495800"/>
          </a:xfrm>
        </p:spPr>
        <p:txBody>
          <a:bodyPr/>
          <a:lstStyle/>
          <a:p>
            <a:endParaRPr lang="en-US"/>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solidFill>
                <a:srgbClr val="39302A"/>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srgbClr val="39302A"/>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B9147794-7AA8-488B-91D6-8EA57082EEF0}" type="slidenum">
              <a:rPr lang="en-US" altLang="en-US">
                <a:solidFill>
                  <a:srgbClr val="39302A"/>
                </a:solidFill>
              </a:rPr>
              <a:pPr/>
              <a:t>‹#›</a:t>
            </a:fld>
            <a:endParaRPr lang="en-US" altLang="en-US">
              <a:solidFill>
                <a:srgbClr val="39302A"/>
              </a:solidFill>
            </a:endParaRPr>
          </a:p>
        </p:txBody>
      </p:sp>
    </p:spTree>
    <p:extLst>
      <p:ext uri="{BB962C8B-B14F-4D97-AF65-F5344CB8AC3E}">
        <p14:creationId xmlns:p14="http://schemas.microsoft.com/office/powerpoint/2010/main" val="155775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45EF489-6E83-4544-A56D-D8369222AB5F}" type="datetimeFigureOut">
              <a:rPr lang="en-US" smtClean="0">
                <a:solidFill>
                  <a:srgbClr val="B4DCFA"/>
                </a:solidFill>
              </a:rPr>
              <a:pPr/>
              <a:t>5/5/2019</a:t>
            </a:fld>
            <a:endParaRPr lang="en-US">
              <a:solidFill>
                <a:srgbClr val="B4DCFA"/>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B4DCFA"/>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1597659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5/5/2019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071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5/5/2019</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80198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45EF489-6E83-4544-A56D-D8369222AB5F}" type="datetimeFigureOut">
              <a:rPr lang="en-US" smtClean="0">
                <a:solidFill>
                  <a:srgbClr val="212745"/>
                </a:solidFill>
              </a:rPr>
              <a:pPr/>
              <a:t>5/5/2019</a:t>
            </a:fld>
            <a:endParaRPr lang="en-US">
              <a:solidFill>
                <a:srgbClr val="212745"/>
              </a:solidFill>
            </a:endParaRPr>
          </a:p>
        </p:txBody>
      </p:sp>
      <p:sp>
        <p:nvSpPr>
          <p:cNvPr id="8" name="Footer Placeholder 7"/>
          <p:cNvSpPr>
            <a:spLocks noGrp="1"/>
          </p:cNvSpPr>
          <p:nvPr>
            <p:ph type="ftr" sz="quarter" idx="11"/>
          </p:nvPr>
        </p:nvSpPr>
        <p:spPr/>
        <p:txBody>
          <a:bodyPr/>
          <a:lstStyle/>
          <a:p>
            <a:endParaRPr lang="en-US">
              <a:solidFill>
                <a:srgbClr val="212745"/>
              </a:solidFill>
            </a:endParaRPr>
          </a:p>
        </p:txBody>
      </p:sp>
      <p:sp>
        <p:nvSpPr>
          <p:cNvPr id="9" name="Slide Number Placeholder 8"/>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503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45EF489-6E83-4544-A56D-D8369222AB5F}" type="datetimeFigureOut">
              <a:rPr lang="en-US" smtClean="0">
                <a:solidFill>
                  <a:srgbClr val="212745"/>
                </a:solidFill>
              </a:rPr>
              <a:pPr/>
              <a:t>5/5/2019</a:t>
            </a:fld>
            <a:endParaRPr lang="en-US">
              <a:solidFill>
                <a:srgbClr val="212745"/>
              </a:solidFill>
            </a:endParaRPr>
          </a:p>
        </p:txBody>
      </p:sp>
      <p:sp>
        <p:nvSpPr>
          <p:cNvPr id="4" name="Footer Placeholder 3"/>
          <p:cNvSpPr>
            <a:spLocks noGrp="1"/>
          </p:cNvSpPr>
          <p:nvPr>
            <p:ph type="ftr" sz="quarter" idx="11"/>
          </p:nvPr>
        </p:nvSpPr>
        <p:spPr/>
        <p:txBody>
          <a:bodyPr/>
          <a:lstStyle/>
          <a:p>
            <a:endParaRPr lang="en-US">
              <a:solidFill>
                <a:srgbClr val="212745"/>
              </a:solidFill>
            </a:endParaRPr>
          </a:p>
        </p:txBody>
      </p:sp>
      <p:sp>
        <p:nvSpPr>
          <p:cNvPr id="5" name="Slide Number Placeholder 4"/>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1077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EF489-6E83-4544-A56D-D8369222AB5F}" type="datetimeFigureOut">
              <a:rPr lang="en-US" smtClean="0">
                <a:solidFill>
                  <a:srgbClr val="212745"/>
                </a:solidFill>
              </a:rPr>
              <a:pPr/>
              <a:t>5/5/2019</a:t>
            </a:fld>
            <a:endParaRPr lang="en-US">
              <a:solidFill>
                <a:srgbClr val="212745"/>
              </a:solidFill>
            </a:endParaRPr>
          </a:p>
        </p:txBody>
      </p:sp>
      <p:sp>
        <p:nvSpPr>
          <p:cNvPr id="3" name="Footer Placeholder 2"/>
          <p:cNvSpPr>
            <a:spLocks noGrp="1"/>
          </p:cNvSpPr>
          <p:nvPr>
            <p:ph type="ftr" sz="quarter" idx="11"/>
          </p:nvPr>
        </p:nvSpPr>
        <p:spPr/>
        <p:txBody>
          <a:bodyPr/>
          <a:lstStyle/>
          <a:p>
            <a:endParaRPr lang="en-US">
              <a:solidFill>
                <a:srgbClr val="212745"/>
              </a:solidFill>
            </a:endParaRPr>
          </a:p>
        </p:txBody>
      </p:sp>
      <p:sp>
        <p:nvSpPr>
          <p:cNvPr id="4" name="Slide Number Placeholder 3"/>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4156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5/5/2019</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9186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B4DCFA"/>
                </a:solidFill>
              </a:rPr>
              <a:pPr/>
              <a:t>5/5/2019</a:t>
            </a:fld>
            <a:endParaRPr lang="en-US">
              <a:solidFill>
                <a:srgbClr val="B4DCFA"/>
              </a:solidFill>
            </a:endParaRPr>
          </a:p>
        </p:txBody>
      </p:sp>
      <p:sp>
        <p:nvSpPr>
          <p:cNvPr id="6" name="Footer Placeholder 5"/>
          <p:cNvSpPr>
            <a:spLocks noGrp="1"/>
          </p:cNvSpPr>
          <p:nvPr>
            <p:ph type="ftr" sz="quarter" idx="11"/>
          </p:nvPr>
        </p:nvSpPr>
        <p:spPr/>
        <p:txBody>
          <a:bodyPr/>
          <a:lstStyle/>
          <a:p>
            <a:endParaRPr lang="en-US">
              <a:solidFill>
                <a:srgbClr val="B4DCFA"/>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96115509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45EF489-6E83-4544-A56D-D8369222AB5F}" type="datetimeFigureOut">
              <a:rPr lang="en-US" smtClean="0">
                <a:solidFill>
                  <a:srgbClr val="212745"/>
                </a:solidFill>
              </a:rPr>
              <a:pPr/>
              <a:t>5/5/2019</a:t>
            </a:fld>
            <a:endParaRPr lang="en-US">
              <a:solidFill>
                <a:srgbClr val="212745"/>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212745"/>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3F59CEA0-A23A-41CA-B0C4-ED28FDFF00D0}" type="slidenum">
              <a:rPr lang="en-US" smtClean="0">
                <a:solidFill>
                  <a:srgbClr val="212745"/>
                </a:solidFill>
              </a:rPr>
              <a:pPr/>
              <a:t>‹#›</a:t>
            </a:fld>
            <a:endParaRPr lang="en-US">
              <a:solidFill>
                <a:srgbClr val="212745"/>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076887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xml"/><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75.gif"/><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xml"/><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3.xml"/><Relationship Id="rId4" Type="http://schemas.openxmlformats.org/officeDocument/2006/relationships/image" Target="../media/image109.jpe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 Id="rId5" Type="http://schemas.openxmlformats.org/officeDocument/2006/relationships/image" Target="../media/image115.jpeg"/><Relationship Id="rId4" Type="http://schemas.openxmlformats.org/officeDocument/2006/relationships/image" Target="../media/image114.jpeg"/></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3.xml"/><Relationship Id="rId4" Type="http://schemas.openxmlformats.org/officeDocument/2006/relationships/image" Target="../media/image118.jpeg"/></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1.jpeg"/><Relationship Id="rId4" Type="http://schemas.openxmlformats.org/officeDocument/2006/relationships/image" Target="../media/image12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24.jpeg"/><Relationship Id="rId4" Type="http://schemas.openxmlformats.org/officeDocument/2006/relationships/image" Target="../media/image123.jpeg"/></Relationships>
</file>

<file path=ppt/slides/_rels/slide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3.xml"/><Relationship Id="rId4" Type="http://schemas.openxmlformats.org/officeDocument/2006/relationships/image" Target="../media/image12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400" dirty="0"/>
              <a:t>Diversity of Fishes</a:t>
            </a:r>
          </a:p>
        </p:txBody>
      </p:sp>
      <p:sp>
        <p:nvSpPr>
          <p:cNvPr id="5" name="Subtitle 4"/>
          <p:cNvSpPr>
            <a:spLocks noGrp="1"/>
          </p:cNvSpPr>
          <p:nvPr>
            <p:ph type="subTitle" idx="1"/>
          </p:nvPr>
        </p:nvSpPr>
        <p:spPr/>
        <p:txBody>
          <a:bodyPr>
            <a:normAutofit/>
          </a:bodyPr>
          <a:lstStyle/>
          <a:p>
            <a:r>
              <a:rPr lang="en-US" sz="2400" dirty="0"/>
              <a:t>Chapter 34</a:t>
            </a:r>
          </a:p>
        </p:txBody>
      </p:sp>
      <p:sp>
        <p:nvSpPr>
          <p:cNvPr id="2" name="TextBox 1"/>
          <p:cNvSpPr txBox="1"/>
          <p:nvPr/>
        </p:nvSpPr>
        <p:spPr>
          <a:xfrm>
            <a:off x="873457" y="1173708"/>
            <a:ext cx="10058400" cy="1569660"/>
          </a:xfrm>
          <a:prstGeom prst="rect">
            <a:avLst/>
          </a:prstGeom>
          <a:noFill/>
        </p:spPr>
        <p:txBody>
          <a:bodyPr wrap="square" rtlCol="0">
            <a:spAutoFit/>
          </a:bodyPr>
          <a:lstStyle/>
          <a:p>
            <a:pPr algn="ctr"/>
            <a:r>
              <a:rPr lang="en-US" sz="3200" dirty="0"/>
              <a:t>“Everyone is a genius. But if you judge a fish on its ability to climb a tree, it will live its whole life believing it is stupid” </a:t>
            </a:r>
          </a:p>
          <a:p>
            <a:pPr algn="ctr"/>
            <a:r>
              <a:rPr lang="en-US" sz="3200" dirty="0"/>
              <a:t>–Albert Einstein</a:t>
            </a:r>
          </a:p>
        </p:txBody>
      </p:sp>
    </p:spTree>
    <p:extLst>
      <p:ext uri="{BB962C8B-B14F-4D97-AF65-F5344CB8AC3E}">
        <p14:creationId xmlns:p14="http://schemas.microsoft.com/office/powerpoint/2010/main" val="2678976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t>Superclass </a:t>
            </a:r>
            <a:r>
              <a:rPr lang="en-US" sz="4400" dirty="0" err="1"/>
              <a:t>Agnatha</a:t>
            </a:r>
            <a:r>
              <a:rPr lang="en-US" sz="4400" dirty="0"/>
              <a:t>, Order </a:t>
            </a:r>
            <a:r>
              <a:rPr lang="en-US" sz="4400" dirty="0" err="1"/>
              <a:t>Myixiniformes</a:t>
            </a:r>
            <a:endParaRPr lang="en-US" sz="4400" dirty="0"/>
          </a:p>
        </p:txBody>
      </p:sp>
      <p:sp>
        <p:nvSpPr>
          <p:cNvPr id="3" name="Content Placeholder 2"/>
          <p:cNvSpPr>
            <a:spLocks noGrp="1"/>
          </p:cNvSpPr>
          <p:nvPr>
            <p:ph sz="quarter" idx="1"/>
          </p:nvPr>
        </p:nvSpPr>
        <p:spPr>
          <a:xfrm>
            <a:off x="609599" y="1245833"/>
            <a:ext cx="5409461" cy="4937760"/>
          </a:xfrm>
        </p:spPr>
        <p:txBody>
          <a:bodyPr>
            <a:normAutofit/>
          </a:bodyPr>
          <a:lstStyle/>
          <a:p>
            <a:pPr marL="0" indent="0">
              <a:buNone/>
            </a:pPr>
            <a:r>
              <a:rPr lang="en-US" b="1" dirty="0"/>
              <a:t>Hagfish</a:t>
            </a:r>
          </a:p>
          <a:p>
            <a:r>
              <a:rPr lang="en-US" sz="2400" dirty="0"/>
              <a:t>__________ </a:t>
            </a:r>
          </a:p>
          <a:p>
            <a:r>
              <a:rPr lang="en-US" sz="2400" dirty="0"/>
              <a:t>Reduced vertebrae with cartilaginous braincase</a:t>
            </a:r>
          </a:p>
          <a:p>
            <a:r>
              <a:rPr lang="en-US" sz="2400" dirty="0"/>
              <a:t>Marine scavengers</a:t>
            </a:r>
          </a:p>
          <a:p>
            <a:r>
              <a:rPr lang="en-US" sz="2400" dirty="0"/>
              <a:t>Produce ________</a:t>
            </a:r>
          </a:p>
          <a:p>
            <a:r>
              <a:rPr lang="en-US" sz="2400" dirty="0"/>
              <a:t>Lack scales and paired appendages </a:t>
            </a:r>
          </a:p>
          <a:p>
            <a:r>
              <a:rPr lang="en-US" sz="2400" dirty="0"/>
              <a:t>Reduced brain, eyes, ears, and nasal opening</a:t>
            </a:r>
          </a:p>
          <a:p>
            <a:r>
              <a:rPr lang="en-US" sz="2400" dirty="0"/>
              <a:t>Tie themselves in a knot to release slime or provide leverage when feeding </a:t>
            </a:r>
          </a:p>
        </p:txBody>
      </p:sp>
      <p:pic>
        <p:nvPicPr>
          <p:cNvPr id="1026" name="Picture 2" descr="http://bio1151b.nicerweb.net/Locked/media/ch34/34_09Hagfish_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845" y="1426454"/>
            <a:ext cx="3607333" cy="23021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zoology.ubc.ca/labs/biomaterials/over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845" y="4037628"/>
            <a:ext cx="3606555" cy="2224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phys.org/newman/gfx/news/hires/2011/17-scientistsf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663" y="2725951"/>
            <a:ext cx="1655470" cy="1977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86543" y="3293231"/>
            <a:ext cx="1038687" cy="369332"/>
          </a:xfrm>
          <a:prstGeom prst="rect">
            <a:avLst/>
          </a:prstGeom>
          <a:noFill/>
        </p:spPr>
        <p:txBody>
          <a:bodyPr wrap="square" rtlCol="0">
            <a:spAutoFit/>
          </a:bodyPr>
          <a:lstStyle/>
          <a:p>
            <a:r>
              <a:rPr lang="en-US" dirty="0"/>
              <a:t>Barbels</a:t>
            </a:r>
          </a:p>
        </p:txBody>
      </p:sp>
      <p:cxnSp>
        <p:nvCxnSpPr>
          <p:cNvPr id="6" name="Straight Arrow Connector 5"/>
          <p:cNvCxnSpPr/>
          <p:nvPr/>
        </p:nvCxnSpPr>
        <p:spPr>
          <a:xfrm flipV="1">
            <a:off x="6096000" y="3181218"/>
            <a:ext cx="466725" cy="2966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81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41" y="152400"/>
            <a:ext cx="11691891" cy="990600"/>
          </a:xfrm>
        </p:spPr>
        <p:txBody>
          <a:bodyPr>
            <a:normAutofit/>
          </a:bodyPr>
          <a:lstStyle/>
          <a:p>
            <a:pPr algn="ctr"/>
            <a:r>
              <a:rPr lang="en-US" sz="3800" dirty="0"/>
              <a:t>Superclass </a:t>
            </a:r>
            <a:r>
              <a:rPr lang="en-US" sz="3800" dirty="0" err="1"/>
              <a:t>Agnatha</a:t>
            </a:r>
            <a:r>
              <a:rPr lang="en-US" sz="3800" dirty="0"/>
              <a:t>, Order Petromyzontiformes</a:t>
            </a:r>
          </a:p>
        </p:txBody>
      </p:sp>
      <p:sp>
        <p:nvSpPr>
          <p:cNvPr id="3" name="Content Placeholder 2"/>
          <p:cNvSpPr>
            <a:spLocks noGrp="1"/>
          </p:cNvSpPr>
          <p:nvPr>
            <p:ph sz="quarter" idx="1"/>
          </p:nvPr>
        </p:nvSpPr>
        <p:spPr>
          <a:xfrm>
            <a:off x="600076" y="1219200"/>
            <a:ext cx="4305300" cy="4937760"/>
          </a:xfrm>
        </p:spPr>
        <p:txBody>
          <a:bodyPr>
            <a:normAutofit lnSpcReduction="10000"/>
          </a:bodyPr>
          <a:lstStyle/>
          <a:p>
            <a:pPr marL="0" indent="0">
              <a:buNone/>
            </a:pPr>
            <a:r>
              <a:rPr lang="en-US" b="1" dirty="0"/>
              <a:t>Lampreys</a:t>
            </a:r>
          </a:p>
          <a:p>
            <a:r>
              <a:rPr lang="en-US" sz="2400" dirty="0"/>
              <a:t>Jawless (Superclass </a:t>
            </a:r>
            <a:r>
              <a:rPr lang="en-US" sz="2400" dirty="0" err="1"/>
              <a:t>Agnatha</a:t>
            </a:r>
            <a:r>
              <a:rPr lang="en-US" sz="2400" dirty="0"/>
              <a:t>)</a:t>
            </a:r>
          </a:p>
          <a:p>
            <a:r>
              <a:rPr lang="en-US" sz="2400" dirty="0"/>
              <a:t>Rudimentary vertebrae and cartilaginous skeleton</a:t>
            </a:r>
          </a:p>
          <a:p>
            <a:r>
              <a:rPr lang="en-US" sz="2400" dirty="0"/>
              <a:t>Marine and freshwater</a:t>
            </a:r>
          </a:p>
          <a:p>
            <a:pPr lvl="1"/>
            <a:r>
              <a:rPr lang="en-US" sz="2100" b="1" u="sng" dirty="0"/>
              <a:t>____________</a:t>
            </a:r>
            <a:r>
              <a:rPr lang="en-US" sz="2100" dirty="0"/>
              <a:t>: migrates to fresh water to spawn</a:t>
            </a:r>
          </a:p>
          <a:p>
            <a:r>
              <a:rPr lang="en-US" sz="2400" b="1" dirty="0"/>
              <a:t>Ammocoetes larvae</a:t>
            </a:r>
            <a:r>
              <a:rPr lang="en-US" sz="2400" dirty="0"/>
              <a:t>: filter feeders, buried in sediment</a:t>
            </a:r>
          </a:p>
          <a:p>
            <a:r>
              <a:rPr lang="en-US" sz="2400" dirty="0"/>
              <a:t>Most are parasitic</a:t>
            </a:r>
          </a:p>
          <a:p>
            <a:r>
              <a:rPr lang="en-US" sz="2400" dirty="0"/>
              <a:t>Lack scales and paired appendages</a:t>
            </a:r>
          </a:p>
        </p:txBody>
      </p:sp>
      <p:pic>
        <p:nvPicPr>
          <p:cNvPr id="6" name="Picture 5" descr="34_08aSeaLamprey-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2331" y="1622384"/>
            <a:ext cx="4354231" cy="2240280"/>
          </a:xfrm>
          <a:prstGeom prst="rect">
            <a:avLst/>
          </a:prstGeom>
        </p:spPr>
      </p:pic>
      <p:pic>
        <p:nvPicPr>
          <p:cNvPr id="5" name="Picture 4"/>
          <p:cNvPicPr>
            <a:picLocks noChangeAspect="1"/>
          </p:cNvPicPr>
          <p:nvPr/>
        </p:nvPicPr>
        <p:blipFill>
          <a:blip r:embed="rId3"/>
          <a:stretch>
            <a:fillRect/>
          </a:stretch>
        </p:blipFill>
        <p:spPr>
          <a:xfrm>
            <a:off x="7472331" y="3938864"/>
            <a:ext cx="4354231" cy="2347636"/>
          </a:xfrm>
          <a:prstGeom prst="rect">
            <a:avLst/>
          </a:prstGeom>
        </p:spPr>
      </p:pic>
      <p:pic>
        <p:nvPicPr>
          <p:cNvPr id="8" name="Picture 7" descr="34_08bSeaLamprey-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6475" y="1184131"/>
            <a:ext cx="1930088" cy="1343409"/>
          </a:xfrm>
          <a:prstGeom prst="rect">
            <a:avLst/>
          </a:prstGeom>
        </p:spPr>
      </p:pic>
      <p:pic>
        <p:nvPicPr>
          <p:cNvPr id="2052" name="Picture 4" descr="http://legacy.earlham.edu/~bowenap/lamprey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6898" y="3279560"/>
            <a:ext cx="3056994" cy="2042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21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Evolution of Jaws </a:t>
            </a:r>
          </a:p>
        </p:txBody>
      </p:sp>
      <p:sp>
        <p:nvSpPr>
          <p:cNvPr id="3" name="Content Placeholder 2"/>
          <p:cNvSpPr>
            <a:spLocks noGrp="1"/>
          </p:cNvSpPr>
          <p:nvPr>
            <p:ph sz="quarter" idx="1"/>
          </p:nvPr>
        </p:nvSpPr>
        <p:spPr>
          <a:xfrm>
            <a:off x="595316" y="1217579"/>
            <a:ext cx="11267873" cy="2678097"/>
          </a:xfrm>
        </p:spPr>
        <p:txBody>
          <a:bodyPr>
            <a:normAutofit/>
          </a:bodyPr>
          <a:lstStyle/>
          <a:p>
            <a:r>
              <a:rPr lang="en-US" sz="2800" dirty="0"/>
              <a:t>Jaws likely developed from gill arches used in filter feeding</a:t>
            </a:r>
          </a:p>
          <a:p>
            <a:r>
              <a:rPr lang="en-US" sz="2800" dirty="0"/>
              <a:t>Lead to the diversification of food types (carnivory and herbivory)</a:t>
            </a:r>
          </a:p>
          <a:p>
            <a:r>
              <a:rPr lang="en-US" sz="2800" dirty="0"/>
              <a:t>Allowed for active defense from predators</a:t>
            </a:r>
          </a:p>
          <a:p>
            <a:pPr lvl="1"/>
            <a:r>
              <a:rPr lang="en-US" sz="2400" dirty="0"/>
              <a:t>De-emphasis on armored plates</a:t>
            </a:r>
          </a:p>
          <a:p>
            <a:pPr lvl="2"/>
            <a:r>
              <a:rPr lang="en-US" sz="2200" dirty="0"/>
              <a:t>Development of paired appendages</a:t>
            </a:r>
          </a:p>
        </p:txBody>
      </p:sp>
      <p:pic>
        <p:nvPicPr>
          <p:cNvPr id="4" name="Picture 3"/>
          <p:cNvPicPr>
            <a:picLocks noChangeAspect="1"/>
          </p:cNvPicPr>
          <p:nvPr/>
        </p:nvPicPr>
        <p:blipFill>
          <a:blip r:embed="rId3"/>
          <a:stretch>
            <a:fillRect/>
          </a:stretch>
        </p:blipFill>
        <p:spPr>
          <a:xfrm>
            <a:off x="10662881" y="116485"/>
            <a:ext cx="816213" cy="943583"/>
          </a:xfrm>
          <a:prstGeom prst="rect">
            <a:avLst/>
          </a:prstGeom>
        </p:spPr>
      </p:pic>
      <p:pic>
        <p:nvPicPr>
          <p:cNvPr id="5" name="Picture 4"/>
          <p:cNvPicPr>
            <a:picLocks noChangeAspect="1"/>
          </p:cNvPicPr>
          <p:nvPr/>
        </p:nvPicPr>
        <p:blipFill>
          <a:blip r:embed="rId4"/>
          <a:stretch>
            <a:fillRect/>
          </a:stretch>
        </p:blipFill>
        <p:spPr>
          <a:xfrm>
            <a:off x="661889" y="3970255"/>
            <a:ext cx="11134725" cy="2076450"/>
          </a:xfrm>
          <a:prstGeom prst="rect">
            <a:avLst/>
          </a:prstGeom>
        </p:spPr>
      </p:pic>
    </p:spTree>
    <p:extLst>
      <p:ext uri="{BB962C8B-B14F-4D97-AF65-F5344CB8AC3E}">
        <p14:creationId xmlns:p14="http://schemas.microsoft.com/office/powerpoint/2010/main" val="17503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t>Evolution of Vertebrate Excretory System</a:t>
            </a:r>
          </a:p>
        </p:txBody>
      </p:sp>
      <p:sp>
        <p:nvSpPr>
          <p:cNvPr id="3" name="Content Placeholder 2"/>
          <p:cNvSpPr>
            <a:spLocks noGrp="1"/>
          </p:cNvSpPr>
          <p:nvPr>
            <p:ph sz="quarter" idx="1"/>
          </p:nvPr>
        </p:nvSpPr>
        <p:spPr>
          <a:xfrm>
            <a:off x="609599" y="1219200"/>
            <a:ext cx="6224337" cy="4937760"/>
          </a:xfrm>
        </p:spPr>
        <p:txBody>
          <a:bodyPr>
            <a:normAutofit/>
          </a:bodyPr>
          <a:lstStyle/>
          <a:p>
            <a:pPr marL="0" indent="0">
              <a:buNone/>
            </a:pPr>
            <a:r>
              <a:rPr lang="en-US" sz="2800" b="1" dirty="0"/>
              <a:t>______________</a:t>
            </a:r>
            <a:r>
              <a:rPr lang="en-US" sz="2800" dirty="0"/>
              <a:t>: simple nephron which collects filtrate from coelom through ciliated nephrostomes before filtration in the pronephric duct</a:t>
            </a:r>
          </a:p>
          <a:p>
            <a:r>
              <a:rPr lang="en-US" sz="2800" dirty="0"/>
              <a:t>Found in jawless fish (</a:t>
            </a:r>
            <a:r>
              <a:rPr lang="en-US" sz="2800" dirty="0" err="1"/>
              <a:t>Agnatha</a:t>
            </a:r>
            <a:r>
              <a:rPr lang="en-US" sz="2800" dirty="0"/>
              <a:t>) and larval amphibians</a:t>
            </a:r>
          </a:p>
          <a:p>
            <a:pPr marL="0" indent="0">
              <a:buNone/>
            </a:pPr>
            <a:endParaRPr lang="en-US" sz="2800" b="1" dirty="0"/>
          </a:p>
          <a:p>
            <a:pPr marL="0" indent="0">
              <a:buNone/>
            </a:pPr>
            <a:r>
              <a:rPr lang="en-US" sz="2800" b="1" dirty="0"/>
              <a:t>Glomerulus</a:t>
            </a:r>
            <a:r>
              <a:rPr lang="en-US" sz="2800" dirty="0"/>
              <a:t> (Glomus): cluster of capillaries</a:t>
            </a:r>
          </a:p>
        </p:txBody>
      </p:sp>
      <p:pic>
        <p:nvPicPr>
          <p:cNvPr id="5" name="Picture 4"/>
          <p:cNvPicPr>
            <a:picLocks noChangeAspect="1"/>
          </p:cNvPicPr>
          <p:nvPr/>
        </p:nvPicPr>
        <p:blipFill>
          <a:blip r:embed="rId2"/>
          <a:stretch>
            <a:fillRect/>
          </a:stretch>
        </p:blipFill>
        <p:spPr>
          <a:xfrm>
            <a:off x="7181342" y="1421297"/>
            <a:ext cx="4314696" cy="4436578"/>
          </a:xfrm>
          <a:prstGeom prst="rect">
            <a:avLst/>
          </a:prstGeom>
        </p:spPr>
      </p:pic>
    </p:spTree>
    <p:extLst>
      <p:ext uri="{BB962C8B-B14F-4D97-AF65-F5344CB8AC3E}">
        <p14:creationId xmlns:p14="http://schemas.microsoft.com/office/powerpoint/2010/main" val="3212356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79651" y="2280285"/>
            <a:ext cx="3972289" cy="3876675"/>
          </a:xfrm>
          <a:prstGeom prst="rect">
            <a:avLst/>
          </a:prstGeom>
        </p:spPr>
      </p:pic>
      <p:pic>
        <p:nvPicPr>
          <p:cNvPr id="6" name="Picture 5"/>
          <p:cNvPicPr>
            <a:picLocks noChangeAspect="1"/>
          </p:cNvPicPr>
          <p:nvPr/>
        </p:nvPicPr>
        <p:blipFill>
          <a:blip r:embed="rId3"/>
          <a:stretch>
            <a:fillRect/>
          </a:stretch>
        </p:blipFill>
        <p:spPr>
          <a:xfrm>
            <a:off x="8394614" y="1254800"/>
            <a:ext cx="3301865" cy="2388046"/>
          </a:xfrm>
          <a:prstGeom prst="rect">
            <a:avLst/>
          </a:prstGeom>
        </p:spPr>
      </p:pic>
      <p:sp>
        <p:nvSpPr>
          <p:cNvPr id="2" name="Title 1"/>
          <p:cNvSpPr>
            <a:spLocks noGrp="1"/>
          </p:cNvSpPr>
          <p:nvPr>
            <p:ph type="title"/>
          </p:nvPr>
        </p:nvSpPr>
        <p:spPr/>
        <p:txBody>
          <a:bodyPr>
            <a:normAutofit fontScale="90000"/>
          </a:bodyPr>
          <a:lstStyle/>
          <a:p>
            <a:pPr algn="ctr"/>
            <a:r>
              <a:rPr lang="en-US" sz="4400" dirty="0"/>
              <a:t>Evolution of Vertebrate Excretory System</a:t>
            </a:r>
          </a:p>
        </p:txBody>
      </p:sp>
      <p:sp>
        <p:nvSpPr>
          <p:cNvPr id="3" name="Content Placeholder 2"/>
          <p:cNvSpPr>
            <a:spLocks noGrp="1"/>
          </p:cNvSpPr>
          <p:nvPr>
            <p:ph sz="quarter" idx="1"/>
          </p:nvPr>
        </p:nvSpPr>
        <p:spPr>
          <a:xfrm>
            <a:off x="609600" y="1219200"/>
            <a:ext cx="4985323" cy="4937760"/>
          </a:xfrm>
        </p:spPr>
        <p:txBody>
          <a:bodyPr>
            <a:normAutofit fontScale="92500" lnSpcReduction="10000"/>
          </a:bodyPr>
          <a:lstStyle/>
          <a:p>
            <a:pPr marL="0" indent="0">
              <a:buNone/>
            </a:pPr>
            <a:r>
              <a:rPr lang="en-US" sz="3000" b="1" dirty="0"/>
              <a:t>Mesonephros</a:t>
            </a:r>
            <a:r>
              <a:rPr lang="en-US" sz="3000" dirty="0"/>
              <a:t>: collection of mesonephric tubules which form capsules around glomeruli where filtration occurs</a:t>
            </a:r>
          </a:p>
          <a:p>
            <a:r>
              <a:rPr lang="en-US" dirty="0"/>
              <a:t>Found in fish, adult amphibians, and embryonic mammals</a:t>
            </a:r>
          </a:p>
          <a:p>
            <a:r>
              <a:rPr lang="en-US" dirty="0"/>
              <a:t>Develops into reproductive organs in male mammals</a:t>
            </a:r>
          </a:p>
          <a:p>
            <a:pPr marL="0" indent="0">
              <a:buNone/>
            </a:pPr>
            <a:endParaRPr lang="en-US" dirty="0"/>
          </a:p>
          <a:p>
            <a:r>
              <a:rPr lang="en-US" sz="3000" dirty="0"/>
              <a:t>Ureteric bud develops into </a:t>
            </a:r>
            <a:r>
              <a:rPr lang="en-US" sz="3000" b="1" dirty="0" err="1"/>
              <a:t>metaneophros</a:t>
            </a:r>
            <a:r>
              <a:rPr lang="en-US" sz="3000" dirty="0"/>
              <a:t> (kidney in birds, reptiles and mammals)   </a:t>
            </a:r>
          </a:p>
        </p:txBody>
      </p:sp>
      <p:sp>
        <p:nvSpPr>
          <p:cNvPr id="7" name="TextBox 6"/>
          <p:cNvSpPr txBox="1"/>
          <p:nvPr/>
        </p:nvSpPr>
        <p:spPr>
          <a:xfrm>
            <a:off x="8172972" y="2361780"/>
            <a:ext cx="933386" cy="233910"/>
          </a:xfrm>
          <a:prstGeom prst="rect">
            <a:avLst/>
          </a:prstGeom>
          <a:solidFill>
            <a:schemeClr val="bg1"/>
          </a:solidFill>
        </p:spPr>
        <p:txBody>
          <a:bodyPr wrap="square" lIns="9144" tIns="9144" rIns="9144" bIns="9144" rtlCol="0">
            <a:spAutoFit/>
          </a:bodyPr>
          <a:lstStyle/>
          <a:p>
            <a:r>
              <a:rPr lang="en-US" sz="1400" dirty="0">
                <a:latin typeface="Arial" panose="020B0604020202020204" pitchFamily="34" charset="0"/>
                <a:cs typeface="Arial" panose="020B0604020202020204" pitchFamily="34" charset="0"/>
              </a:rPr>
              <a:t>Glomerulus</a:t>
            </a:r>
          </a:p>
        </p:txBody>
      </p:sp>
      <p:sp>
        <p:nvSpPr>
          <p:cNvPr id="12" name="TextBox 11"/>
          <p:cNvSpPr txBox="1"/>
          <p:nvPr/>
        </p:nvSpPr>
        <p:spPr>
          <a:xfrm>
            <a:off x="8763062" y="3053520"/>
            <a:ext cx="120014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Filtrate</a:t>
            </a:r>
          </a:p>
        </p:txBody>
      </p:sp>
      <p:sp>
        <p:nvSpPr>
          <p:cNvPr id="13" name="TextBox 12"/>
          <p:cNvSpPr txBox="1"/>
          <p:nvPr/>
        </p:nvSpPr>
        <p:spPr>
          <a:xfrm>
            <a:off x="8039590" y="1277692"/>
            <a:ext cx="1200149"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Afferent arteriole</a:t>
            </a:r>
          </a:p>
        </p:txBody>
      </p:sp>
      <p:sp>
        <p:nvSpPr>
          <p:cNvPr id="14" name="TextBox 13"/>
          <p:cNvSpPr txBox="1"/>
          <p:nvPr/>
        </p:nvSpPr>
        <p:spPr>
          <a:xfrm>
            <a:off x="11281335" y="1314625"/>
            <a:ext cx="725410" cy="449354"/>
          </a:xfrm>
          <a:prstGeom prst="rect">
            <a:avLst/>
          </a:prstGeom>
          <a:solidFill>
            <a:schemeClr val="bg1"/>
          </a:solidFill>
        </p:spPr>
        <p:txBody>
          <a:bodyPr wrap="square" lIns="9144" tIns="9144" rIns="9144" bIns="9144" rtlCol="0">
            <a:spAutoFit/>
          </a:bodyPr>
          <a:lstStyle/>
          <a:p>
            <a:r>
              <a:rPr lang="en-US" sz="1400" dirty="0">
                <a:latin typeface="Arial" panose="020B0604020202020204" pitchFamily="34" charset="0"/>
                <a:cs typeface="Arial" panose="020B0604020202020204" pitchFamily="34" charset="0"/>
              </a:rPr>
              <a:t>Efferent arteriole</a:t>
            </a:r>
          </a:p>
        </p:txBody>
      </p:sp>
      <p:sp>
        <p:nvSpPr>
          <p:cNvPr id="15" name="TextBox 14"/>
          <p:cNvSpPr txBox="1"/>
          <p:nvPr/>
        </p:nvSpPr>
        <p:spPr>
          <a:xfrm>
            <a:off x="10894719" y="1907149"/>
            <a:ext cx="933386" cy="233910"/>
          </a:xfrm>
          <a:prstGeom prst="rect">
            <a:avLst/>
          </a:prstGeom>
          <a:solidFill>
            <a:schemeClr val="bg1"/>
          </a:solidFill>
        </p:spPr>
        <p:txBody>
          <a:bodyPr wrap="square" lIns="9144" tIns="9144" rIns="9144" bIns="9144" rtlCol="0">
            <a:spAutoFit/>
          </a:bodyPr>
          <a:lstStyle/>
          <a:p>
            <a:endParaRPr lang="en-US" sz="1400" dirty="0">
              <a:latin typeface="Arial" panose="020B0604020202020204" pitchFamily="34" charset="0"/>
              <a:cs typeface="Arial" panose="020B0604020202020204" pitchFamily="34" charset="0"/>
            </a:endParaRPr>
          </a:p>
        </p:txBody>
      </p:sp>
      <p:sp>
        <p:nvSpPr>
          <p:cNvPr id="11" name="TextBox 10"/>
          <p:cNvSpPr txBox="1"/>
          <p:nvPr/>
        </p:nvSpPr>
        <p:spPr>
          <a:xfrm>
            <a:off x="11161387" y="2029381"/>
            <a:ext cx="1007535" cy="449354"/>
          </a:xfrm>
          <a:prstGeom prst="rect">
            <a:avLst/>
          </a:prstGeom>
          <a:solidFill>
            <a:schemeClr val="bg1"/>
          </a:solidFill>
        </p:spPr>
        <p:txBody>
          <a:bodyPr wrap="square" lIns="9144" tIns="9144" rIns="9144" bIns="9144" rtlCol="0">
            <a:spAutoFit/>
          </a:bodyPr>
          <a:lstStyle/>
          <a:p>
            <a:r>
              <a:rPr lang="en-US" sz="1400" dirty="0">
                <a:latin typeface="Arial" panose="020B0604020202020204" pitchFamily="34" charset="0"/>
                <a:cs typeface="Arial" panose="020B0604020202020204" pitchFamily="34" charset="0"/>
              </a:rPr>
              <a:t>Bowman’s </a:t>
            </a:r>
          </a:p>
          <a:p>
            <a:r>
              <a:rPr lang="en-US" sz="1400" dirty="0">
                <a:latin typeface="Arial" panose="020B0604020202020204" pitchFamily="34" charset="0"/>
                <a:cs typeface="Arial" panose="020B0604020202020204" pitchFamily="34" charset="0"/>
              </a:rPr>
              <a:t>capsule</a:t>
            </a:r>
          </a:p>
        </p:txBody>
      </p:sp>
      <p:sp>
        <p:nvSpPr>
          <p:cNvPr id="8" name="Left Arrow 7"/>
          <p:cNvSpPr/>
          <p:nvPr/>
        </p:nvSpPr>
        <p:spPr>
          <a:xfrm rot="20594141">
            <a:off x="7304674" y="2824347"/>
            <a:ext cx="1801382" cy="267526"/>
          </a:xfrm>
          <a:prstGeom prst="leftArrow">
            <a:avLst>
              <a:gd name="adj1" fmla="val 31470"/>
              <a:gd name="adj2" fmla="val 50000"/>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044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328986" cy="990600"/>
          </a:xfrm>
        </p:spPr>
        <p:txBody>
          <a:bodyPr>
            <a:normAutofit/>
          </a:bodyPr>
          <a:lstStyle/>
          <a:p>
            <a:pPr algn="ctr"/>
            <a:r>
              <a:rPr lang="en-US" sz="4000" dirty="0"/>
              <a:t>Class Chondrichthyes (</a:t>
            </a:r>
            <a:r>
              <a:rPr lang="en-US" sz="4000" dirty="0" err="1"/>
              <a:t>kon</a:t>
            </a:r>
            <a:r>
              <a:rPr lang="en-US" sz="4000" dirty="0"/>
              <a:t>-DRIK-thee-EEZ)</a:t>
            </a:r>
          </a:p>
        </p:txBody>
      </p:sp>
      <p:sp>
        <p:nvSpPr>
          <p:cNvPr id="3" name="Content Placeholder 2"/>
          <p:cNvSpPr>
            <a:spLocks noGrp="1"/>
          </p:cNvSpPr>
          <p:nvPr>
            <p:ph sz="quarter" idx="1"/>
          </p:nvPr>
        </p:nvSpPr>
        <p:spPr>
          <a:xfrm>
            <a:off x="609599" y="1318161"/>
            <a:ext cx="5951621" cy="5002427"/>
          </a:xfrm>
        </p:spPr>
        <p:txBody>
          <a:bodyPr>
            <a:normAutofit lnSpcReduction="10000"/>
          </a:bodyPr>
          <a:lstStyle/>
          <a:p>
            <a:r>
              <a:rPr lang="en-US" dirty="0"/>
              <a:t>_______________ skeleton</a:t>
            </a:r>
          </a:p>
          <a:p>
            <a:r>
              <a:rPr lang="en-US" dirty="0" err="1"/>
              <a:t>Placoid</a:t>
            </a:r>
            <a:r>
              <a:rPr lang="en-US" dirty="0"/>
              <a:t> scales</a:t>
            </a:r>
          </a:p>
          <a:p>
            <a:r>
              <a:rPr lang="en-US" dirty="0"/>
              <a:t>Teeth derived from </a:t>
            </a:r>
            <a:r>
              <a:rPr lang="en-US" dirty="0" err="1"/>
              <a:t>placoid</a:t>
            </a:r>
            <a:r>
              <a:rPr lang="en-US" dirty="0"/>
              <a:t> scales are not fused with jaw</a:t>
            </a:r>
          </a:p>
          <a:p>
            <a:pPr lvl="1"/>
            <a:r>
              <a:rPr lang="en-US" sz="2400" dirty="0"/>
              <a:t>Replaceable (every few days)</a:t>
            </a:r>
          </a:p>
          <a:p>
            <a:r>
              <a:rPr lang="en-US" dirty="0"/>
              <a:t>Large, buoyant livers</a:t>
            </a:r>
          </a:p>
          <a:p>
            <a:pPr lvl="1"/>
            <a:r>
              <a:rPr lang="en-US" sz="2400" dirty="0"/>
              <a:t>Lack gas bladder or lungs</a:t>
            </a:r>
          </a:p>
          <a:p>
            <a:r>
              <a:rPr lang="en-US" dirty="0"/>
              <a:t>___________ intestine</a:t>
            </a:r>
          </a:p>
          <a:p>
            <a:r>
              <a:rPr lang="en-US" dirty="0"/>
              <a:t>Highly developed sensory organs</a:t>
            </a:r>
          </a:p>
          <a:p>
            <a:pPr lvl="1"/>
            <a:r>
              <a:rPr lang="en-US" dirty="0"/>
              <a:t>Ampullae of </a:t>
            </a:r>
            <a:r>
              <a:rPr lang="en-US" dirty="0" err="1"/>
              <a:t>Lorenzini</a:t>
            </a:r>
            <a:endParaRPr lang="en-US" dirty="0"/>
          </a:p>
          <a:p>
            <a:r>
              <a:rPr lang="en-US" dirty="0"/>
              <a:t>Internal fertilization</a:t>
            </a:r>
          </a:p>
          <a:p>
            <a:pPr lvl="1"/>
            <a:r>
              <a:rPr lang="en-US" dirty="0"/>
              <a:t>Claspers</a:t>
            </a:r>
          </a:p>
        </p:txBody>
      </p:sp>
      <p:pic>
        <p:nvPicPr>
          <p:cNvPr id="7" name="Picture 6">
            <a:extLst>
              <a:ext uri="{FF2B5EF4-FFF2-40B4-BE49-F238E27FC236}">
                <a16:creationId xmlns:a16="http://schemas.microsoft.com/office/drawing/2014/main" id="{29D851E1-7717-47FD-988B-653CE4AAD786}"/>
              </a:ext>
            </a:extLst>
          </p:cNvPr>
          <p:cNvPicPr>
            <a:picLocks noChangeAspect="1"/>
          </p:cNvPicPr>
          <p:nvPr/>
        </p:nvPicPr>
        <p:blipFill>
          <a:blip r:embed="rId2"/>
          <a:stretch>
            <a:fillRect/>
          </a:stretch>
        </p:blipFill>
        <p:spPr>
          <a:xfrm>
            <a:off x="8516726" y="1197812"/>
            <a:ext cx="3309619" cy="1656553"/>
          </a:xfrm>
          <a:prstGeom prst="rect">
            <a:avLst/>
          </a:prstGeom>
        </p:spPr>
      </p:pic>
      <p:pic>
        <p:nvPicPr>
          <p:cNvPr id="9" name="Picture 8">
            <a:extLst>
              <a:ext uri="{FF2B5EF4-FFF2-40B4-BE49-F238E27FC236}">
                <a16:creationId xmlns:a16="http://schemas.microsoft.com/office/drawing/2014/main" id="{FF829D0B-01B2-4D02-B0B1-2FAF3C4DA7CB}"/>
              </a:ext>
            </a:extLst>
          </p:cNvPr>
          <p:cNvPicPr>
            <a:picLocks noChangeAspect="1"/>
          </p:cNvPicPr>
          <p:nvPr/>
        </p:nvPicPr>
        <p:blipFill>
          <a:blip r:embed="rId3"/>
          <a:stretch>
            <a:fillRect/>
          </a:stretch>
        </p:blipFill>
        <p:spPr>
          <a:xfrm>
            <a:off x="6933754" y="4423789"/>
            <a:ext cx="4892592" cy="1888332"/>
          </a:xfrm>
          <a:prstGeom prst="rect">
            <a:avLst/>
          </a:prstGeom>
        </p:spPr>
      </p:pic>
      <p:pic>
        <p:nvPicPr>
          <p:cNvPr id="10" name="Picture 9">
            <a:extLst>
              <a:ext uri="{FF2B5EF4-FFF2-40B4-BE49-F238E27FC236}">
                <a16:creationId xmlns:a16="http://schemas.microsoft.com/office/drawing/2014/main" id="{786AA961-9981-470A-A705-2E3F5E88CA2A}"/>
              </a:ext>
            </a:extLst>
          </p:cNvPr>
          <p:cNvPicPr>
            <a:picLocks noChangeAspect="1"/>
          </p:cNvPicPr>
          <p:nvPr/>
        </p:nvPicPr>
        <p:blipFill>
          <a:blip r:embed="rId4"/>
          <a:stretch>
            <a:fillRect/>
          </a:stretch>
        </p:blipFill>
        <p:spPr>
          <a:xfrm>
            <a:off x="6933753" y="1197812"/>
            <a:ext cx="1512833" cy="1656553"/>
          </a:xfrm>
          <a:prstGeom prst="rect">
            <a:avLst/>
          </a:prstGeom>
        </p:spPr>
      </p:pic>
      <p:pic>
        <p:nvPicPr>
          <p:cNvPr id="11" name="Picture 10">
            <a:extLst>
              <a:ext uri="{FF2B5EF4-FFF2-40B4-BE49-F238E27FC236}">
                <a16:creationId xmlns:a16="http://schemas.microsoft.com/office/drawing/2014/main" id="{E8EE3550-37DE-447E-BE21-6FAAF8F9AFD9}"/>
              </a:ext>
            </a:extLst>
          </p:cNvPr>
          <p:cNvPicPr>
            <a:picLocks noChangeAspect="1"/>
          </p:cNvPicPr>
          <p:nvPr/>
        </p:nvPicPr>
        <p:blipFill>
          <a:blip r:embed="rId5"/>
          <a:stretch>
            <a:fillRect/>
          </a:stretch>
        </p:blipFill>
        <p:spPr>
          <a:xfrm>
            <a:off x="9584268" y="2921003"/>
            <a:ext cx="2242078" cy="1444614"/>
          </a:xfrm>
          <a:prstGeom prst="rect">
            <a:avLst/>
          </a:prstGeom>
        </p:spPr>
      </p:pic>
      <p:pic>
        <p:nvPicPr>
          <p:cNvPr id="12" name="Picture 11">
            <a:extLst>
              <a:ext uri="{FF2B5EF4-FFF2-40B4-BE49-F238E27FC236}">
                <a16:creationId xmlns:a16="http://schemas.microsoft.com/office/drawing/2014/main" id="{6192DD78-A317-4F6F-ACC7-1A6D167FDB3A}"/>
              </a:ext>
            </a:extLst>
          </p:cNvPr>
          <p:cNvPicPr>
            <a:picLocks noChangeAspect="1"/>
          </p:cNvPicPr>
          <p:nvPr/>
        </p:nvPicPr>
        <p:blipFill>
          <a:blip r:embed="rId6"/>
          <a:stretch>
            <a:fillRect/>
          </a:stretch>
        </p:blipFill>
        <p:spPr>
          <a:xfrm>
            <a:off x="6933753" y="2909177"/>
            <a:ext cx="2550436" cy="1444613"/>
          </a:xfrm>
          <a:prstGeom prst="rect">
            <a:avLst/>
          </a:prstGeom>
        </p:spPr>
      </p:pic>
    </p:spTree>
    <p:extLst>
      <p:ext uri="{BB962C8B-B14F-4D97-AF65-F5344CB8AC3E}">
        <p14:creationId xmlns:p14="http://schemas.microsoft.com/office/powerpoint/2010/main" val="1059000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Class Chondrichthyes </a:t>
            </a:r>
          </a:p>
        </p:txBody>
      </p:sp>
      <p:sp>
        <p:nvSpPr>
          <p:cNvPr id="3" name="Content Placeholder 2"/>
          <p:cNvSpPr>
            <a:spLocks noGrp="1"/>
          </p:cNvSpPr>
          <p:nvPr>
            <p:ph sz="quarter" idx="1"/>
          </p:nvPr>
        </p:nvSpPr>
        <p:spPr>
          <a:xfrm>
            <a:off x="609600" y="1219200"/>
            <a:ext cx="7044267" cy="4937760"/>
          </a:xfrm>
        </p:spPr>
        <p:txBody>
          <a:bodyPr>
            <a:normAutofit lnSpcReduction="10000"/>
          </a:bodyPr>
          <a:lstStyle/>
          <a:p>
            <a:pPr marL="0" indent="0">
              <a:buNone/>
            </a:pPr>
            <a:r>
              <a:rPr lang="en-US" sz="2800" b="1" dirty="0"/>
              <a:t>Subclass Elasmobranchii</a:t>
            </a:r>
          </a:p>
          <a:p>
            <a:r>
              <a:rPr lang="en-US" dirty="0"/>
              <a:t>Sharks (8 orders, ~360 species)</a:t>
            </a:r>
          </a:p>
          <a:p>
            <a:pPr lvl="1"/>
            <a:r>
              <a:rPr lang="en-US" sz="2400" dirty="0"/>
              <a:t>Most are large (&gt; 1m)</a:t>
            </a:r>
          </a:p>
          <a:p>
            <a:pPr lvl="1"/>
            <a:r>
              <a:rPr lang="en-US" sz="2400" dirty="0"/>
              <a:t>Most are active marine predators</a:t>
            </a:r>
          </a:p>
          <a:p>
            <a:r>
              <a:rPr lang="en-US" dirty="0"/>
              <a:t>Skates, Rays, Electric rays, Sawfish                      (4 orders, ~550 species)</a:t>
            </a:r>
          </a:p>
          <a:p>
            <a:pPr lvl="1"/>
            <a:r>
              <a:rPr lang="en-US" sz="2400" dirty="0"/>
              <a:t>Flattened bodies</a:t>
            </a:r>
          </a:p>
          <a:p>
            <a:pPr lvl="1"/>
            <a:r>
              <a:rPr lang="en-US" sz="2400" dirty="0"/>
              <a:t>Bottom dwelling predators</a:t>
            </a:r>
          </a:p>
          <a:p>
            <a:pPr lvl="1"/>
            <a:endParaRPr lang="en-US" sz="1400" dirty="0"/>
          </a:p>
          <a:p>
            <a:pPr marL="0" indent="0">
              <a:buNone/>
            </a:pPr>
            <a:r>
              <a:rPr lang="en-US" sz="2800" b="1" dirty="0"/>
              <a:t>Subclass Holocephali</a:t>
            </a:r>
          </a:p>
          <a:p>
            <a:r>
              <a:rPr lang="en-US" dirty="0"/>
              <a:t>Chimaera (rat fish) (1 extant order, ~50 species)</a:t>
            </a:r>
          </a:p>
          <a:p>
            <a:pPr lvl="1"/>
            <a:r>
              <a:rPr lang="en-US" sz="2400" dirty="0"/>
              <a:t>Feed on benthic invertebrates in deep ocean</a:t>
            </a:r>
          </a:p>
        </p:txBody>
      </p:sp>
      <p:pic>
        <p:nvPicPr>
          <p:cNvPr id="4" name="Picture 3">
            <a:extLst>
              <a:ext uri="{FF2B5EF4-FFF2-40B4-BE49-F238E27FC236}">
                <a16:creationId xmlns:a16="http://schemas.microsoft.com/office/drawing/2014/main" id="{78C77819-10C1-4D5F-AC1E-A89D3C7AAC17}"/>
              </a:ext>
            </a:extLst>
          </p:cNvPr>
          <p:cNvPicPr>
            <a:picLocks noChangeAspect="1"/>
          </p:cNvPicPr>
          <p:nvPr/>
        </p:nvPicPr>
        <p:blipFill>
          <a:blip r:embed="rId3"/>
          <a:stretch>
            <a:fillRect/>
          </a:stretch>
        </p:blipFill>
        <p:spPr>
          <a:xfrm>
            <a:off x="8886267" y="4572907"/>
            <a:ext cx="3028278" cy="1651787"/>
          </a:xfrm>
          <a:prstGeom prst="rect">
            <a:avLst/>
          </a:prstGeom>
        </p:spPr>
      </p:pic>
      <p:pic>
        <p:nvPicPr>
          <p:cNvPr id="5" name="Picture 4">
            <a:extLst>
              <a:ext uri="{FF2B5EF4-FFF2-40B4-BE49-F238E27FC236}">
                <a16:creationId xmlns:a16="http://schemas.microsoft.com/office/drawing/2014/main" id="{8E4AED83-B077-4E1B-8FDB-0A2CFA58CDED}"/>
              </a:ext>
            </a:extLst>
          </p:cNvPr>
          <p:cNvPicPr>
            <a:picLocks noChangeAspect="1"/>
          </p:cNvPicPr>
          <p:nvPr/>
        </p:nvPicPr>
        <p:blipFill>
          <a:blip r:embed="rId4"/>
          <a:stretch>
            <a:fillRect/>
          </a:stretch>
        </p:blipFill>
        <p:spPr>
          <a:xfrm>
            <a:off x="8746067" y="3062933"/>
            <a:ext cx="3170599" cy="1454402"/>
          </a:xfrm>
          <a:prstGeom prst="rect">
            <a:avLst/>
          </a:prstGeom>
        </p:spPr>
      </p:pic>
      <p:pic>
        <p:nvPicPr>
          <p:cNvPr id="6" name="Picture 5">
            <a:extLst>
              <a:ext uri="{FF2B5EF4-FFF2-40B4-BE49-F238E27FC236}">
                <a16:creationId xmlns:a16="http://schemas.microsoft.com/office/drawing/2014/main" id="{48AA9946-C2ED-4416-9D6B-41F3E7B60F0D}"/>
              </a:ext>
            </a:extLst>
          </p:cNvPr>
          <p:cNvPicPr>
            <a:picLocks noChangeAspect="1"/>
          </p:cNvPicPr>
          <p:nvPr/>
        </p:nvPicPr>
        <p:blipFill>
          <a:blip r:embed="rId5"/>
          <a:stretch>
            <a:fillRect/>
          </a:stretch>
        </p:blipFill>
        <p:spPr>
          <a:xfrm>
            <a:off x="6231733" y="1228285"/>
            <a:ext cx="2608617" cy="1779076"/>
          </a:xfrm>
          <a:prstGeom prst="rect">
            <a:avLst/>
          </a:prstGeom>
        </p:spPr>
      </p:pic>
      <p:pic>
        <p:nvPicPr>
          <p:cNvPr id="7" name="Picture 6">
            <a:extLst>
              <a:ext uri="{FF2B5EF4-FFF2-40B4-BE49-F238E27FC236}">
                <a16:creationId xmlns:a16="http://schemas.microsoft.com/office/drawing/2014/main" id="{6351BF9F-1B54-425E-8D3D-D339A7B978C8}"/>
              </a:ext>
            </a:extLst>
          </p:cNvPr>
          <p:cNvPicPr>
            <a:picLocks noChangeAspect="1"/>
          </p:cNvPicPr>
          <p:nvPr/>
        </p:nvPicPr>
        <p:blipFill>
          <a:blip r:embed="rId6"/>
          <a:stretch>
            <a:fillRect/>
          </a:stretch>
        </p:blipFill>
        <p:spPr>
          <a:xfrm>
            <a:off x="8915400" y="1217816"/>
            <a:ext cx="2999145" cy="1789545"/>
          </a:xfrm>
          <a:prstGeom prst="rect">
            <a:avLst/>
          </a:prstGeom>
        </p:spPr>
      </p:pic>
      <p:pic>
        <p:nvPicPr>
          <p:cNvPr id="8" name="Picture 7">
            <a:extLst>
              <a:ext uri="{FF2B5EF4-FFF2-40B4-BE49-F238E27FC236}">
                <a16:creationId xmlns:a16="http://schemas.microsoft.com/office/drawing/2014/main" id="{685B0B17-A746-473F-97FB-752179519C0E}"/>
              </a:ext>
            </a:extLst>
          </p:cNvPr>
          <p:cNvPicPr>
            <a:picLocks noChangeAspect="1"/>
          </p:cNvPicPr>
          <p:nvPr/>
        </p:nvPicPr>
        <p:blipFill>
          <a:blip r:embed="rId7"/>
          <a:stretch>
            <a:fillRect/>
          </a:stretch>
        </p:blipFill>
        <p:spPr>
          <a:xfrm>
            <a:off x="6231733" y="3062832"/>
            <a:ext cx="2455066" cy="1454503"/>
          </a:xfrm>
          <a:prstGeom prst="rect">
            <a:avLst/>
          </a:prstGeom>
        </p:spPr>
      </p:pic>
    </p:spTree>
    <p:extLst>
      <p:ext uri="{BB962C8B-B14F-4D97-AF65-F5344CB8AC3E}">
        <p14:creationId xmlns:p14="http://schemas.microsoft.com/office/powerpoint/2010/main" val="3758969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265568" cy="990600"/>
          </a:xfrm>
        </p:spPr>
        <p:txBody>
          <a:bodyPr>
            <a:normAutofit/>
          </a:bodyPr>
          <a:lstStyle/>
          <a:p>
            <a:pPr algn="ctr"/>
            <a:r>
              <a:rPr lang="en-US" sz="3600" dirty="0"/>
              <a:t>Class Chondrichthyes, Subclass </a:t>
            </a:r>
            <a:r>
              <a:rPr lang="en-US" sz="3600" dirty="0" err="1"/>
              <a:t>Elasmobranchii</a:t>
            </a:r>
            <a:endParaRPr lang="en-US" sz="3600" dirty="0"/>
          </a:p>
        </p:txBody>
      </p:sp>
      <p:sp>
        <p:nvSpPr>
          <p:cNvPr id="3" name="Content Placeholder 2"/>
          <p:cNvSpPr>
            <a:spLocks noGrp="1"/>
          </p:cNvSpPr>
          <p:nvPr>
            <p:ph sz="quarter" idx="1"/>
          </p:nvPr>
        </p:nvSpPr>
        <p:spPr>
          <a:xfrm>
            <a:off x="609600" y="1219200"/>
            <a:ext cx="5259013" cy="5165558"/>
          </a:xfrm>
        </p:spPr>
        <p:txBody>
          <a:bodyPr>
            <a:normAutofit/>
          </a:bodyPr>
          <a:lstStyle/>
          <a:p>
            <a:pPr marL="0" indent="0">
              <a:buNone/>
            </a:pPr>
            <a:r>
              <a:rPr lang="en-US" b="1" dirty="0"/>
              <a:t>Sharks </a:t>
            </a:r>
          </a:p>
          <a:p>
            <a:pPr lvl="1"/>
            <a:r>
              <a:rPr lang="en-US" dirty="0" err="1"/>
              <a:t>Charcharhiniformes</a:t>
            </a:r>
            <a:r>
              <a:rPr lang="en-US" dirty="0"/>
              <a:t> (210 species) </a:t>
            </a:r>
          </a:p>
          <a:p>
            <a:pPr lvl="2"/>
            <a:r>
              <a:rPr lang="en-US" dirty="0"/>
              <a:t>Tiger, Hammerhead, Blacktip</a:t>
            </a:r>
          </a:p>
          <a:p>
            <a:pPr lvl="2"/>
            <a:r>
              <a:rPr lang="en-US" dirty="0"/>
              <a:t>Two dorsal fins, an anal fin, and                 5 gill openings</a:t>
            </a:r>
          </a:p>
          <a:p>
            <a:pPr lvl="2"/>
            <a:r>
              <a:rPr lang="en-US" dirty="0"/>
              <a:t>Nictitating membrane</a:t>
            </a:r>
          </a:p>
          <a:p>
            <a:pPr lvl="2"/>
            <a:endParaRPr lang="en-US" sz="1400" dirty="0"/>
          </a:p>
          <a:p>
            <a:pPr lvl="1"/>
            <a:r>
              <a:rPr lang="en-US" dirty="0" err="1"/>
              <a:t>Lamniformes</a:t>
            </a:r>
            <a:r>
              <a:rPr lang="en-US" dirty="0"/>
              <a:t> (16 species)</a:t>
            </a:r>
          </a:p>
          <a:p>
            <a:pPr lvl="2"/>
            <a:r>
              <a:rPr lang="en-US" dirty="0" err="1"/>
              <a:t>Mako</a:t>
            </a:r>
            <a:r>
              <a:rPr lang="en-US" dirty="0"/>
              <a:t>, Great white, Thresher, Basking</a:t>
            </a:r>
          </a:p>
          <a:p>
            <a:pPr lvl="2"/>
            <a:r>
              <a:rPr lang="en-US" dirty="0"/>
              <a:t>Elevated body temp</a:t>
            </a:r>
          </a:p>
          <a:p>
            <a:pPr lvl="2"/>
            <a:r>
              <a:rPr lang="en-US" dirty="0"/>
              <a:t>Two dorsal fins, an anal fin, and                5 gill openings</a:t>
            </a:r>
          </a:p>
          <a:p>
            <a:pPr lvl="2"/>
            <a:r>
              <a:rPr lang="en-US" dirty="0"/>
              <a:t>Nictitating membrane</a:t>
            </a:r>
          </a:p>
        </p:txBody>
      </p:sp>
      <p:pic>
        <p:nvPicPr>
          <p:cNvPr id="4" name="Picture 3"/>
          <p:cNvPicPr>
            <a:picLocks noChangeAspect="1"/>
          </p:cNvPicPr>
          <p:nvPr/>
        </p:nvPicPr>
        <p:blipFill>
          <a:blip r:embed="rId2"/>
          <a:stretch>
            <a:fillRect/>
          </a:stretch>
        </p:blipFill>
        <p:spPr>
          <a:xfrm>
            <a:off x="9404172" y="3867752"/>
            <a:ext cx="2146941" cy="2289208"/>
          </a:xfrm>
          <a:prstGeom prst="rect">
            <a:avLst/>
          </a:prstGeom>
        </p:spPr>
      </p:pic>
      <p:pic>
        <p:nvPicPr>
          <p:cNvPr id="5" name="Picture 4"/>
          <p:cNvPicPr>
            <a:picLocks noChangeAspect="1"/>
          </p:cNvPicPr>
          <p:nvPr/>
        </p:nvPicPr>
        <p:blipFill>
          <a:blip r:embed="rId3"/>
          <a:stretch>
            <a:fillRect/>
          </a:stretch>
        </p:blipFill>
        <p:spPr>
          <a:xfrm>
            <a:off x="6102682" y="1392412"/>
            <a:ext cx="5682500" cy="2223587"/>
          </a:xfrm>
          <a:prstGeom prst="rect">
            <a:avLst/>
          </a:prstGeom>
        </p:spPr>
      </p:pic>
      <p:sp>
        <p:nvSpPr>
          <p:cNvPr id="6" name="TextBox 5"/>
          <p:cNvSpPr txBox="1"/>
          <p:nvPr/>
        </p:nvSpPr>
        <p:spPr>
          <a:xfrm>
            <a:off x="6471294" y="4612246"/>
            <a:ext cx="2841250" cy="400110"/>
          </a:xfrm>
          <a:prstGeom prst="rect">
            <a:avLst/>
          </a:prstGeom>
          <a:noFill/>
        </p:spPr>
        <p:txBody>
          <a:bodyPr wrap="square" rtlCol="0">
            <a:spAutoFit/>
          </a:bodyPr>
          <a:lstStyle/>
          <a:p>
            <a:r>
              <a:rPr lang="en-US" sz="2000" dirty="0"/>
              <a:t>Nictitating membrane</a:t>
            </a:r>
          </a:p>
        </p:txBody>
      </p:sp>
      <p:cxnSp>
        <p:nvCxnSpPr>
          <p:cNvPr id="8" name="Straight Arrow Connector 7"/>
          <p:cNvCxnSpPr/>
          <p:nvPr/>
        </p:nvCxnSpPr>
        <p:spPr>
          <a:xfrm flipV="1">
            <a:off x="9095874" y="4594497"/>
            <a:ext cx="1251284" cy="23319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16980" y="1414512"/>
            <a:ext cx="1272940" cy="295466"/>
          </a:xfrm>
          <a:prstGeom prst="rect">
            <a:avLst/>
          </a:prstGeom>
          <a:noFill/>
        </p:spPr>
        <p:txBody>
          <a:bodyPr wrap="square" lIns="9144" tIns="9144" rIns="9144" bIns="9144" rtlCol="0">
            <a:spAutoFit/>
          </a:bodyPr>
          <a:lstStyle/>
          <a:p>
            <a:r>
              <a:rPr lang="en-US" b="1" dirty="0">
                <a:solidFill>
                  <a:schemeClr val="bg1"/>
                </a:solidFill>
              </a:rPr>
              <a:t>Dorsal fins</a:t>
            </a:r>
          </a:p>
        </p:txBody>
      </p:sp>
      <p:cxnSp>
        <p:nvCxnSpPr>
          <p:cNvPr id="13" name="Straight Arrow Connector 12"/>
          <p:cNvCxnSpPr/>
          <p:nvPr/>
        </p:nvCxnSpPr>
        <p:spPr>
          <a:xfrm flipH="1">
            <a:off x="8943932" y="1652818"/>
            <a:ext cx="637673" cy="222021"/>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2"/>
          </p:cNvCxnSpPr>
          <p:nvPr/>
        </p:nvCxnSpPr>
        <p:spPr>
          <a:xfrm>
            <a:off x="10153450" y="1709978"/>
            <a:ext cx="13234" cy="382977"/>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623885" y="3245753"/>
            <a:ext cx="927228" cy="295466"/>
          </a:xfrm>
          <a:prstGeom prst="rect">
            <a:avLst/>
          </a:prstGeom>
          <a:noFill/>
        </p:spPr>
        <p:txBody>
          <a:bodyPr wrap="square" lIns="9144" tIns="9144" rIns="9144" bIns="9144" rtlCol="0">
            <a:spAutoFit/>
          </a:bodyPr>
          <a:lstStyle/>
          <a:p>
            <a:r>
              <a:rPr lang="en-US" b="1" dirty="0">
                <a:solidFill>
                  <a:schemeClr val="bg1"/>
                </a:solidFill>
              </a:rPr>
              <a:t>Anal fin</a:t>
            </a:r>
          </a:p>
        </p:txBody>
      </p:sp>
      <p:cxnSp>
        <p:nvCxnSpPr>
          <p:cNvPr id="20" name="Straight Arrow Connector 19"/>
          <p:cNvCxnSpPr/>
          <p:nvPr/>
        </p:nvCxnSpPr>
        <p:spPr>
          <a:xfrm flipH="1" flipV="1">
            <a:off x="10347158" y="2995170"/>
            <a:ext cx="308299" cy="273370"/>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12832" y="3284095"/>
            <a:ext cx="1667139" cy="295466"/>
          </a:xfrm>
          <a:prstGeom prst="rect">
            <a:avLst/>
          </a:prstGeom>
          <a:noFill/>
        </p:spPr>
        <p:txBody>
          <a:bodyPr wrap="square" lIns="9144" tIns="9144" rIns="9144" bIns="9144" rtlCol="0">
            <a:spAutoFit/>
          </a:bodyPr>
          <a:lstStyle/>
          <a:p>
            <a:r>
              <a:rPr lang="en-US" b="1" dirty="0">
                <a:solidFill>
                  <a:schemeClr val="bg1"/>
                </a:solidFill>
              </a:rPr>
              <a:t>Gill openings</a:t>
            </a:r>
          </a:p>
        </p:txBody>
      </p:sp>
      <p:cxnSp>
        <p:nvCxnSpPr>
          <p:cNvPr id="24" name="Straight Arrow Connector 23"/>
          <p:cNvCxnSpPr/>
          <p:nvPr/>
        </p:nvCxnSpPr>
        <p:spPr>
          <a:xfrm flipV="1">
            <a:off x="7200901" y="2875547"/>
            <a:ext cx="465602" cy="408549"/>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262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8E42-15F8-4112-9AAC-A45F8610A981}"/>
              </a:ext>
            </a:extLst>
          </p:cNvPr>
          <p:cNvSpPr>
            <a:spLocks noGrp="1"/>
          </p:cNvSpPr>
          <p:nvPr>
            <p:ph type="title"/>
          </p:nvPr>
        </p:nvSpPr>
        <p:spPr>
          <a:xfrm>
            <a:off x="609600" y="145473"/>
            <a:ext cx="10972800" cy="990600"/>
          </a:xfrm>
        </p:spPr>
        <p:txBody>
          <a:bodyPr>
            <a:normAutofit/>
          </a:bodyPr>
          <a:lstStyle/>
          <a:p>
            <a:pPr algn="ctr"/>
            <a:r>
              <a:rPr lang="en-US" sz="4400" dirty="0"/>
              <a:t>Anatomy of a Shark</a:t>
            </a:r>
          </a:p>
        </p:txBody>
      </p:sp>
      <p:pic>
        <p:nvPicPr>
          <p:cNvPr id="5" name="Picture 4">
            <a:extLst>
              <a:ext uri="{FF2B5EF4-FFF2-40B4-BE49-F238E27FC236}">
                <a16:creationId xmlns:a16="http://schemas.microsoft.com/office/drawing/2014/main" id="{22D0F304-1EFD-4581-B95E-2D04A873CFC2}"/>
              </a:ext>
            </a:extLst>
          </p:cNvPr>
          <p:cNvPicPr>
            <a:picLocks noChangeAspect="1"/>
          </p:cNvPicPr>
          <p:nvPr/>
        </p:nvPicPr>
        <p:blipFill>
          <a:blip r:embed="rId2"/>
          <a:stretch>
            <a:fillRect/>
          </a:stretch>
        </p:blipFill>
        <p:spPr>
          <a:xfrm>
            <a:off x="131234" y="1695397"/>
            <a:ext cx="11743266" cy="4470650"/>
          </a:xfrm>
          <a:prstGeom prst="rect">
            <a:avLst/>
          </a:prstGeom>
        </p:spPr>
      </p:pic>
      <p:sp>
        <p:nvSpPr>
          <p:cNvPr id="6" name="TextBox 5">
            <a:extLst>
              <a:ext uri="{FF2B5EF4-FFF2-40B4-BE49-F238E27FC236}">
                <a16:creationId xmlns:a16="http://schemas.microsoft.com/office/drawing/2014/main" id="{68825F58-C897-445C-A05E-957FBDC237D5}"/>
              </a:ext>
            </a:extLst>
          </p:cNvPr>
          <p:cNvSpPr txBox="1"/>
          <p:nvPr/>
        </p:nvSpPr>
        <p:spPr>
          <a:xfrm>
            <a:off x="4907617" y="5065385"/>
            <a:ext cx="1540933" cy="264688"/>
          </a:xfrm>
          <a:prstGeom prst="rect">
            <a:avLst/>
          </a:prstGeom>
          <a:solidFill>
            <a:schemeClr val="bg1"/>
          </a:solidFill>
        </p:spPr>
        <p:txBody>
          <a:bodyPr wrap="square" lIns="9144" tIns="9144" rIns="9144" bIns="9144" rtlCol="0">
            <a:spAutoFit/>
          </a:bodyPr>
          <a:lstStyle/>
          <a:p>
            <a:r>
              <a:rPr lang="en-US" sz="16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Spiral valve</a:t>
            </a:r>
          </a:p>
        </p:txBody>
      </p:sp>
    </p:spTree>
    <p:extLst>
      <p:ext uri="{BB962C8B-B14F-4D97-AF65-F5344CB8AC3E}">
        <p14:creationId xmlns:p14="http://schemas.microsoft.com/office/powerpoint/2010/main" val="3167561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A60F-5201-4BD0-9C26-4AA4AC5ABA27}"/>
              </a:ext>
            </a:extLst>
          </p:cNvPr>
          <p:cNvSpPr>
            <a:spLocks noGrp="1"/>
          </p:cNvSpPr>
          <p:nvPr>
            <p:ph type="title"/>
          </p:nvPr>
        </p:nvSpPr>
        <p:spPr/>
        <p:txBody>
          <a:bodyPr>
            <a:normAutofit/>
          </a:bodyPr>
          <a:lstStyle/>
          <a:p>
            <a:pPr algn="ctr"/>
            <a:r>
              <a:rPr lang="en-US" sz="4400" dirty="0"/>
              <a:t>Chondrichthyes Reproduction</a:t>
            </a:r>
          </a:p>
        </p:txBody>
      </p:sp>
      <p:pic>
        <p:nvPicPr>
          <p:cNvPr id="5" name="Picture 4">
            <a:extLst>
              <a:ext uri="{FF2B5EF4-FFF2-40B4-BE49-F238E27FC236}">
                <a16:creationId xmlns:a16="http://schemas.microsoft.com/office/drawing/2014/main" id="{80D9D262-8AF3-4E92-9CA4-C7C5B04819FB}"/>
              </a:ext>
            </a:extLst>
          </p:cNvPr>
          <p:cNvPicPr>
            <a:picLocks noChangeAspect="1"/>
          </p:cNvPicPr>
          <p:nvPr/>
        </p:nvPicPr>
        <p:blipFill>
          <a:blip r:embed="rId2"/>
          <a:stretch>
            <a:fillRect/>
          </a:stretch>
        </p:blipFill>
        <p:spPr>
          <a:xfrm>
            <a:off x="3735674" y="2007176"/>
            <a:ext cx="4720652" cy="3538601"/>
          </a:xfrm>
          <a:prstGeom prst="rect">
            <a:avLst/>
          </a:prstGeom>
        </p:spPr>
      </p:pic>
      <p:sp>
        <p:nvSpPr>
          <p:cNvPr id="7" name="TextBox 6">
            <a:extLst>
              <a:ext uri="{FF2B5EF4-FFF2-40B4-BE49-F238E27FC236}">
                <a16:creationId xmlns:a16="http://schemas.microsoft.com/office/drawing/2014/main" id="{16DC62F3-CF76-43DF-8480-7A7058E8EB7D}"/>
              </a:ext>
            </a:extLst>
          </p:cNvPr>
          <p:cNvSpPr txBox="1"/>
          <p:nvPr/>
        </p:nvSpPr>
        <p:spPr>
          <a:xfrm>
            <a:off x="512617" y="2967335"/>
            <a:ext cx="3128053" cy="461665"/>
          </a:xfrm>
          <a:prstGeom prst="rect">
            <a:avLst/>
          </a:prstGeom>
          <a:noFill/>
        </p:spPr>
        <p:txBody>
          <a:bodyPr wrap="square" rtlCol="0">
            <a:spAutoFit/>
          </a:bodyPr>
          <a:lstStyle/>
          <a:p>
            <a:r>
              <a:rPr lang="en-US" sz="2400" b="1" dirty="0"/>
              <a:t>_______</a:t>
            </a:r>
            <a:r>
              <a:rPr lang="en-US" sz="2400" dirty="0"/>
              <a:t> of male shark</a:t>
            </a:r>
          </a:p>
        </p:txBody>
      </p:sp>
      <p:cxnSp>
        <p:nvCxnSpPr>
          <p:cNvPr id="9" name="Straight Connector 8">
            <a:extLst>
              <a:ext uri="{FF2B5EF4-FFF2-40B4-BE49-F238E27FC236}">
                <a16:creationId xmlns:a16="http://schemas.microsoft.com/office/drawing/2014/main" id="{240F9D46-D9D7-4FFB-B48F-91C911022B02}"/>
              </a:ext>
            </a:extLst>
          </p:cNvPr>
          <p:cNvCxnSpPr>
            <a:cxnSpLocks/>
          </p:cNvCxnSpPr>
          <p:nvPr/>
        </p:nvCxnSpPr>
        <p:spPr>
          <a:xfrm flipH="1" flipV="1">
            <a:off x="3491345" y="3289465"/>
            <a:ext cx="1080655" cy="68876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B5DDDBE-202B-4E4C-AFDA-09AEE26E05CE}"/>
              </a:ext>
            </a:extLst>
          </p:cNvPr>
          <p:cNvSpPr txBox="1"/>
          <p:nvPr/>
        </p:nvSpPr>
        <p:spPr>
          <a:xfrm>
            <a:off x="8700655" y="2967335"/>
            <a:ext cx="3128053" cy="461665"/>
          </a:xfrm>
          <a:prstGeom prst="rect">
            <a:avLst/>
          </a:prstGeom>
          <a:noFill/>
        </p:spPr>
        <p:txBody>
          <a:bodyPr wrap="square" rtlCol="0">
            <a:spAutoFit/>
          </a:bodyPr>
          <a:lstStyle/>
          <a:p>
            <a:r>
              <a:rPr lang="en-US" sz="2400" dirty="0"/>
              <a:t>Cloaca of female shark</a:t>
            </a:r>
          </a:p>
        </p:txBody>
      </p:sp>
      <p:cxnSp>
        <p:nvCxnSpPr>
          <p:cNvPr id="12" name="Straight Connector 11">
            <a:extLst>
              <a:ext uri="{FF2B5EF4-FFF2-40B4-BE49-F238E27FC236}">
                <a16:creationId xmlns:a16="http://schemas.microsoft.com/office/drawing/2014/main" id="{3E54C378-7649-4338-BFFF-975C1B12A421}"/>
              </a:ext>
            </a:extLst>
          </p:cNvPr>
          <p:cNvCxnSpPr>
            <a:cxnSpLocks/>
            <a:stCxn id="11" idx="1"/>
          </p:cNvCxnSpPr>
          <p:nvPr/>
        </p:nvCxnSpPr>
        <p:spPr>
          <a:xfrm flipH="1">
            <a:off x="7220197" y="3198168"/>
            <a:ext cx="1480458" cy="9129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22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Introduction to Fishes</a:t>
            </a:r>
          </a:p>
        </p:txBody>
      </p:sp>
      <p:sp>
        <p:nvSpPr>
          <p:cNvPr id="3" name="Content Placeholder 2"/>
          <p:cNvSpPr>
            <a:spLocks noGrp="1"/>
          </p:cNvSpPr>
          <p:nvPr>
            <p:ph sz="quarter" idx="1"/>
          </p:nvPr>
        </p:nvSpPr>
        <p:spPr>
          <a:xfrm>
            <a:off x="609600" y="1219200"/>
            <a:ext cx="11437398" cy="5167952"/>
          </a:xfrm>
        </p:spPr>
        <p:txBody>
          <a:bodyPr>
            <a:normAutofit fontScale="92500" lnSpcReduction="20000"/>
          </a:bodyPr>
          <a:lstStyle/>
          <a:p>
            <a:pPr marL="0" indent="0">
              <a:buNone/>
            </a:pPr>
            <a:r>
              <a:rPr lang="en-US" sz="3000" dirty="0"/>
              <a:t>“</a:t>
            </a:r>
            <a:r>
              <a:rPr lang="en-US" sz="3000" b="1" dirty="0"/>
              <a:t>Fish</a:t>
            </a:r>
            <a:r>
              <a:rPr lang="en-US" sz="3000" dirty="0"/>
              <a:t>”: poikilothermic, aquatic chordate with appendages developed as fins (when present), whose chief respiratory organ are gills and whose body is usually covered in scales</a:t>
            </a:r>
          </a:p>
          <a:p>
            <a:pPr lvl="1"/>
            <a:r>
              <a:rPr lang="en-US" sz="2600" dirty="0"/>
              <a:t>Paraphyletic group because of tetrapods</a:t>
            </a:r>
          </a:p>
          <a:p>
            <a:pPr marL="0" indent="0">
              <a:buNone/>
            </a:pPr>
            <a:endParaRPr lang="en-US" sz="1400" dirty="0"/>
          </a:p>
          <a:p>
            <a:pPr marL="0" indent="0">
              <a:buNone/>
            </a:pPr>
            <a:r>
              <a:rPr lang="en-US" sz="2800" dirty="0"/>
              <a:t>All fishes…</a:t>
            </a:r>
          </a:p>
          <a:p>
            <a:r>
              <a:rPr lang="en-US" dirty="0"/>
              <a:t>have distinct head region (eyes, mouth, etc.) and brain protected by braincase</a:t>
            </a:r>
          </a:p>
          <a:p>
            <a:pPr marL="0" indent="0">
              <a:buNone/>
            </a:pPr>
            <a:endParaRPr lang="en-US" sz="1400" dirty="0"/>
          </a:p>
          <a:p>
            <a:pPr marL="0" indent="0">
              <a:buNone/>
            </a:pPr>
            <a:r>
              <a:rPr lang="en-US" sz="2800" dirty="0"/>
              <a:t>Most fishes…</a:t>
            </a:r>
          </a:p>
          <a:p>
            <a:r>
              <a:rPr lang="en-US" dirty="0"/>
              <a:t>live in water</a:t>
            </a:r>
          </a:p>
          <a:p>
            <a:r>
              <a:rPr lang="en-US" dirty="0"/>
              <a:t>breathe with gills rather than lungs</a:t>
            </a:r>
          </a:p>
          <a:p>
            <a:r>
              <a:rPr lang="en-US" dirty="0"/>
              <a:t>are unable to regulate their body temperature</a:t>
            </a:r>
          </a:p>
          <a:p>
            <a:r>
              <a:rPr lang="en-US" dirty="0"/>
              <a:t>are covered in scales</a:t>
            </a:r>
          </a:p>
          <a:p>
            <a:r>
              <a:rPr lang="en-US" dirty="0"/>
              <a:t>have paired limbs in the form of fins</a:t>
            </a:r>
          </a:p>
          <a:p>
            <a:pPr marL="0" indent="0">
              <a:buNone/>
            </a:pPr>
            <a:endParaRPr lang="en-US" sz="1400" dirty="0"/>
          </a:p>
          <a:p>
            <a:pPr marL="0" indent="0">
              <a:buNone/>
            </a:pPr>
            <a:endParaRPr lang="en-US" sz="2400" dirty="0"/>
          </a:p>
        </p:txBody>
      </p:sp>
    </p:spTree>
    <p:extLst>
      <p:ext uri="{BB962C8B-B14F-4D97-AF65-F5344CB8AC3E}">
        <p14:creationId xmlns:p14="http://schemas.microsoft.com/office/powerpoint/2010/main" val="2190785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07CD28-A094-4659-ABB6-126757EA3C23}"/>
              </a:ext>
            </a:extLst>
          </p:cNvPr>
          <p:cNvPicPr>
            <a:picLocks noChangeAspect="1"/>
          </p:cNvPicPr>
          <p:nvPr/>
        </p:nvPicPr>
        <p:blipFill>
          <a:blip r:embed="rId2"/>
          <a:stretch>
            <a:fillRect/>
          </a:stretch>
        </p:blipFill>
        <p:spPr>
          <a:xfrm>
            <a:off x="613969" y="3209298"/>
            <a:ext cx="5961216" cy="3019226"/>
          </a:xfrm>
          <a:prstGeom prst="rect">
            <a:avLst/>
          </a:prstGeom>
        </p:spPr>
      </p:pic>
      <p:sp>
        <p:nvSpPr>
          <p:cNvPr id="2" name="Title 1">
            <a:extLst>
              <a:ext uri="{FF2B5EF4-FFF2-40B4-BE49-F238E27FC236}">
                <a16:creationId xmlns:a16="http://schemas.microsoft.com/office/drawing/2014/main" id="{0581C474-6C9A-468B-9E33-7F4002883E5C}"/>
              </a:ext>
            </a:extLst>
          </p:cNvPr>
          <p:cNvSpPr>
            <a:spLocks noGrp="1"/>
          </p:cNvSpPr>
          <p:nvPr>
            <p:ph type="title"/>
          </p:nvPr>
        </p:nvSpPr>
        <p:spPr/>
        <p:txBody>
          <a:bodyPr>
            <a:normAutofit/>
          </a:bodyPr>
          <a:lstStyle/>
          <a:p>
            <a:pPr algn="ctr"/>
            <a:r>
              <a:rPr lang="en-US" sz="4400" dirty="0"/>
              <a:t>Ampullae of Lorenzini</a:t>
            </a:r>
          </a:p>
        </p:txBody>
      </p:sp>
      <p:sp>
        <p:nvSpPr>
          <p:cNvPr id="3" name="Content Placeholder 2">
            <a:extLst>
              <a:ext uri="{FF2B5EF4-FFF2-40B4-BE49-F238E27FC236}">
                <a16:creationId xmlns:a16="http://schemas.microsoft.com/office/drawing/2014/main" id="{61D4B0BF-04BA-42F1-809A-6827CBD48CE6}"/>
              </a:ext>
            </a:extLst>
          </p:cNvPr>
          <p:cNvSpPr>
            <a:spLocks noGrp="1"/>
          </p:cNvSpPr>
          <p:nvPr>
            <p:ph sz="quarter" idx="1"/>
          </p:nvPr>
        </p:nvSpPr>
        <p:spPr>
          <a:xfrm>
            <a:off x="308978" y="1426103"/>
            <a:ext cx="7378756" cy="1533194"/>
          </a:xfrm>
        </p:spPr>
        <p:txBody>
          <a:bodyPr>
            <a:noAutofit/>
          </a:bodyPr>
          <a:lstStyle/>
          <a:p>
            <a:r>
              <a:rPr lang="en-US" sz="2800" b="1" dirty="0"/>
              <a:t>Ampullae of Lorenzini</a:t>
            </a:r>
            <a:r>
              <a:rPr lang="en-US" sz="2800" dirty="0"/>
              <a:t>: small, jelly filled pores that contain </a:t>
            </a:r>
            <a:r>
              <a:rPr lang="en-US" sz="2800" b="1" dirty="0"/>
              <a:t>______________</a:t>
            </a:r>
            <a:r>
              <a:rPr lang="en-US" sz="2800" dirty="0"/>
              <a:t>, which can sense the electric fields produced by other fish</a:t>
            </a:r>
          </a:p>
        </p:txBody>
      </p:sp>
      <p:pic>
        <p:nvPicPr>
          <p:cNvPr id="1026" name="Picture 2" descr="Related image">
            <a:extLst>
              <a:ext uri="{FF2B5EF4-FFF2-40B4-BE49-F238E27FC236}">
                <a16:creationId xmlns:a16="http://schemas.microsoft.com/office/drawing/2014/main" id="{48498530-2AB0-4D6C-8071-822233F95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655" y="3830025"/>
            <a:ext cx="3642833" cy="2398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4F3349-41DE-49A1-A5CC-D36559401E4B}"/>
              </a:ext>
            </a:extLst>
          </p:cNvPr>
          <p:cNvPicPr>
            <a:picLocks noChangeAspect="1"/>
          </p:cNvPicPr>
          <p:nvPr/>
        </p:nvPicPr>
        <p:blipFill>
          <a:blip r:embed="rId4"/>
          <a:stretch>
            <a:fillRect/>
          </a:stretch>
        </p:blipFill>
        <p:spPr>
          <a:xfrm>
            <a:off x="8121655" y="1381894"/>
            <a:ext cx="3642833" cy="2398499"/>
          </a:xfrm>
          <a:prstGeom prst="rect">
            <a:avLst/>
          </a:prstGeom>
        </p:spPr>
      </p:pic>
      <p:sp>
        <p:nvSpPr>
          <p:cNvPr id="7" name="TextBox 6">
            <a:extLst>
              <a:ext uri="{FF2B5EF4-FFF2-40B4-BE49-F238E27FC236}">
                <a16:creationId xmlns:a16="http://schemas.microsoft.com/office/drawing/2014/main" id="{5EBB0149-51A6-4B45-98E1-68347C707E84}"/>
              </a:ext>
            </a:extLst>
          </p:cNvPr>
          <p:cNvSpPr txBox="1"/>
          <p:nvPr/>
        </p:nvSpPr>
        <p:spPr>
          <a:xfrm>
            <a:off x="8121655" y="1426103"/>
            <a:ext cx="1149345" cy="326497"/>
          </a:xfrm>
          <a:prstGeom prst="rect">
            <a:avLst/>
          </a:prstGeom>
          <a:solidFill>
            <a:srgbClr val="020A1D"/>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50C4C037-93B6-4DF3-9A41-F74330FFA6D5}"/>
              </a:ext>
            </a:extLst>
          </p:cNvPr>
          <p:cNvSpPr txBox="1"/>
          <p:nvPr/>
        </p:nvSpPr>
        <p:spPr>
          <a:xfrm>
            <a:off x="5028714" y="3390955"/>
            <a:ext cx="3776353" cy="461665"/>
          </a:xfrm>
          <a:prstGeom prst="rect">
            <a:avLst/>
          </a:prstGeom>
          <a:noFill/>
        </p:spPr>
        <p:txBody>
          <a:bodyPr wrap="square" rtlCol="0">
            <a:spAutoFit/>
          </a:bodyPr>
          <a:lstStyle/>
          <a:p>
            <a:r>
              <a:rPr lang="en-US" sz="2400" dirty="0"/>
              <a:t>Ampullae of Lorenzini</a:t>
            </a:r>
          </a:p>
        </p:txBody>
      </p:sp>
      <p:cxnSp>
        <p:nvCxnSpPr>
          <p:cNvPr id="10" name="Straight Arrow Connector 9">
            <a:extLst>
              <a:ext uri="{FF2B5EF4-FFF2-40B4-BE49-F238E27FC236}">
                <a16:creationId xmlns:a16="http://schemas.microsoft.com/office/drawing/2014/main" id="{8B31BE14-4A43-4AE4-B2A5-6617836A57F5}"/>
              </a:ext>
            </a:extLst>
          </p:cNvPr>
          <p:cNvCxnSpPr>
            <a:cxnSpLocks/>
          </p:cNvCxnSpPr>
          <p:nvPr/>
        </p:nvCxnSpPr>
        <p:spPr>
          <a:xfrm flipV="1">
            <a:off x="7899400" y="3014037"/>
            <a:ext cx="2133600" cy="5588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8B17C42F-9F3E-41AE-9243-CED5029A377B}"/>
              </a:ext>
            </a:extLst>
          </p:cNvPr>
          <p:cNvCxnSpPr>
            <a:cxnSpLocks/>
          </p:cNvCxnSpPr>
          <p:nvPr/>
        </p:nvCxnSpPr>
        <p:spPr>
          <a:xfrm>
            <a:off x="7899400" y="3711364"/>
            <a:ext cx="1811335" cy="110440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4396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984" y="60325"/>
            <a:ext cx="11137231" cy="1139825"/>
          </a:xfrm>
        </p:spPr>
        <p:txBody>
          <a:bodyPr>
            <a:noAutofit/>
          </a:bodyPr>
          <a:lstStyle/>
          <a:p>
            <a:r>
              <a:rPr lang="en-US" sz="3600" dirty="0"/>
              <a:t>Class Chondrichthyes, Subclass </a:t>
            </a:r>
            <a:r>
              <a:rPr lang="en-US" sz="3600" dirty="0" err="1"/>
              <a:t>Elasmobranchii</a:t>
            </a:r>
            <a:endParaRPr lang="en-US" sz="3600" dirty="0"/>
          </a:p>
        </p:txBody>
      </p:sp>
      <p:sp>
        <p:nvSpPr>
          <p:cNvPr id="3" name="Content Placeholder 2"/>
          <p:cNvSpPr>
            <a:spLocks noGrp="1"/>
          </p:cNvSpPr>
          <p:nvPr>
            <p:ph sz="quarter" idx="2"/>
          </p:nvPr>
        </p:nvSpPr>
        <p:spPr>
          <a:xfrm>
            <a:off x="918349" y="1291830"/>
            <a:ext cx="4694656" cy="2438176"/>
          </a:xfrm>
        </p:spPr>
        <p:txBody>
          <a:bodyPr>
            <a:normAutofit/>
          </a:bodyPr>
          <a:lstStyle/>
          <a:p>
            <a:pPr marL="0" indent="0" algn="ctr">
              <a:buNone/>
            </a:pPr>
            <a:r>
              <a:rPr lang="en-US" b="1" dirty="0"/>
              <a:t>Order Rajiformes (Skates)</a:t>
            </a:r>
          </a:p>
          <a:p>
            <a:r>
              <a:rPr lang="en-US" sz="2400" dirty="0"/>
              <a:t>Thorns on back</a:t>
            </a:r>
          </a:p>
          <a:p>
            <a:r>
              <a:rPr lang="en-US" sz="2400" dirty="0"/>
              <a:t>________________	</a:t>
            </a:r>
          </a:p>
          <a:p>
            <a:r>
              <a:rPr lang="en-US" sz="2400" dirty="0"/>
              <a:t>Two lobes on pelvic fin</a:t>
            </a:r>
          </a:p>
          <a:p>
            <a:r>
              <a:rPr lang="en-US" sz="2400" dirty="0"/>
              <a:t>Lay eggs (Oviparous)</a:t>
            </a:r>
          </a:p>
        </p:txBody>
      </p:sp>
      <p:sp>
        <p:nvSpPr>
          <p:cNvPr id="5" name="Content Placeholder 4"/>
          <p:cNvSpPr>
            <a:spLocks noGrp="1"/>
          </p:cNvSpPr>
          <p:nvPr>
            <p:ph sz="quarter" idx="3"/>
          </p:nvPr>
        </p:nvSpPr>
        <p:spPr>
          <a:xfrm>
            <a:off x="6477310" y="1291830"/>
            <a:ext cx="5377806" cy="2438176"/>
          </a:xfrm>
        </p:spPr>
        <p:txBody>
          <a:bodyPr>
            <a:normAutofit/>
          </a:bodyPr>
          <a:lstStyle/>
          <a:p>
            <a:pPr marL="0" indent="0" algn="ctr">
              <a:buNone/>
            </a:pPr>
            <a:r>
              <a:rPr lang="en-US" b="1" dirty="0"/>
              <a:t>Order Myliobatiformes (Rays)</a:t>
            </a:r>
          </a:p>
          <a:p>
            <a:r>
              <a:rPr lang="en-US" sz="2400" dirty="0"/>
              <a:t>No thorns on back</a:t>
            </a:r>
          </a:p>
          <a:p>
            <a:r>
              <a:rPr lang="en-US" sz="2400" dirty="0"/>
              <a:t>Stinging spine</a:t>
            </a:r>
          </a:p>
          <a:p>
            <a:r>
              <a:rPr lang="en-US" sz="2400" dirty="0"/>
              <a:t>One lobe on pelvic fin</a:t>
            </a:r>
          </a:p>
          <a:p>
            <a:r>
              <a:rPr lang="en-US" sz="2400" dirty="0"/>
              <a:t>Live birth (viviparous)</a:t>
            </a:r>
          </a:p>
          <a:p>
            <a:endParaRPr lang="en-US" sz="2400" dirty="0"/>
          </a:p>
        </p:txBody>
      </p:sp>
      <p:pic>
        <p:nvPicPr>
          <p:cNvPr id="6146" name="Picture 2" descr="http://www.marinebiodiversity.ca/skatesandrays/images/wintermaleDcopy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94" y="3790524"/>
            <a:ext cx="3745156" cy="23282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47705" y="5513272"/>
            <a:ext cx="1780672" cy="707886"/>
          </a:xfrm>
          <a:prstGeom prst="rect">
            <a:avLst/>
          </a:prstGeom>
          <a:solidFill>
            <a:schemeClr val="bg1"/>
          </a:solidFill>
        </p:spPr>
        <p:txBody>
          <a:bodyPr wrap="square" rtlCol="0">
            <a:spAutoFit/>
          </a:bodyPr>
          <a:lstStyle/>
          <a:p>
            <a:r>
              <a:rPr lang="en-US" sz="2000" dirty="0"/>
              <a:t>Two lobes</a:t>
            </a:r>
          </a:p>
          <a:p>
            <a:endParaRPr lang="en-US" sz="2000" dirty="0"/>
          </a:p>
        </p:txBody>
      </p:sp>
      <p:cxnSp>
        <p:nvCxnSpPr>
          <p:cNvPr id="8" name="Straight Arrow Connector 7"/>
          <p:cNvCxnSpPr/>
          <p:nvPr/>
        </p:nvCxnSpPr>
        <p:spPr>
          <a:xfrm flipH="1" flipV="1">
            <a:off x="3265677" y="5172285"/>
            <a:ext cx="477506" cy="36094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647705" y="5055681"/>
            <a:ext cx="160718" cy="47754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48" name="Picture 4" descr="http://www.aquariumdomain.com/images/fish_marine/RoundStingra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9777" y="3737771"/>
            <a:ext cx="2868244" cy="22945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15456" y="5405828"/>
            <a:ext cx="1319081" cy="400110"/>
          </a:xfrm>
          <a:prstGeom prst="rect">
            <a:avLst/>
          </a:prstGeom>
          <a:solidFill>
            <a:schemeClr val="bg1"/>
          </a:solidFill>
        </p:spPr>
        <p:txBody>
          <a:bodyPr wrap="square" rtlCol="0">
            <a:spAutoFit/>
          </a:bodyPr>
          <a:lstStyle/>
          <a:p>
            <a:pPr algn="r"/>
            <a:r>
              <a:rPr lang="en-US" sz="2000" dirty="0"/>
              <a:t>Single lobe</a:t>
            </a:r>
          </a:p>
        </p:txBody>
      </p:sp>
      <p:cxnSp>
        <p:nvCxnSpPr>
          <p:cNvPr id="16" name="Straight Arrow Connector 15"/>
          <p:cNvCxnSpPr>
            <a:stCxn id="15" idx="3"/>
          </p:cNvCxnSpPr>
          <p:nvPr/>
        </p:nvCxnSpPr>
        <p:spPr>
          <a:xfrm flipV="1">
            <a:off x="7334537" y="5352758"/>
            <a:ext cx="1155131" cy="2531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205559" y="4094556"/>
            <a:ext cx="1319081" cy="400110"/>
          </a:xfrm>
          <a:prstGeom prst="rect">
            <a:avLst/>
          </a:prstGeom>
          <a:solidFill>
            <a:schemeClr val="bg1"/>
          </a:solidFill>
        </p:spPr>
        <p:txBody>
          <a:bodyPr wrap="square" rtlCol="0">
            <a:spAutoFit/>
          </a:bodyPr>
          <a:lstStyle/>
          <a:p>
            <a:r>
              <a:rPr lang="en-US" sz="2000" dirty="0"/>
              <a:t>Thorns</a:t>
            </a:r>
          </a:p>
        </p:txBody>
      </p:sp>
      <p:cxnSp>
        <p:nvCxnSpPr>
          <p:cNvPr id="19" name="Straight Arrow Connector 18"/>
          <p:cNvCxnSpPr/>
          <p:nvPr/>
        </p:nvCxnSpPr>
        <p:spPr>
          <a:xfrm flipH="1">
            <a:off x="3300328" y="4308599"/>
            <a:ext cx="905231" cy="52691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258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518" y="204536"/>
            <a:ext cx="11372682" cy="990600"/>
          </a:xfrm>
        </p:spPr>
        <p:txBody>
          <a:bodyPr>
            <a:noAutofit/>
          </a:bodyPr>
          <a:lstStyle/>
          <a:p>
            <a:pPr algn="ctr"/>
            <a:r>
              <a:rPr lang="en-US" sz="4000" dirty="0"/>
              <a:t>Class Chondrichthyes, Subclass </a:t>
            </a:r>
            <a:r>
              <a:rPr lang="en-US" sz="4000" dirty="0" err="1"/>
              <a:t>Holocephali</a:t>
            </a:r>
            <a:endParaRPr lang="en-US" sz="4000" dirty="0"/>
          </a:p>
        </p:txBody>
      </p:sp>
      <p:sp>
        <p:nvSpPr>
          <p:cNvPr id="3" name="Content Placeholder 2"/>
          <p:cNvSpPr>
            <a:spLocks noGrp="1"/>
          </p:cNvSpPr>
          <p:nvPr>
            <p:ph sz="quarter" idx="1"/>
          </p:nvPr>
        </p:nvSpPr>
        <p:spPr>
          <a:xfrm>
            <a:off x="609600" y="1219200"/>
            <a:ext cx="5526505" cy="4937760"/>
          </a:xfrm>
        </p:spPr>
        <p:txBody>
          <a:bodyPr>
            <a:normAutofit/>
          </a:bodyPr>
          <a:lstStyle/>
          <a:p>
            <a:pPr marL="0" indent="0">
              <a:buNone/>
            </a:pPr>
            <a:r>
              <a:rPr lang="en-US" b="1" dirty="0"/>
              <a:t>Chimaera (ratfish)</a:t>
            </a:r>
          </a:p>
          <a:p>
            <a:r>
              <a:rPr lang="en-US" dirty="0"/>
              <a:t>Oviparous</a:t>
            </a:r>
          </a:p>
          <a:p>
            <a:r>
              <a:rPr lang="en-US" dirty="0"/>
              <a:t>Upper jaw attached to braincase</a:t>
            </a:r>
          </a:p>
          <a:p>
            <a:r>
              <a:rPr lang="en-US" dirty="0"/>
              <a:t>Teeth modified as crushing plates</a:t>
            </a:r>
          </a:p>
          <a:p>
            <a:pPr lvl="1"/>
            <a:r>
              <a:rPr lang="en-US" dirty="0"/>
              <a:t>Diet of benthic invertebrates</a:t>
            </a:r>
          </a:p>
          <a:p>
            <a:r>
              <a:rPr lang="en-US" dirty="0"/>
              <a:t>Poisonous spine before first dorsal fin</a:t>
            </a:r>
          </a:p>
          <a:p>
            <a:r>
              <a:rPr lang="en-US" dirty="0"/>
              <a:t>Move by flapping pectoral fins</a:t>
            </a:r>
          </a:p>
          <a:p>
            <a:r>
              <a:rPr lang="en-US" dirty="0"/>
              <a:t>_____________</a:t>
            </a:r>
          </a:p>
          <a:p>
            <a:endParaRPr lang="en-US" dirty="0"/>
          </a:p>
        </p:txBody>
      </p:sp>
      <p:pic>
        <p:nvPicPr>
          <p:cNvPr id="7170" name="Picture 2" descr="http://marinecreations.homestead.com/Chim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5344" y="1345734"/>
            <a:ext cx="4503864" cy="207911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38.media.tumblr.com/380dd984a8af234af35e86ee22d9884d/tumblr_ndtk6veBjm1qhgo13o1_4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15447" y="3784919"/>
            <a:ext cx="4077599" cy="229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278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err="1"/>
              <a:t>Osteichthyes</a:t>
            </a:r>
            <a:r>
              <a:rPr lang="en-US" sz="4400" dirty="0"/>
              <a:t> (AH-</a:t>
            </a:r>
            <a:r>
              <a:rPr lang="en-US" sz="4400" dirty="0" err="1"/>
              <a:t>stee</a:t>
            </a:r>
            <a:r>
              <a:rPr lang="en-US" sz="4400" dirty="0"/>
              <a:t>-IK-thee-</a:t>
            </a:r>
            <a:r>
              <a:rPr lang="en-US" sz="4400" dirty="0" err="1"/>
              <a:t>eez</a:t>
            </a:r>
            <a:r>
              <a:rPr lang="en-US" sz="4400" dirty="0"/>
              <a:t>) </a:t>
            </a:r>
          </a:p>
        </p:txBody>
      </p:sp>
      <p:sp>
        <p:nvSpPr>
          <p:cNvPr id="3" name="Content Placeholder 2"/>
          <p:cNvSpPr>
            <a:spLocks noGrp="1"/>
          </p:cNvSpPr>
          <p:nvPr>
            <p:ph sz="quarter" idx="1"/>
          </p:nvPr>
        </p:nvSpPr>
        <p:spPr>
          <a:xfrm>
            <a:off x="609600" y="1219199"/>
            <a:ext cx="5865628" cy="5351721"/>
          </a:xfrm>
        </p:spPr>
        <p:txBody>
          <a:bodyPr>
            <a:normAutofit fontScale="92500" lnSpcReduction="20000"/>
          </a:bodyPr>
          <a:lstStyle/>
          <a:p>
            <a:pPr marL="0" indent="0">
              <a:buNone/>
            </a:pPr>
            <a:r>
              <a:rPr lang="en-US" sz="2400" b="1" dirty="0"/>
              <a:t>Bony fishes</a:t>
            </a:r>
          </a:p>
          <a:p>
            <a:r>
              <a:rPr lang="en-US" sz="2400" dirty="0"/>
              <a:t>Ossified (bony) endoskeleton</a:t>
            </a:r>
          </a:p>
          <a:p>
            <a:r>
              <a:rPr lang="en-US" sz="2400" dirty="0"/>
              <a:t>Pair of lungs or swim bladder</a:t>
            </a:r>
          </a:p>
          <a:p>
            <a:r>
              <a:rPr lang="en-US" sz="2400" dirty="0"/>
              <a:t>Bony fin rays</a:t>
            </a:r>
          </a:p>
          <a:p>
            <a:r>
              <a:rPr lang="en-US" sz="2400" dirty="0"/>
              <a:t>Ganoid, </a:t>
            </a:r>
            <a:r>
              <a:rPr lang="en-US" sz="2400" dirty="0" err="1"/>
              <a:t>ctenoid</a:t>
            </a:r>
            <a:r>
              <a:rPr lang="en-US" sz="2400" dirty="0"/>
              <a:t>, or cycloid scales (no </a:t>
            </a:r>
            <a:r>
              <a:rPr lang="en-US" sz="2400" dirty="0" err="1"/>
              <a:t>placoid</a:t>
            </a:r>
            <a:r>
              <a:rPr lang="en-US" sz="2400" dirty="0"/>
              <a:t>)</a:t>
            </a:r>
          </a:p>
          <a:p>
            <a:r>
              <a:rPr lang="en-US" sz="2400" b="1" dirty="0"/>
              <a:t>Operculum</a:t>
            </a:r>
            <a:r>
              <a:rPr lang="en-US" sz="2400" dirty="0"/>
              <a:t>: bony gill cover</a:t>
            </a:r>
          </a:p>
          <a:p>
            <a:endParaRPr lang="en-US" sz="1500" dirty="0"/>
          </a:p>
          <a:p>
            <a:pPr marL="0" indent="0">
              <a:buNone/>
            </a:pPr>
            <a:r>
              <a:rPr lang="en-US" sz="2400" u="sng" dirty="0"/>
              <a:t>Divided into two classes</a:t>
            </a:r>
          </a:p>
          <a:p>
            <a:pPr marL="0" indent="0">
              <a:buNone/>
            </a:pPr>
            <a:r>
              <a:rPr lang="en-US" sz="2200" b="1" dirty="0"/>
              <a:t>Class </a:t>
            </a:r>
            <a:r>
              <a:rPr lang="en-US" sz="2200" b="1" dirty="0" err="1"/>
              <a:t>Sarcopterygii</a:t>
            </a:r>
            <a:r>
              <a:rPr lang="en-US" sz="2200" b="1" dirty="0"/>
              <a:t> </a:t>
            </a:r>
            <a:r>
              <a:rPr lang="en-US" sz="2200" dirty="0"/>
              <a:t>(</a:t>
            </a:r>
            <a:r>
              <a:rPr lang="en-US" sz="2200" dirty="0" err="1"/>
              <a:t>sar</a:t>
            </a:r>
            <a:r>
              <a:rPr lang="en-US" sz="2200" dirty="0"/>
              <a:t>-KOP-</a:t>
            </a:r>
            <a:r>
              <a:rPr lang="en-US" sz="2200" dirty="0" err="1"/>
              <a:t>tuh</a:t>
            </a:r>
            <a:r>
              <a:rPr lang="en-US" sz="2200" dirty="0"/>
              <a:t>-RIJ-</a:t>
            </a:r>
            <a:r>
              <a:rPr lang="en-US" sz="2200" dirty="0" err="1"/>
              <a:t>ee</a:t>
            </a:r>
            <a:r>
              <a:rPr lang="en-US" sz="2200" dirty="0"/>
              <a:t>-eye)</a:t>
            </a:r>
          </a:p>
          <a:p>
            <a:r>
              <a:rPr lang="en-US" sz="2000" dirty="0"/>
              <a:t>_______________ fishes</a:t>
            </a:r>
          </a:p>
          <a:p>
            <a:pPr lvl="1"/>
            <a:r>
              <a:rPr lang="en-US" sz="2000" dirty="0"/>
              <a:t>Pectoral and pelvic fins made of rod-shaped bones surrounded by muscle</a:t>
            </a:r>
          </a:p>
          <a:p>
            <a:pPr marL="0" indent="0">
              <a:buNone/>
            </a:pPr>
            <a:endParaRPr lang="en-US" sz="900" b="1" dirty="0"/>
          </a:p>
          <a:p>
            <a:pPr marL="0" indent="0">
              <a:buNone/>
            </a:pPr>
            <a:r>
              <a:rPr lang="en-US" sz="2200" b="1" dirty="0"/>
              <a:t>Class Actinopterygii </a:t>
            </a:r>
            <a:r>
              <a:rPr lang="en-US" sz="2200" dirty="0"/>
              <a:t>(ACK-</a:t>
            </a:r>
            <a:r>
              <a:rPr lang="en-US" sz="2200" dirty="0" err="1"/>
              <a:t>tih</a:t>
            </a:r>
            <a:r>
              <a:rPr lang="en-US" sz="2200" dirty="0"/>
              <a:t>-NOP-</a:t>
            </a:r>
            <a:r>
              <a:rPr lang="en-US" sz="2200" dirty="0" err="1"/>
              <a:t>tuh</a:t>
            </a:r>
            <a:r>
              <a:rPr lang="en-US" sz="2200" dirty="0"/>
              <a:t>-RIJ-</a:t>
            </a:r>
            <a:r>
              <a:rPr lang="en-US" sz="2200" dirty="0" err="1"/>
              <a:t>ee</a:t>
            </a:r>
            <a:r>
              <a:rPr lang="en-US" sz="2200" dirty="0"/>
              <a:t>-eye)</a:t>
            </a:r>
          </a:p>
          <a:p>
            <a:r>
              <a:rPr lang="en-US" sz="2000" dirty="0"/>
              <a:t>_______________ fishes</a:t>
            </a:r>
          </a:p>
          <a:p>
            <a:pPr lvl="1"/>
            <a:r>
              <a:rPr lang="en-US" sz="2000" dirty="0"/>
              <a:t>Elongated, flexible fin rays</a:t>
            </a:r>
          </a:p>
        </p:txBody>
      </p:sp>
      <p:pic>
        <p:nvPicPr>
          <p:cNvPr id="4" name="Picture 3"/>
          <p:cNvPicPr>
            <a:picLocks noChangeAspect="1"/>
          </p:cNvPicPr>
          <p:nvPr/>
        </p:nvPicPr>
        <p:blipFill>
          <a:blip r:embed="rId3"/>
          <a:stretch>
            <a:fillRect/>
          </a:stretch>
        </p:blipFill>
        <p:spPr>
          <a:xfrm>
            <a:off x="8919236" y="4027236"/>
            <a:ext cx="3012128" cy="2283268"/>
          </a:xfrm>
          <a:prstGeom prst="rect">
            <a:avLst/>
          </a:prstGeom>
        </p:spPr>
      </p:pic>
      <p:pic>
        <p:nvPicPr>
          <p:cNvPr id="5" name="Picture 4"/>
          <p:cNvPicPr>
            <a:picLocks noChangeAspect="1"/>
          </p:cNvPicPr>
          <p:nvPr/>
        </p:nvPicPr>
        <p:blipFill>
          <a:blip r:embed="rId4"/>
          <a:stretch>
            <a:fillRect/>
          </a:stretch>
        </p:blipFill>
        <p:spPr>
          <a:xfrm>
            <a:off x="8776835" y="1360714"/>
            <a:ext cx="3128922" cy="2205890"/>
          </a:xfrm>
          <a:prstGeom prst="rect">
            <a:avLst/>
          </a:prstGeom>
        </p:spPr>
      </p:pic>
      <p:sp>
        <p:nvSpPr>
          <p:cNvPr id="6" name="TextBox 5"/>
          <p:cNvSpPr txBox="1"/>
          <p:nvPr/>
        </p:nvSpPr>
        <p:spPr>
          <a:xfrm>
            <a:off x="7459664" y="2063549"/>
            <a:ext cx="1317171" cy="400110"/>
          </a:xfrm>
          <a:prstGeom prst="rect">
            <a:avLst/>
          </a:prstGeom>
          <a:noFill/>
        </p:spPr>
        <p:txBody>
          <a:bodyPr wrap="square" rtlCol="0">
            <a:spAutoFit/>
          </a:bodyPr>
          <a:lstStyle/>
          <a:p>
            <a:r>
              <a:rPr lang="en-US" sz="2000" b="1" dirty="0"/>
              <a:t>Lobed fin</a:t>
            </a:r>
          </a:p>
        </p:txBody>
      </p:sp>
      <p:sp>
        <p:nvSpPr>
          <p:cNvPr id="9" name="TextBox 8"/>
          <p:cNvSpPr txBox="1"/>
          <p:nvPr/>
        </p:nvSpPr>
        <p:spPr>
          <a:xfrm>
            <a:off x="7459664" y="4750476"/>
            <a:ext cx="1317171" cy="400110"/>
          </a:xfrm>
          <a:prstGeom prst="rect">
            <a:avLst/>
          </a:prstGeom>
          <a:noFill/>
        </p:spPr>
        <p:txBody>
          <a:bodyPr wrap="square" rtlCol="0">
            <a:spAutoFit/>
          </a:bodyPr>
          <a:lstStyle/>
          <a:p>
            <a:r>
              <a:rPr lang="en-US" sz="2000" b="1" dirty="0"/>
              <a:t>Rayed fin</a:t>
            </a:r>
          </a:p>
        </p:txBody>
      </p:sp>
    </p:spTree>
    <p:extLst>
      <p:ext uri="{BB962C8B-B14F-4D97-AF65-F5344CB8AC3E}">
        <p14:creationId xmlns:p14="http://schemas.microsoft.com/office/powerpoint/2010/main" val="1585980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Basic Anatomy of a Bony Fish</a:t>
            </a:r>
          </a:p>
        </p:txBody>
      </p:sp>
      <p:pic>
        <p:nvPicPr>
          <p:cNvPr id="6" name="Picture 5"/>
          <p:cNvPicPr>
            <a:picLocks noChangeAspect="1"/>
          </p:cNvPicPr>
          <p:nvPr/>
        </p:nvPicPr>
        <p:blipFill>
          <a:blip r:embed="rId2"/>
          <a:stretch>
            <a:fillRect/>
          </a:stretch>
        </p:blipFill>
        <p:spPr>
          <a:xfrm>
            <a:off x="6248317" y="3777726"/>
            <a:ext cx="5411234" cy="2547536"/>
          </a:xfrm>
          <a:prstGeom prst="rect">
            <a:avLst/>
          </a:prstGeom>
        </p:spPr>
      </p:pic>
      <p:pic>
        <p:nvPicPr>
          <p:cNvPr id="2050" name="Picture 2" descr="http://aquaticpath.phhp.ufl.edu/lesionguide/images/SB-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17" y="1194237"/>
            <a:ext cx="5411234" cy="25834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900" y="1394330"/>
            <a:ext cx="5424874" cy="3108543"/>
          </a:xfrm>
          <a:prstGeom prst="rect">
            <a:avLst/>
          </a:prstGeom>
          <a:noFill/>
        </p:spPr>
        <p:txBody>
          <a:bodyPr wrap="square" rtlCol="0">
            <a:spAutoFit/>
          </a:bodyPr>
          <a:lstStyle/>
          <a:p>
            <a:r>
              <a:rPr lang="en-US" sz="2800" b="1" dirty="0"/>
              <a:t>________________</a:t>
            </a:r>
            <a:r>
              <a:rPr lang="en-US" sz="2800" dirty="0"/>
              <a:t>: bony gill cover</a:t>
            </a:r>
          </a:p>
          <a:p>
            <a:pPr marL="457200" indent="-457200">
              <a:buFont typeface="Arial" panose="020B0604020202020204" pitchFamily="34" charset="0"/>
              <a:buChar char="•"/>
            </a:pPr>
            <a:endParaRPr lang="en-US" sz="2800" dirty="0"/>
          </a:p>
          <a:p>
            <a:r>
              <a:rPr lang="en-US" sz="2800" b="1" dirty="0"/>
              <a:t>Nares</a:t>
            </a:r>
            <a:r>
              <a:rPr lang="en-US" sz="2800" dirty="0"/>
              <a:t>: nasal openings</a:t>
            </a:r>
          </a:p>
          <a:p>
            <a:endParaRPr lang="en-US" sz="2800" dirty="0"/>
          </a:p>
          <a:p>
            <a:r>
              <a:rPr lang="en-US" sz="2800" b="1" dirty="0"/>
              <a:t>Swim bladder (gas bladder)</a:t>
            </a:r>
            <a:r>
              <a:rPr lang="en-US" sz="2800" dirty="0"/>
              <a:t>:  internal air filled organ that aids in buoyancy</a:t>
            </a:r>
          </a:p>
        </p:txBody>
      </p:sp>
    </p:spTree>
    <p:extLst>
      <p:ext uri="{BB962C8B-B14F-4D97-AF65-F5344CB8AC3E}">
        <p14:creationId xmlns:p14="http://schemas.microsoft.com/office/powerpoint/2010/main" val="846272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Lateral Line</a:t>
            </a:r>
          </a:p>
        </p:txBody>
      </p:sp>
      <p:pic>
        <p:nvPicPr>
          <p:cNvPr id="4" name="Picture 3"/>
          <p:cNvPicPr>
            <a:picLocks noChangeAspect="1"/>
          </p:cNvPicPr>
          <p:nvPr/>
        </p:nvPicPr>
        <p:blipFill>
          <a:blip r:embed="rId2"/>
          <a:stretch>
            <a:fillRect/>
          </a:stretch>
        </p:blipFill>
        <p:spPr>
          <a:xfrm>
            <a:off x="2712399" y="1188016"/>
            <a:ext cx="9063037" cy="5103164"/>
          </a:xfrm>
          <a:prstGeom prst="rect">
            <a:avLst/>
          </a:prstGeom>
        </p:spPr>
      </p:pic>
      <p:sp>
        <p:nvSpPr>
          <p:cNvPr id="6" name="Content Placeholder 5">
            <a:extLst>
              <a:ext uri="{FF2B5EF4-FFF2-40B4-BE49-F238E27FC236}">
                <a16:creationId xmlns:a16="http://schemas.microsoft.com/office/drawing/2014/main" id="{7C5557ED-0778-40E5-AF29-DF545409A6A6}"/>
              </a:ext>
            </a:extLst>
          </p:cNvPr>
          <p:cNvSpPr>
            <a:spLocks noGrp="1"/>
          </p:cNvSpPr>
          <p:nvPr>
            <p:ph sz="quarter" idx="1"/>
          </p:nvPr>
        </p:nvSpPr>
        <p:spPr>
          <a:xfrm>
            <a:off x="609600" y="4334494"/>
            <a:ext cx="5993081" cy="1822465"/>
          </a:xfrm>
        </p:spPr>
        <p:txBody>
          <a:bodyPr>
            <a:normAutofit/>
          </a:bodyPr>
          <a:lstStyle/>
          <a:p>
            <a:r>
              <a:rPr lang="en-US" sz="2800" b="1" dirty="0"/>
              <a:t>Lateral line</a:t>
            </a:r>
            <a:r>
              <a:rPr lang="en-US" sz="2800" dirty="0"/>
              <a:t>: sensory organ along the side of the body used to detect vibrations and movements</a:t>
            </a:r>
          </a:p>
          <a:p>
            <a:endParaRPr lang="en-US" sz="2800" dirty="0"/>
          </a:p>
        </p:txBody>
      </p:sp>
    </p:spTree>
    <p:extLst>
      <p:ext uri="{BB962C8B-B14F-4D97-AF65-F5344CB8AC3E}">
        <p14:creationId xmlns:p14="http://schemas.microsoft.com/office/powerpoint/2010/main" val="4289121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48CD16-CCED-4FBB-9035-A6BC7383B4DB}"/>
              </a:ext>
            </a:extLst>
          </p:cNvPr>
          <p:cNvPicPr>
            <a:picLocks noChangeAspect="1"/>
          </p:cNvPicPr>
          <p:nvPr/>
        </p:nvPicPr>
        <p:blipFill>
          <a:blip r:embed="rId2"/>
          <a:stretch>
            <a:fillRect/>
          </a:stretch>
        </p:blipFill>
        <p:spPr>
          <a:xfrm>
            <a:off x="313429" y="1219200"/>
            <a:ext cx="5782571" cy="2594126"/>
          </a:xfrm>
          <a:prstGeom prst="rect">
            <a:avLst/>
          </a:prstGeom>
        </p:spPr>
      </p:pic>
      <p:pic>
        <p:nvPicPr>
          <p:cNvPr id="6" name="Picture 5">
            <a:extLst>
              <a:ext uri="{FF2B5EF4-FFF2-40B4-BE49-F238E27FC236}">
                <a16:creationId xmlns:a16="http://schemas.microsoft.com/office/drawing/2014/main" id="{30FDFA2A-2596-43B2-9A46-E537898FFB8D}"/>
              </a:ext>
            </a:extLst>
          </p:cNvPr>
          <p:cNvPicPr>
            <a:picLocks noChangeAspect="1"/>
          </p:cNvPicPr>
          <p:nvPr/>
        </p:nvPicPr>
        <p:blipFill>
          <a:blip r:embed="rId3"/>
          <a:stretch>
            <a:fillRect/>
          </a:stretch>
        </p:blipFill>
        <p:spPr>
          <a:xfrm>
            <a:off x="6492909" y="1219200"/>
            <a:ext cx="5290797" cy="2826482"/>
          </a:xfrm>
          <a:prstGeom prst="rect">
            <a:avLst/>
          </a:prstGeom>
        </p:spPr>
      </p:pic>
      <p:sp>
        <p:nvSpPr>
          <p:cNvPr id="7" name="Title 6">
            <a:extLst>
              <a:ext uri="{FF2B5EF4-FFF2-40B4-BE49-F238E27FC236}">
                <a16:creationId xmlns:a16="http://schemas.microsoft.com/office/drawing/2014/main" id="{9EE0CA65-0E66-4957-98A8-DD6A7608D2AA}"/>
              </a:ext>
            </a:extLst>
          </p:cNvPr>
          <p:cNvSpPr>
            <a:spLocks noGrp="1"/>
          </p:cNvSpPr>
          <p:nvPr>
            <p:ph type="title"/>
          </p:nvPr>
        </p:nvSpPr>
        <p:spPr>
          <a:xfrm>
            <a:off x="584200" y="228600"/>
            <a:ext cx="11074400" cy="914400"/>
          </a:xfrm>
        </p:spPr>
        <p:txBody>
          <a:bodyPr>
            <a:normAutofit/>
          </a:bodyPr>
          <a:lstStyle/>
          <a:p>
            <a:r>
              <a:rPr lang="en-US" dirty="0"/>
              <a:t>Differences Between Cartilaginous Fish and Bony Fish</a:t>
            </a:r>
          </a:p>
        </p:txBody>
      </p:sp>
      <p:sp>
        <p:nvSpPr>
          <p:cNvPr id="2" name="Content Placeholder 1">
            <a:extLst>
              <a:ext uri="{FF2B5EF4-FFF2-40B4-BE49-F238E27FC236}">
                <a16:creationId xmlns:a16="http://schemas.microsoft.com/office/drawing/2014/main" id="{A21DE01C-C38D-4E6C-9471-8A2613606014}"/>
              </a:ext>
            </a:extLst>
          </p:cNvPr>
          <p:cNvSpPr>
            <a:spLocks noGrp="1"/>
          </p:cNvSpPr>
          <p:nvPr>
            <p:ph sz="quarter" idx="1"/>
          </p:nvPr>
        </p:nvSpPr>
        <p:spPr>
          <a:xfrm>
            <a:off x="390491" y="3906981"/>
            <a:ext cx="5388864" cy="2363189"/>
          </a:xfrm>
        </p:spPr>
        <p:txBody>
          <a:bodyPr>
            <a:normAutofit fontScale="92500" lnSpcReduction="20000"/>
          </a:bodyPr>
          <a:lstStyle/>
          <a:p>
            <a:r>
              <a:rPr lang="en-US" dirty="0"/>
              <a:t>Mouth ventrally located</a:t>
            </a:r>
          </a:p>
          <a:p>
            <a:r>
              <a:rPr lang="en-US" dirty="0"/>
              <a:t>5 to 7 gill slits</a:t>
            </a:r>
          </a:p>
          <a:p>
            <a:r>
              <a:rPr lang="en-US" dirty="0"/>
              <a:t>Placoid scales</a:t>
            </a:r>
          </a:p>
          <a:p>
            <a:r>
              <a:rPr lang="en-US" dirty="0"/>
              <a:t>Heterocercal caudal fin</a:t>
            </a:r>
          </a:p>
          <a:p>
            <a:r>
              <a:rPr lang="en-US" b="1" dirty="0"/>
              <a:t>Spiracle</a:t>
            </a:r>
            <a:r>
              <a:rPr lang="en-US" dirty="0"/>
              <a:t>: respiratory opening</a:t>
            </a:r>
          </a:p>
          <a:p>
            <a:r>
              <a:rPr lang="en-US" dirty="0"/>
              <a:t>Large lipid-rich liver</a:t>
            </a:r>
          </a:p>
        </p:txBody>
      </p:sp>
      <p:sp>
        <p:nvSpPr>
          <p:cNvPr id="3" name="Content Placeholder 2">
            <a:extLst>
              <a:ext uri="{FF2B5EF4-FFF2-40B4-BE49-F238E27FC236}">
                <a16:creationId xmlns:a16="http://schemas.microsoft.com/office/drawing/2014/main" id="{0A657F63-3FAB-4EF2-88D7-E4039EB4A15D}"/>
              </a:ext>
            </a:extLst>
          </p:cNvPr>
          <p:cNvSpPr>
            <a:spLocks noGrp="1"/>
          </p:cNvSpPr>
          <p:nvPr>
            <p:ph sz="quarter" idx="2"/>
          </p:nvPr>
        </p:nvSpPr>
        <p:spPr>
          <a:xfrm>
            <a:off x="6332128" y="4121881"/>
            <a:ext cx="5388864" cy="2160163"/>
          </a:xfrm>
        </p:spPr>
        <p:txBody>
          <a:bodyPr>
            <a:normAutofit fontScale="92500" lnSpcReduction="20000"/>
          </a:bodyPr>
          <a:lstStyle/>
          <a:p>
            <a:r>
              <a:rPr lang="en-US" dirty="0"/>
              <a:t>Mouth at front of body (terminal)</a:t>
            </a:r>
          </a:p>
          <a:p>
            <a:r>
              <a:rPr lang="en-US" dirty="0"/>
              <a:t>Single gill cover (operculum)</a:t>
            </a:r>
          </a:p>
          <a:p>
            <a:r>
              <a:rPr lang="en-US" dirty="0"/>
              <a:t>Ctenoid or cycloid scales</a:t>
            </a:r>
          </a:p>
          <a:p>
            <a:r>
              <a:rPr lang="en-US" dirty="0"/>
              <a:t>Homocercal caudal fin</a:t>
            </a:r>
          </a:p>
          <a:p>
            <a:r>
              <a:rPr lang="en-US" dirty="0"/>
              <a:t>Swim bladder </a:t>
            </a:r>
          </a:p>
          <a:p>
            <a:pPr marL="0" indent="0">
              <a:buNone/>
            </a:pPr>
            <a:endParaRPr lang="en-US" dirty="0"/>
          </a:p>
        </p:txBody>
      </p:sp>
      <p:pic>
        <p:nvPicPr>
          <p:cNvPr id="4" name="Picture 3">
            <a:extLst>
              <a:ext uri="{FF2B5EF4-FFF2-40B4-BE49-F238E27FC236}">
                <a16:creationId xmlns:a16="http://schemas.microsoft.com/office/drawing/2014/main" id="{8B1A43D1-AB03-4778-BA27-83F6819FBCD6}"/>
              </a:ext>
            </a:extLst>
          </p:cNvPr>
          <p:cNvPicPr>
            <a:picLocks noChangeAspect="1"/>
          </p:cNvPicPr>
          <p:nvPr/>
        </p:nvPicPr>
        <p:blipFill>
          <a:blip r:embed="rId4"/>
          <a:stretch>
            <a:fillRect/>
          </a:stretch>
        </p:blipFill>
        <p:spPr>
          <a:xfrm>
            <a:off x="4155560" y="4435895"/>
            <a:ext cx="1214833" cy="991130"/>
          </a:xfrm>
          <a:prstGeom prst="rect">
            <a:avLst/>
          </a:prstGeom>
        </p:spPr>
      </p:pic>
    </p:spTree>
    <p:extLst>
      <p:ext uri="{BB962C8B-B14F-4D97-AF65-F5344CB8AC3E}">
        <p14:creationId xmlns:p14="http://schemas.microsoft.com/office/powerpoint/2010/main" val="2347590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6E12A7-C8CB-4F73-BB1A-8D209F53DFA7}"/>
              </a:ext>
            </a:extLst>
          </p:cNvPr>
          <p:cNvSpPr>
            <a:spLocks noGrp="1"/>
          </p:cNvSpPr>
          <p:nvPr>
            <p:ph sz="quarter" idx="1"/>
          </p:nvPr>
        </p:nvSpPr>
        <p:spPr>
          <a:xfrm>
            <a:off x="609599" y="1219200"/>
            <a:ext cx="11159067" cy="2209800"/>
          </a:xfrm>
        </p:spPr>
        <p:txBody>
          <a:bodyPr/>
          <a:lstStyle/>
          <a:p>
            <a:r>
              <a:rPr lang="en-US" dirty="0"/>
              <a:t>Cartilaginous fish have large, fleshy pectoral fins that provide lift, and a heterocercal tail that draws the head upward when swimming</a:t>
            </a:r>
          </a:p>
          <a:p>
            <a:r>
              <a:rPr lang="en-US" dirty="0"/>
              <a:t>Bony fish have a </a:t>
            </a:r>
            <a:r>
              <a:rPr lang="en-US" u="sng" dirty="0"/>
              <a:t>swim bladder</a:t>
            </a:r>
            <a:r>
              <a:rPr lang="en-US" dirty="0"/>
              <a:t> to maintain buoyancy, which allows them to use their thin, rayed fins for maneuverability</a:t>
            </a:r>
          </a:p>
          <a:p>
            <a:pPr lvl="1"/>
            <a:r>
              <a:rPr lang="en-US" dirty="0"/>
              <a:t>Greater diversity of swimming styles in bony fishes</a:t>
            </a:r>
          </a:p>
        </p:txBody>
      </p:sp>
      <p:sp>
        <p:nvSpPr>
          <p:cNvPr id="8" name="Title 6">
            <a:extLst>
              <a:ext uri="{FF2B5EF4-FFF2-40B4-BE49-F238E27FC236}">
                <a16:creationId xmlns:a16="http://schemas.microsoft.com/office/drawing/2014/main" id="{B7CCA0E4-2BD5-4576-8C2D-ABAD02204683}"/>
              </a:ext>
            </a:extLst>
          </p:cNvPr>
          <p:cNvSpPr>
            <a:spLocks noGrp="1"/>
          </p:cNvSpPr>
          <p:nvPr>
            <p:ph type="title"/>
          </p:nvPr>
        </p:nvSpPr>
        <p:spPr>
          <a:xfrm>
            <a:off x="609600" y="139699"/>
            <a:ext cx="11159066" cy="914400"/>
          </a:xfrm>
        </p:spPr>
        <p:txBody>
          <a:bodyPr>
            <a:normAutofit/>
          </a:bodyPr>
          <a:lstStyle/>
          <a:p>
            <a:pPr algn="ctr"/>
            <a:r>
              <a:rPr lang="en-US" dirty="0"/>
              <a:t>Differences Between Cartilaginous Fish and Bony Fish</a:t>
            </a:r>
          </a:p>
        </p:txBody>
      </p:sp>
      <p:pic>
        <p:nvPicPr>
          <p:cNvPr id="2" name="Picture 1">
            <a:extLst>
              <a:ext uri="{FF2B5EF4-FFF2-40B4-BE49-F238E27FC236}">
                <a16:creationId xmlns:a16="http://schemas.microsoft.com/office/drawing/2014/main" id="{A83E8C54-9B54-4B83-BB59-28EA6742497B}"/>
              </a:ext>
            </a:extLst>
          </p:cNvPr>
          <p:cNvPicPr>
            <a:picLocks noChangeAspect="1"/>
          </p:cNvPicPr>
          <p:nvPr/>
        </p:nvPicPr>
        <p:blipFill>
          <a:blip r:embed="rId2"/>
          <a:stretch>
            <a:fillRect/>
          </a:stretch>
        </p:blipFill>
        <p:spPr>
          <a:xfrm>
            <a:off x="7349756" y="3813176"/>
            <a:ext cx="4191000" cy="2447925"/>
          </a:xfrm>
          <a:prstGeom prst="rect">
            <a:avLst/>
          </a:prstGeom>
        </p:spPr>
      </p:pic>
      <p:pic>
        <p:nvPicPr>
          <p:cNvPr id="4" name="Picture 3">
            <a:extLst>
              <a:ext uri="{FF2B5EF4-FFF2-40B4-BE49-F238E27FC236}">
                <a16:creationId xmlns:a16="http://schemas.microsoft.com/office/drawing/2014/main" id="{EB814001-6B74-4203-BF83-642352C78B38}"/>
              </a:ext>
            </a:extLst>
          </p:cNvPr>
          <p:cNvPicPr>
            <a:picLocks noChangeAspect="1"/>
          </p:cNvPicPr>
          <p:nvPr/>
        </p:nvPicPr>
        <p:blipFill>
          <a:blip r:embed="rId3"/>
          <a:stretch>
            <a:fillRect/>
          </a:stretch>
        </p:blipFill>
        <p:spPr>
          <a:xfrm>
            <a:off x="745497" y="4117976"/>
            <a:ext cx="5172075" cy="2143125"/>
          </a:xfrm>
          <a:prstGeom prst="rect">
            <a:avLst/>
          </a:prstGeom>
        </p:spPr>
      </p:pic>
    </p:spTree>
    <p:extLst>
      <p:ext uri="{BB962C8B-B14F-4D97-AF65-F5344CB8AC3E}">
        <p14:creationId xmlns:p14="http://schemas.microsoft.com/office/powerpoint/2010/main" val="3042995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225048" cy="990600"/>
          </a:xfrm>
        </p:spPr>
        <p:txBody>
          <a:bodyPr>
            <a:noAutofit/>
          </a:bodyPr>
          <a:lstStyle/>
          <a:p>
            <a:pPr algn="ctr"/>
            <a:r>
              <a:rPr lang="en-US" sz="4000" dirty="0"/>
              <a:t>Class </a:t>
            </a:r>
            <a:r>
              <a:rPr lang="en-US" sz="4000" dirty="0" err="1"/>
              <a:t>Sarcopterygii</a:t>
            </a:r>
            <a:r>
              <a:rPr lang="en-US" sz="4000" dirty="0"/>
              <a:t>, Order </a:t>
            </a:r>
            <a:r>
              <a:rPr lang="en-US" sz="4000" dirty="0" err="1"/>
              <a:t>Coelocantiformes</a:t>
            </a:r>
            <a:endParaRPr lang="en-US" sz="4000" dirty="0"/>
          </a:p>
        </p:txBody>
      </p:sp>
      <p:sp>
        <p:nvSpPr>
          <p:cNvPr id="3" name="Content Placeholder 2"/>
          <p:cNvSpPr>
            <a:spLocks noGrp="1"/>
          </p:cNvSpPr>
          <p:nvPr>
            <p:ph sz="quarter" idx="1"/>
          </p:nvPr>
        </p:nvSpPr>
        <p:spPr>
          <a:xfrm>
            <a:off x="609600" y="1219200"/>
            <a:ext cx="5980386" cy="4937760"/>
          </a:xfrm>
        </p:spPr>
        <p:txBody>
          <a:bodyPr>
            <a:normAutofit/>
          </a:bodyPr>
          <a:lstStyle/>
          <a:p>
            <a:pPr marL="0" indent="0">
              <a:buNone/>
            </a:pPr>
            <a:r>
              <a:rPr lang="en-US" sz="2800" b="1" dirty="0" err="1"/>
              <a:t>Coelocanths</a:t>
            </a:r>
            <a:endParaRPr lang="en-US" sz="2800" b="1" dirty="0"/>
          </a:p>
          <a:p>
            <a:r>
              <a:rPr lang="en-US" dirty="0"/>
              <a:t>Three lobed caudal fin</a:t>
            </a:r>
          </a:p>
          <a:p>
            <a:r>
              <a:rPr lang="en-US" dirty="0"/>
              <a:t>Fleshy operculum</a:t>
            </a:r>
          </a:p>
          <a:p>
            <a:r>
              <a:rPr lang="en-US" dirty="0"/>
              <a:t>Jointed skull</a:t>
            </a:r>
          </a:p>
          <a:p>
            <a:r>
              <a:rPr lang="en-US" dirty="0"/>
              <a:t>Viviparous</a:t>
            </a:r>
          </a:p>
          <a:p>
            <a:r>
              <a:rPr lang="en-US" b="1" dirty="0"/>
              <a:t>______________</a:t>
            </a:r>
            <a:r>
              <a:rPr lang="en-US" dirty="0"/>
              <a:t>: electroreceptive organ located in the front of the braincase</a:t>
            </a:r>
          </a:p>
          <a:p>
            <a:r>
              <a:rPr lang="en-US" dirty="0"/>
              <a:t>Believed to have gone extinct 65mya</a:t>
            </a:r>
          </a:p>
          <a:p>
            <a:pPr lvl="1"/>
            <a:r>
              <a:rPr lang="en-US" dirty="0"/>
              <a:t>Re-discovered in 1938</a:t>
            </a:r>
          </a:p>
          <a:p>
            <a:pPr lvl="1"/>
            <a:r>
              <a:rPr lang="en-US" dirty="0"/>
              <a:t>Populations near Indonesia and South Africa</a:t>
            </a:r>
          </a:p>
        </p:txBody>
      </p:sp>
      <p:pic>
        <p:nvPicPr>
          <p:cNvPr id="4" name="Picture 11" descr="image_1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840" y="1332558"/>
            <a:ext cx="4694079" cy="249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moreintelligentlife.com/sites/default/files/1113IL_FT_COE_02_M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093" y="3948000"/>
            <a:ext cx="3121572" cy="23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974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Class </a:t>
            </a:r>
            <a:r>
              <a:rPr lang="en-US" sz="4400" dirty="0" err="1"/>
              <a:t>Sarcopterygii</a:t>
            </a:r>
            <a:r>
              <a:rPr lang="en-US" sz="4400" dirty="0"/>
              <a:t>, Subclass Dipnoi</a:t>
            </a:r>
          </a:p>
        </p:txBody>
      </p:sp>
      <p:sp>
        <p:nvSpPr>
          <p:cNvPr id="3" name="Content Placeholder 2"/>
          <p:cNvSpPr>
            <a:spLocks noGrp="1"/>
          </p:cNvSpPr>
          <p:nvPr>
            <p:ph sz="quarter" idx="1"/>
          </p:nvPr>
        </p:nvSpPr>
        <p:spPr>
          <a:xfrm>
            <a:off x="609600" y="1219200"/>
            <a:ext cx="5318234" cy="4937760"/>
          </a:xfrm>
        </p:spPr>
        <p:txBody>
          <a:bodyPr>
            <a:normAutofit lnSpcReduction="10000"/>
          </a:bodyPr>
          <a:lstStyle/>
          <a:p>
            <a:pPr marL="0" indent="0">
              <a:buNone/>
            </a:pPr>
            <a:r>
              <a:rPr lang="en-US" sz="2800" b="1" dirty="0"/>
              <a:t>Lungfish</a:t>
            </a:r>
          </a:p>
          <a:p>
            <a:r>
              <a:rPr lang="en-US" dirty="0"/>
              <a:t>All freshwater fish</a:t>
            </a:r>
          </a:p>
          <a:p>
            <a:r>
              <a:rPr lang="en-US" dirty="0"/>
              <a:t>Lungs</a:t>
            </a:r>
          </a:p>
          <a:p>
            <a:pPr lvl="1"/>
            <a:r>
              <a:rPr lang="en-US" dirty="0"/>
              <a:t>Breathe air</a:t>
            </a:r>
          </a:p>
          <a:p>
            <a:r>
              <a:rPr lang="en-US" dirty="0"/>
              <a:t>Slender fins</a:t>
            </a:r>
          </a:p>
          <a:p>
            <a:pPr lvl="1"/>
            <a:r>
              <a:rPr lang="en-US" dirty="0"/>
              <a:t>Single, long tapered caudal fin</a:t>
            </a:r>
          </a:p>
          <a:p>
            <a:r>
              <a:rPr lang="en-US" dirty="0"/>
              <a:t>Omnivorous diet</a:t>
            </a:r>
          </a:p>
          <a:p>
            <a:r>
              <a:rPr lang="en-US" dirty="0"/>
              <a:t>Can survive dry conditions by estivating in mucus-lined burrow for up to 4 years!</a:t>
            </a:r>
          </a:p>
          <a:p>
            <a:r>
              <a:rPr lang="en-US" dirty="0"/>
              <a:t>Largest genome among vertebrates</a:t>
            </a:r>
          </a:p>
        </p:txBody>
      </p:sp>
      <p:pic>
        <p:nvPicPr>
          <p:cNvPr id="4" name="Picture 3"/>
          <p:cNvPicPr>
            <a:picLocks noChangeAspect="1"/>
          </p:cNvPicPr>
          <p:nvPr/>
        </p:nvPicPr>
        <p:blipFill>
          <a:blip r:embed="rId3"/>
          <a:stretch>
            <a:fillRect/>
          </a:stretch>
        </p:blipFill>
        <p:spPr>
          <a:xfrm>
            <a:off x="6908814" y="1285649"/>
            <a:ext cx="4673586" cy="2402431"/>
          </a:xfrm>
          <a:prstGeom prst="rect">
            <a:avLst/>
          </a:prstGeom>
        </p:spPr>
      </p:pic>
      <p:pic>
        <p:nvPicPr>
          <p:cNvPr id="5" name="Picture 4"/>
          <p:cNvPicPr>
            <a:picLocks noChangeAspect="1"/>
          </p:cNvPicPr>
          <p:nvPr/>
        </p:nvPicPr>
        <p:blipFill>
          <a:blip r:embed="rId4"/>
          <a:stretch>
            <a:fillRect/>
          </a:stretch>
        </p:blipFill>
        <p:spPr>
          <a:xfrm>
            <a:off x="6908813" y="3801979"/>
            <a:ext cx="4673587" cy="2354981"/>
          </a:xfrm>
          <a:prstGeom prst="rect">
            <a:avLst/>
          </a:prstGeom>
        </p:spPr>
      </p:pic>
    </p:spTree>
    <p:extLst>
      <p:ext uri="{BB962C8B-B14F-4D97-AF65-F5344CB8AC3E}">
        <p14:creationId xmlns:p14="http://schemas.microsoft.com/office/powerpoint/2010/main" val="117564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Diversity of Fishes</a:t>
            </a:r>
          </a:p>
        </p:txBody>
      </p:sp>
      <p:sp>
        <p:nvSpPr>
          <p:cNvPr id="3" name="Content Placeholder 2"/>
          <p:cNvSpPr>
            <a:spLocks noGrp="1"/>
          </p:cNvSpPr>
          <p:nvPr>
            <p:ph sz="quarter" idx="1"/>
          </p:nvPr>
        </p:nvSpPr>
        <p:spPr>
          <a:xfrm>
            <a:off x="609600" y="1219200"/>
            <a:ext cx="11437398" cy="5001986"/>
          </a:xfrm>
        </p:spPr>
        <p:txBody>
          <a:bodyPr>
            <a:normAutofit/>
          </a:bodyPr>
          <a:lstStyle/>
          <a:p>
            <a:r>
              <a:rPr lang="en-US" sz="2800" dirty="0"/>
              <a:t>More fish species than birds, reptiles and mammals combined</a:t>
            </a:r>
          </a:p>
          <a:p>
            <a:pPr lvl="1"/>
            <a:r>
              <a:rPr lang="en-US" sz="2400" dirty="0"/>
              <a:t>27,900 species described</a:t>
            </a:r>
          </a:p>
          <a:p>
            <a:pPr lvl="1"/>
            <a:r>
              <a:rPr lang="en-US" sz="2400" dirty="0"/>
              <a:t>58% live in salt water, 41% in freshwater, and 1% move between salt and freshwater</a:t>
            </a:r>
          </a:p>
          <a:p>
            <a:pPr marL="0" indent="0">
              <a:buNone/>
            </a:pPr>
            <a:endParaRPr lang="en-US" sz="1400" dirty="0"/>
          </a:p>
          <a:p>
            <a:pPr marL="0" indent="0">
              <a:buNone/>
            </a:pPr>
            <a:r>
              <a:rPr lang="en-US" sz="2800" u="sng" dirty="0"/>
              <a:t>Life span</a:t>
            </a:r>
            <a:r>
              <a:rPr lang="en-US" sz="2800" dirty="0"/>
              <a:t>                                                                  </a:t>
            </a:r>
          </a:p>
          <a:p>
            <a:r>
              <a:rPr lang="en-US" sz="2400" dirty="0"/>
              <a:t>Pygmy goby &lt; 60 days				    </a:t>
            </a:r>
            <a:r>
              <a:rPr lang="en-US" sz="2800" u="sng" dirty="0"/>
              <a:t>Shape</a:t>
            </a:r>
            <a:endParaRPr lang="en-US" sz="2400" dirty="0"/>
          </a:p>
          <a:p>
            <a:r>
              <a:rPr lang="en-US" sz="2400" dirty="0"/>
              <a:t>Rockfish &gt;200 years </a:t>
            </a:r>
          </a:p>
          <a:p>
            <a:pPr marL="0" indent="0">
              <a:buNone/>
            </a:pPr>
            <a:endParaRPr lang="en-US" sz="1400" dirty="0"/>
          </a:p>
          <a:p>
            <a:pPr marL="0" indent="0">
              <a:buNone/>
            </a:pPr>
            <a:r>
              <a:rPr lang="en-US" sz="2800" u="sng" dirty="0"/>
              <a:t>Size</a:t>
            </a:r>
          </a:p>
          <a:p>
            <a:r>
              <a:rPr lang="en-US" sz="2400" dirty="0"/>
              <a:t>Minnow ≈ 0.3 in</a:t>
            </a:r>
          </a:p>
          <a:p>
            <a:r>
              <a:rPr lang="en-US" sz="2400" dirty="0"/>
              <a:t>Whale shark &gt; 65ft</a:t>
            </a:r>
          </a:p>
          <a:p>
            <a:pPr marL="0" indent="0">
              <a:buNone/>
            </a:pPr>
            <a:endParaRPr lang="en-US" sz="1400" dirty="0"/>
          </a:p>
          <a:p>
            <a:pPr marL="0" indent="0">
              <a:buNone/>
            </a:pPr>
            <a:endParaRPr lang="en-US" sz="1400" dirty="0"/>
          </a:p>
          <a:p>
            <a:pPr marL="0" indent="0">
              <a:buNone/>
            </a:pPr>
            <a:endParaRPr lang="en-US" sz="2400" dirty="0"/>
          </a:p>
        </p:txBody>
      </p:sp>
      <p:pic>
        <p:nvPicPr>
          <p:cNvPr id="2054" name="Picture 6" descr="https://www.sciencenews.org/sites/default/files/main/blogposts/Mr_Blobby_8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3530" y="4012725"/>
            <a:ext cx="3754549" cy="21124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7956501" y="4012725"/>
            <a:ext cx="4090497" cy="2112490"/>
          </a:xfrm>
          <a:prstGeom prst="rect">
            <a:avLst/>
          </a:prstGeom>
        </p:spPr>
      </p:pic>
    </p:spTree>
    <p:extLst>
      <p:ext uri="{BB962C8B-B14F-4D97-AF65-F5344CB8AC3E}">
        <p14:creationId xmlns:p14="http://schemas.microsoft.com/office/powerpoint/2010/main" val="506239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45" y="152400"/>
            <a:ext cx="11382703" cy="990600"/>
          </a:xfrm>
        </p:spPr>
        <p:txBody>
          <a:bodyPr>
            <a:noAutofit/>
          </a:bodyPr>
          <a:lstStyle/>
          <a:p>
            <a:pPr algn="ctr"/>
            <a:r>
              <a:rPr lang="en-US" sz="4000" dirty="0"/>
              <a:t>Class Actinopterygii, Order Acipenseriformes</a:t>
            </a:r>
          </a:p>
        </p:txBody>
      </p:sp>
      <p:sp>
        <p:nvSpPr>
          <p:cNvPr id="3" name="Content Placeholder 2"/>
          <p:cNvSpPr>
            <a:spLocks noGrp="1"/>
          </p:cNvSpPr>
          <p:nvPr>
            <p:ph sz="quarter" idx="1"/>
          </p:nvPr>
        </p:nvSpPr>
        <p:spPr>
          <a:xfrm>
            <a:off x="609600" y="1219200"/>
            <a:ext cx="5707117" cy="4937760"/>
          </a:xfrm>
        </p:spPr>
        <p:txBody>
          <a:bodyPr>
            <a:normAutofit fontScale="92500" lnSpcReduction="10000"/>
          </a:bodyPr>
          <a:lstStyle/>
          <a:p>
            <a:pPr marL="0" indent="0">
              <a:buNone/>
            </a:pPr>
            <a:r>
              <a:rPr lang="en-US" sz="2800" b="1" dirty="0"/>
              <a:t>Sturgeons and Paddlefishes</a:t>
            </a:r>
          </a:p>
          <a:p>
            <a:r>
              <a:rPr lang="en-US" sz="2800" dirty="0"/>
              <a:t>Primitive characteristics</a:t>
            </a:r>
          </a:p>
          <a:p>
            <a:pPr lvl="1"/>
            <a:r>
              <a:rPr lang="en-US" sz="2400" dirty="0"/>
              <a:t>Mostly cartilaginous skeleton</a:t>
            </a:r>
          </a:p>
          <a:p>
            <a:pPr lvl="1"/>
            <a:r>
              <a:rPr lang="en-US" sz="2400" dirty="0"/>
              <a:t>Heterocercal tail</a:t>
            </a:r>
          </a:p>
          <a:p>
            <a:pPr lvl="1"/>
            <a:r>
              <a:rPr lang="en-US" sz="2400" dirty="0"/>
              <a:t>Spiral valve intestine</a:t>
            </a:r>
          </a:p>
          <a:p>
            <a:pPr lvl="1"/>
            <a:r>
              <a:rPr lang="en-US" sz="2400" dirty="0"/>
              <a:t>Lack of vertebral centrum</a:t>
            </a:r>
          </a:p>
          <a:p>
            <a:r>
              <a:rPr lang="en-US" dirty="0"/>
              <a:t>Marine, freshwater and anadromous</a:t>
            </a:r>
          </a:p>
          <a:p>
            <a:r>
              <a:rPr lang="en-US" dirty="0"/>
              <a:t>Caviar</a:t>
            </a:r>
          </a:p>
          <a:p>
            <a:r>
              <a:rPr lang="en-US" dirty="0"/>
              <a:t>Barbels </a:t>
            </a:r>
          </a:p>
          <a:p>
            <a:pPr lvl="1"/>
            <a:r>
              <a:rPr lang="en-US" dirty="0"/>
              <a:t>4 in Sturgeons</a:t>
            </a:r>
          </a:p>
          <a:p>
            <a:pPr lvl="1"/>
            <a:r>
              <a:rPr lang="en-US" dirty="0"/>
              <a:t>2 in Paddlefish</a:t>
            </a:r>
          </a:p>
          <a:p>
            <a:r>
              <a:rPr lang="en-US" dirty="0"/>
              <a:t>Lack scales</a:t>
            </a:r>
          </a:p>
        </p:txBody>
      </p:sp>
      <p:pic>
        <p:nvPicPr>
          <p:cNvPr id="4098" name="Picture 2" descr="http://lyceefrancais.ro/static/didapages/cdd2014/048esturge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957" y="1219200"/>
            <a:ext cx="3930869" cy="25603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768661" y="3855737"/>
            <a:ext cx="5244005" cy="2400300"/>
          </a:xfrm>
          <a:prstGeom prst="rect">
            <a:avLst/>
          </a:prstGeom>
        </p:spPr>
      </p:pic>
    </p:spTree>
    <p:extLst>
      <p:ext uri="{BB962C8B-B14F-4D97-AF65-F5344CB8AC3E}">
        <p14:creationId xmlns:p14="http://schemas.microsoft.com/office/powerpoint/2010/main" val="2539357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t>Class Actinopterygii, Infraclass </a:t>
            </a:r>
            <a:r>
              <a:rPr lang="en-US" sz="4400" dirty="0" err="1"/>
              <a:t>Holostei</a:t>
            </a:r>
            <a:endParaRPr lang="en-US" sz="4400" dirty="0"/>
          </a:p>
        </p:txBody>
      </p:sp>
      <p:sp>
        <p:nvSpPr>
          <p:cNvPr id="3" name="Content Placeholder 2"/>
          <p:cNvSpPr>
            <a:spLocks noGrp="1"/>
          </p:cNvSpPr>
          <p:nvPr>
            <p:ph sz="quarter" idx="1"/>
          </p:nvPr>
        </p:nvSpPr>
        <p:spPr/>
        <p:txBody>
          <a:bodyPr>
            <a:normAutofit fontScale="85000" lnSpcReduction="20000"/>
          </a:bodyPr>
          <a:lstStyle/>
          <a:p>
            <a:r>
              <a:rPr lang="en-US" sz="2800" dirty="0"/>
              <a:t>Brackish waters</a:t>
            </a:r>
          </a:p>
          <a:p>
            <a:r>
              <a:rPr lang="en-US" sz="2800" dirty="0"/>
              <a:t>Highly vascularized swim bladder</a:t>
            </a:r>
          </a:p>
          <a:p>
            <a:pPr lvl="1"/>
            <a:r>
              <a:rPr lang="en-US" sz="2600" dirty="0"/>
              <a:t>Can breathe air</a:t>
            </a:r>
          </a:p>
          <a:p>
            <a:r>
              <a:rPr lang="en-US" sz="2800" dirty="0"/>
              <a:t>Veracious predators</a:t>
            </a:r>
          </a:p>
          <a:p>
            <a:pPr lvl="1"/>
            <a:r>
              <a:rPr lang="en-US" sz="2500" dirty="0"/>
              <a:t>Stalk prey</a:t>
            </a:r>
          </a:p>
          <a:p>
            <a:endParaRPr lang="en-US" sz="1500" b="1" dirty="0"/>
          </a:p>
          <a:p>
            <a:pPr marL="0" indent="0">
              <a:buNone/>
            </a:pPr>
            <a:r>
              <a:rPr lang="en-US" sz="2800" b="1" dirty="0"/>
              <a:t>Order Amiiformes (Bowfins)</a:t>
            </a:r>
          </a:p>
          <a:p>
            <a:r>
              <a:rPr lang="en-US" dirty="0"/>
              <a:t>Single extant species</a:t>
            </a:r>
          </a:p>
          <a:p>
            <a:r>
              <a:rPr lang="en-US" dirty="0"/>
              <a:t>Gular plate</a:t>
            </a:r>
          </a:p>
          <a:p>
            <a:r>
              <a:rPr lang="en-US" dirty="0"/>
              <a:t>Swims via dorsal fin</a:t>
            </a:r>
          </a:p>
          <a:p>
            <a:pPr marL="0" indent="0">
              <a:buNone/>
            </a:pPr>
            <a:endParaRPr lang="en-US" sz="1400" dirty="0"/>
          </a:p>
          <a:p>
            <a:pPr marL="0" indent="0">
              <a:buNone/>
            </a:pPr>
            <a:r>
              <a:rPr lang="en-US" sz="2800" b="1" dirty="0"/>
              <a:t>Order Lepisosteiformes (Gars)</a:t>
            </a:r>
          </a:p>
          <a:p>
            <a:r>
              <a:rPr lang="en-US" dirty="0"/>
              <a:t>Ganoid scales</a:t>
            </a:r>
          </a:p>
          <a:p>
            <a:r>
              <a:rPr lang="en-US" dirty="0"/>
              <a:t>Heterocercal tail</a:t>
            </a:r>
          </a:p>
          <a:p>
            <a:endParaRPr lang="en-US" sz="2400" dirty="0"/>
          </a:p>
        </p:txBody>
      </p:sp>
      <p:pic>
        <p:nvPicPr>
          <p:cNvPr id="2050" name="Picture 2" descr="http://www.tnaqua.org/images/uploads/our_animals/ID_AlligatorGar_1200x4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3965166"/>
            <a:ext cx="4365171" cy="19348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620000" y="1569413"/>
            <a:ext cx="4365171" cy="1878173"/>
          </a:xfrm>
          <a:prstGeom prst="rect">
            <a:avLst/>
          </a:prstGeom>
        </p:spPr>
      </p:pic>
      <p:pic>
        <p:nvPicPr>
          <p:cNvPr id="2052" name="Picture 4" descr="http://m1.i.pbase.com/g1/55/932755/2/118516291.9vYY8mb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569413"/>
            <a:ext cx="1262941" cy="18955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viddarling.info/images/ganoid_sca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084" y="4439155"/>
            <a:ext cx="1723813" cy="14566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38976" y="2226816"/>
            <a:ext cx="1687286" cy="400110"/>
          </a:xfrm>
          <a:prstGeom prst="rect">
            <a:avLst/>
          </a:prstGeom>
          <a:noFill/>
        </p:spPr>
        <p:txBody>
          <a:bodyPr wrap="square" rtlCol="0">
            <a:spAutoFit/>
          </a:bodyPr>
          <a:lstStyle/>
          <a:p>
            <a:r>
              <a:rPr lang="en-US" sz="2000" dirty="0"/>
              <a:t>Gular plate</a:t>
            </a:r>
          </a:p>
        </p:txBody>
      </p:sp>
      <p:sp>
        <p:nvSpPr>
          <p:cNvPr id="9" name="Right Arrow 8"/>
          <p:cNvSpPr/>
          <p:nvPr/>
        </p:nvSpPr>
        <p:spPr>
          <a:xfrm rot="19819844">
            <a:off x="5808042" y="2184396"/>
            <a:ext cx="904889" cy="130984"/>
          </a:xfrm>
          <a:prstGeom prst="rightArrow">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26084" y="3990957"/>
            <a:ext cx="1893916" cy="400110"/>
          </a:xfrm>
          <a:prstGeom prst="rect">
            <a:avLst/>
          </a:prstGeom>
          <a:noFill/>
        </p:spPr>
        <p:txBody>
          <a:bodyPr wrap="square" rtlCol="0">
            <a:spAutoFit/>
          </a:bodyPr>
          <a:lstStyle/>
          <a:p>
            <a:r>
              <a:rPr lang="en-US" sz="2000" dirty="0"/>
              <a:t>Ganoid scales</a:t>
            </a:r>
          </a:p>
        </p:txBody>
      </p:sp>
    </p:spTree>
    <p:extLst>
      <p:ext uri="{BB962C8B-B14F-4D97-AF65-F5344CB8AC3E}">
        <p14:creationId xmlns:p14="http://schemas.microsoft.com/office/powerpoint/2010/main" val="3612382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599" y="1219200"/>
            <a:ext cx="7311657" cy="4937760"/>
          </a:xfrm>
        </p:spPr>
        <p:txBody>
          <a:bodyPr>
            <a:normAutofit/>
          </a:bodyPr>
          <a:lstStyle/>
          <a:p>
            <a:r>
              <a:rPr lang="en-US" dirty="0"/>
              <a:t>96% of all living fishes (38 orders and 426 families)</a:t>
            </a:r>
          </a:p>
          <a:p>
            <a:pPr lvl="1"/>
            <a:r>
              <a:rPr lang="en-US" dirty="0"/>
              <a:t>Occupy nearly all freshwater and marine habitats</a:t>
            </a:r>
          </a:p>
          <a:p>
            <a:pPr lvl="1"/>
            <a:r>
              <a:rPr lang="en-US" dirty="0"/>
              <a:t>Most diverse group of all vertebrates</a:t>
            </a:r>
          </a:p>
          <a:p>
            <a:r>
              <a:rPr lang="en-US" dirty="0"/>
              <a:t>Significant variation in body plans, foraging and reproductive behaviors</a:t>
            </a:r>
          </a:p>
          <a:p>
            <a:pPr lvl="1"/>
            <a:r>
              <a:rPr lang="en-US" dirty="0"/>
              <a:t>Only herbivorous fishes</a:t>
            </a:r>
          </a:p>
          <a:p>
            <a:r>
              <a:rPr lang="en-US" dirty="0"/>
              <a:t>Diverged in the Mesozoic Era</a:t>
            </a:r>
          </a:p>
          <a:p>
            <a:r>
              <a:rPr lang="en-US" dirty="0"/>
              <a:t>Uroneural bones</a:t>
            </a:r>
          </a:p>
          <a:p>
            <a:pPr lvl="1"/>
            <a:r>
              <a:rPr lang="en-US" dirty="0"/>
              <a:t>Homocercal caudal fin</a:t>
            </a:r>
          </a:p>
          <a:p>
            <a:r>
              <a:rPr lang="en-US" dirty="0"/>
              <a:t>Mobile pre-maxilla bone</a:t>
            </a:r>
          </a:p>
          <a:p>
            <a:pPr lvl="1"/>
            <a:r>
              <a:rPr lang="en-US" dirty="0"/>
              <a:t>________________</a:t>
            </a:r>
          </a:p>
          <a:p>
            <a:endParaRPr lang="en-US" dirty="0"/>
          </a:p>
          <a:p>
            <a:endParaRPr lang="en-US" dirty="0"/>
          </a:p>
          <a:p>
            <a:endParaRPr lang="en-US" dirty="0"/>
          </a:p>
        </p:txBody>
      </p:sp>
      <p:sp>
        <p:nvSpPr>
          <p:cNvPr id="4" name="Title 1"/>
          <p:cNvSpPr>
            <a:spLocks noGrp="1"/>
          </p:cNvSpPr>
          <p:nvPr>
            <p:ph type="title"/>
          </p:nvPr>
        </p:nvSpPr>
        <p:spPr/>
        <p:txBody>
          <a:bodyPr>
            <a:normAutofit/>
          </a:bodyPr>
          <a:lstStyle/>
          <a:p>
            <a:pPr algn="ctr"/>
            <a:r>
              <a:rPr lang="en-US" sz="4000" dirty="0"/>
              <a:t>Class Actinopterygii, Infraclass </a:t>
            </a:r>
            <a:r>
              <a:rPr lang="en-US" sz="4000" dirty="0" err="1"/>
              <a:t>Teleostei</a:t>
            </a:r>
            <a:endParaRPr lang="en-US" sz="4000" dirty="0"/>
          </a:p>
        </p:txBody>
      </p:sp>
      <p:sp>
        <p:nvSpPr>
          <p:cNvPr id="5" name="AutoShape 2" descr="data:image/jpeg;base64,/9j/4AAQSkZJRgABAQAAAQABAAD/2wCEAAkGBxMTEhQUExQWFRUWGBwaFxgYGRgYHhwcGhcXGB0cGhwaHCggGB8lHRgUIjEiJSksLi4uFx8zODMsNygtLiwBCgoKDg0OFxAQGiwcHBwsLCwsLCwsLCwsLCwsLCwsLCwsLCwsLCwsLCwsLCwsLCwsLCwsLCwsLCw3LCw3NywsN//AABEIAR4AsAMBIgACEQEDEQH/xAAcAAACAwEBAQEAAAAAAAAAAAAFBgMEBwECAAj/xABPEAACAQIDBAUGCwYEBAQHAQABAhEAAwQSIQUxQVEGEyJhcQcygZGh0RQWIzNCUnKSsbLBFVNi0uHwVHOCoyREY/E0osLDNUNVdISTsyX/xAAYAQEBAQEBAAAAAAAAAAAAAAABAgADBP/EACARAQEBAAMBAAMBAQEAAAAAAAABEQISITEDQVFhgSL/2gAMAwEAAhEDEQA/AGiuVDjMWlpC9xgqjeT/AHqaFr0pw580sfRH4moI1Xx0pa2n0kJSLKlWPFoMDmADFBHvG6FF25cMecSc4YzvCjLl8NaqRjtf2laTzri+jX8JpH2g4LMQZBJIqZNno4AtXQbpMdXcDLP8QZQRHMGIq/guiF1xLC65HnZfkrY8HZZb7UAVd/GO2Fl7GY78viDXLOxmuPlDKO8gxRy5se2AfkcQO1o9u8LggaGQ4g+j2V4tJlUCVYExPmlftBiAvriov47G70pbY2U1smGVo3xWz+QP/wCH3P8A7h/yJSvtK8Ba6q5ZU5dB8moeN4OcCGB+sCaevJCgGDuZQFBvsYE/VTnV3hh7aFbV+eu/bb8xqrVvavz137bfmNVQK85cr6he0Nu2rZyzmYbwNAPE0H2h0rcfNWp5aFyfQtONpsmort9V85lHiQPZvpGubaxVxCzZ1VSFaFyAFtwbiCYOh5VWsIrXF6x2VTOZkGs5SRqdTrA051U4McL3SG0pIIaBxMAHwkzQXafS+0VZABrxzT+URQzAbAt3GuHr0RUQMDd0zsdMg1PGdal2V0W+F3nTPbt9W2UABsrwcpZX81RpMnfwFV0yanS9jNqhj2Z7hu/rVG9m85lcDmwYD1kRW97D2fs7Dl7aLbItWvlW0UO4I812Mk6E6Uf6O4rr0BKWVsnQJ54bTQ5p366qwmol2nX5pwSoWXPmyT2igUmO7MQD6TT70D2Jhr+cXryLcJi0rq2kcterckcDPdTN0o6E4S617qLRw+JUZiikFDxzADcDrOgpZ6ObKGU9atqM0fLAsBoTMKwgyNJrtPiaZOlGzmv2QqgEhw0HupMXCBGzKFYcV1ExOnMeg1o2LtZ0dd2ZSNN+orN8NZKjKQQ43g6ew1yi4vYNyVy6QYJ0E6d++vaWQO+Klw1qN27n31JicMwEwaqCqaYh7elvRrnncSQDovhOtWekXlDvWR1Fkutzq1V7jNmgb9FIyzrv4CvNjDjrEYiYII5HXUUN6X9D79y42Iw84hDGYCM6wI82dR4V0tyI/arsbpxijdRL15ntkx2soidJ0AFHcRYIuMd0g/330n7D6MXrl1RcRrSgzLKwJjWF01NO218TBZhoWhVHLSPYK3HlRfofbdsyawIC6cRyNa95NrmbDOYA+VbQCPorWQq27TurV/JYZwj8flm/KlPP4YAbdvqly87GAHYn7xpGxG13vkyWVeCIYMfxHeTTv0gwq3bl5HEr1jHfG5jSTcwJtXTbKyCZVgd494rzz6sOvXAukHTg0H17oqQ4hECtbYh+QGXLI3g/RIPEVa2lDMBqWXQ944ekc6F4rDldx3/3FdIm2RBaLEsQ5lvOJJJbxJknxr583Hnwr7BGWIOhpjXo1dexbvWvllcSwtgkoYkqfDnTjSgVlZgHXWiBtM4IRSFEzAPDnVdrZRoYEEbwd/ppi6NY22H6jEXjatOc6vuXMd6ueA7+dHLxqQ9vbTV7uTIBbQgEAkTG8iZCaaaUX2FtnC2rydQt8KWBa3ceQSuohljjxirnSXyf4hr+axaEPqo6xWDcMysNNeRpftbFfD3AbpUOp8xTmP8AqYdkeEmpllLRuj20L1y/cIZiYZzrJyzqCeIiJrxtd8mKxFm2oy3Rbukgw0Kg81uAJ1juqLoEcjXb7uEDW2UzI03k/hS3isW2Jv3r8EAwOUKoCj1x7avW/TT4qptDZyXR2hrwbiKt19UYSkbD2LgOoI3EbjUl3GPKtJJB0DagjlTLiLCuIYTS/tDZDJqoLL3akeimWxlDaV9G1ANsnzkbcT9ZTUGE2o9o/WHea93bhIynUcj/AFqldw4O4f36arW6iF7b5YgwBE6GYExundQ2/eZ2zHU9w0A7q4tkDepq9grKtr2IjiHIHqOppbqgsggDQ6nf7K1ryZWcuEYf9Vp+6tZxh1UkAkQPN0Op9Uj01qXQazlw5GnzhOhn6K1rfBhV2r89d+235jSl0pxjoy9nsRo3ed9N21Pnrv22/Map3rSsCrAMp3g6g1w31TPL2NLEGSDw/vjVrBAPIYA926f60S2j0OQktYY2z9Xh6DvFL7Wb9oSyNl3SRVzk58uOvsRYCk+PZMew07dAOkaWrL2rqswIylVOUhOJXmdTpvpMGLzghyTp2YgR46Vbw+JCutwLAUZWUNq2mrajTh6qvRJh025sm1cTrBLq89UwBzIFMEPp2o0HopIxFhhIykrzg7vA017P6QtatZTDWySQjAODm3yJBiocJ0gtW2XLYRhmkyWkDiqqwKKe+nFF7ZW18RY0sYhlU71GVl+64IHor1j8c91utvsCwiDlRRpzAUA0z47a2CuedgLBne2hefrEqAKDs+FBJTC2l5ZkzR4Q1TeLBnXXcW62rZS0hPbuEZLajmxJ7XgOdMu0OiIsultM5tkAC6QrBubaHSeFC1xsSqwiMZMKN53gEz2e6rGN2gMi5+sd8gVSYQBRuEIRPiZNVCcq+FHhtux/hx6k91fftux/hx6k91c2Aa4aP/tvD/4cepPdXP23h/8ADj1J7qzFfG7Pt3R2xrzGhoFi+jzrrbYMOR0Pr3Vo37bw/wDhx6k91Q4zpFh0RnOGByiYhPdWMrL8lzMUKNPh+u6ruEwdwGernuaI9hpibyi4Qf8AI+y37qgfyo4Nf+R//l7q2ukv9ivbwjEyUy6cJPcPxp96DIRhyCI7Z/BaRH8rWEH/ACB0/wAr3U8dA+klvH4drtqybKi4UynLvAUz2dOPsp2J5fCxtT5679tvzGqtNWM25h1uOpwwYhiCYTUg79RUPxgw3+FX1J7q55P6kt15Inwpm+MGG/wq+pPdX3xgw3+FX1J7q2T+sQcf0fttrb+TblEr6uHooJiNlX0328w5p2vYNRWs/GDDf4VfUnur74wYb/Cr6k91P/WYq5AOsqe/Q+2vjjCNM0+Mmtnv7bwj+fg0bxW2fxFVxjtn/wD0+z/+uz/LTv8ApY8u014kT45fxqwMcN417xWmbU25s60AW2bZaf8Ap2f5aBXuneyk3bJtk91qx/LTLTMLWzNrKraK7OdxCgkd2sirptXHJZlyzvNxhPqG7woinlT2cvm7JA8FsD8BUtrytYAmP2ZE91n3U+tsMIrk1DjL+S27xOVSY8BNItrpJjA2ZmUg/RhYHsmiepP9R4i+iCXYKO8xS3+28RmCQgYxEANJOo+lHEUK21grouhr4YNvAYd+8A6RT1/rD+K6U21MIrPzbcB+tDdodInuKVChVO/SfbOlUA2rMVUzqZGknuEAVZGHt4kDNZSyDopR3TrCCJJUkhVHMVfHjKP0BX8VbnUgeGtfWMRbJA7JngVA/Gn8bKs28MOpZbd9SQ/U5QIIgSXA4xMn8aDYtMRkyvdtXkEnI4t3OHOCR6DWv45+m3+huDwqqCWtq4O6Qula15MtnGzhnByS90v2GDjtKm+Nx03VlGAxSJcV+qzIuj2i2kERKk8RvANaz5NI+CGJPyhksuUmQp1G46RqNKnpnrT4X9q/PXftt+Y1Uq3tX5679tvzGqtcVOV9VLaG07dmA0ljuUb/AG7qEX+lJEjqo5EsT7Av60yVtMgqrjcfbtee0HgBqfVSbjcRjb2XKzZbhIWGW2p5gEkDTxqhbw9zK7QSbZC3G84DXLGbdvqug0zYrpWoBypl/icj8BNArnSS6Zi47TyhR6Kr3SnVleptlyfnWLOwHAIshE9Rmau4TGp1z3XtK2dSAlv5JVbLlUgLuA4jjVTjGL+N2reJIIM95Yn21awfRLaF9Bc6pltkwLlw5F17vOI7wKLbEWzbDDEAFiVOeCX7PBTOgPhRJNv2Ea8b9y7bzQLYXO5A5a+bzn2VPK2fBoRd8mG0AjPbFi/k85bN3O4/0lRJ7qE2beJsBg63LQfsNKBZjXLLDQ7pAIp42XjMEULJfuPcfewLoQRwuiQO8ETPdVltqreW5aZmclwVJKOmkedmGbNIq+M0aZLiBgQRIIgjxpYOxwtxrbHs70ngD/cU0CljFdIEa4QLZbLI374PHlrUKgbbwnV9YsaBv7ivb2ZGo8Kls3GuMSY7+6p7dokQNaZrUOaCIFVsIS18FQpCQQrSVgcCPHWiFzDEEmNONfWERHlwMrbyNJBjjVxNuEnpR0gv4q63WvKqxCoICjWJyjSdN++vuiWPKYhE1yucsDmdxFMO2+giuTcwl5MrGTbuSpE/VYAhhXejHRhrF4XLkM6dpACGUHXVvdRDsq1jMFka4CQcsg8NQYrUfJKP+Df/ADm/KlZltJ5Zl3sTnc9w/UmtQ8lY/wCEf/Ob8qVd+CAm2XC3bzMQAHaSftGlDEdIy5ZbUIsxnaST4LEAd5pl6V4LrmvJmK/KMfEhjAPdSbs9RqhVlZTDCePfpXni0QZZlmzMeJn9aje8LbqT20zAsoJWVnUAjcSNKI4qyFYFhl4aD1HlQ/H2IYrvG+rnJLxjMcHVrSgiznZlDQx13TwkbpG+qVm1KkAsATqASASN0gaH016ezLRuIGnp51El2JDaEHhVeiV25Z9NWMMIIgajnTDhOjrYhVOHGY5ZuB2VQOEyeE0HxmBfD3Wt3AAy8iCCCJkEaEVsKP4OW7R/Hv1ik7auKd7rlyTqQByA0FOiuFMmSp3EHVT6d9UcVsVb75ix13sizu+sg1nvoYJ2LtN86p2VEfRUD0mN5p06KYI3rjlSPk1zsDxExp360s3NiraeEFzNoJeAfQoGgPfrTDsonDBmuBlJG4ypJ4Ad3fVcforQYoFjtgZrpuW2C5h2lI48wRuo9FfRXNRPvbOdDug/jXUd1AywN8kRJnmd5puZQRBAI76H4jZCnzDlPspnh3QGziLgaUgEiCDBBqntC7qcy5J3gCVnuIonjMBcTesjmP6UMcidaqUYq2sayHsNXX2m54xzj+ler+HB3EVA2EanW6o8/wCO88TWw+SlYwZn9635UrJ8NbgkkuNI0ia1vyXCMI3+a2/7K1mwD2r89d+235jQDaeBOfrkGu5x9Ye+mDavz137bfmNVYrgQa/dRliJkbv73UuAiTpHcTrU2P8AhCs3yTbzqFJnvBFCHuE6sPTxq4mr1vDBmJJ3CeX/AHqjeWZzQSN0b/TV9buW1pmzCe8Hl6aq5Qd+/eNCPxrprnON0b6N7buYdgbcZiMrIwlWHI044zEWsVYzLZUMxYOmUtkKjemQFlkDhWboNc2s8OVELO0MolWyvO4ZhHfIreOjg2Y1xotlJJgKzhT63iql/ZF4ZicPdZVMMyJ1qg+NvMKutjWbQuWkyRmkHxB31aXaV0ebddd+inINd4yrpRZGkAFEDs23P+kr+MVGMI9wjP2VH0Rv9J4UbuSxkmTXLdkH3k0aqcWmnZV/923qr79lX/3bVP8At6/9cfdX3V5+MGI+uPur7qPEohsm/wDu2r79lXv3TeqpfjBf+uPur7q++MGI+uPur7q3jIv2Vf8A3beqqmL6Mvc86w08xofWKIft/EfXH3V91L3STpjjbTqLdwARJ7CH8VrFWxXQXE6m2pPc0A/1ob8WseB/4e4fR/WvL+UDaXC8vpS1/LXhune1tJvoJ3fJ2j/6K2qlxYw/RrHEx8GuDvOgrTeg+Au2cOVvCGzkx3QvuNZVtDphtq2ob4Rb13Dq7R0+5WgeSbbuJxmEe5imz3BeZQcqp2QqECFAHE1pda8tivtHZN9rtwi0xBdiDHAk1X/Y2I/dP6qv4/pBiFuXFDgBXYDsruBPdVf4y4n64+6vuqPEoBsbEfun9VUvilc6zP1Da71KgieetFPjLifrj7q+6ufGbE/XH3V91bwh9zoozb8N6lj8Kp3ug7nzbd5PCD+aaOfGXE/XH3V91D9r9PruHC57ks3mqESTG87tB3mnxge70BxX0c/+pPcaq3egePjS2G7tR+NcveUnaDElbiqPorkQ6cMxIiajxflA2kgMYq3cMAjq7SwPOle3bBYiBqNDIiaucNChf6IbQH/KXfQFP4GoD0T2mN2EvfdH6GmQdMto/COqOMt5AO1cRLOUkqDGZ1AgEwT40Wt+UB16zrMXh+wqhGZRFx+OXKZI8IFFmGciZhOiW02Paw9xB4a+1jRa10SxY/5e6e8/96csB0ruGx1gxWGvv52URGXkGU668CA3Og23emeLAFyzdyqSoKsttoPEH5OdSRBnhWnHVT8mCE15BnUa+FL/AE0ZurRASFZu0QY3DQHx/SlzZ1x7E5bjJy1GU8xqN/LwrIaEzAAkmAN5NAsT0mSWWwpuMoLEwcoA3meNCnLvIu3W4RJbK0njHZHpofewoRyog8Z0aT4gkRTjL/7Uxd2coYiJ+TUwBv1yiZig73XZ8iKzOdSN0d7Foj01bOdcuRirToQSIPPTlTDsDGpdLK7lhZU3OsuuQGeR2mMzqdwG6BV3Mbwsts65Iz3bSEmD2bj5fFlXL6jU1vBMrEBrV9QTrZed3NWAb1TV3pN0/wAO90/JG7liSj5LZaIYgFSX3DtabqpfC7V+11lpQkHhvB5TwrTjOSbcE8Gii2LzW0uK7G0ouhjlYDnooMbprRPJbZVMNdCrk+Xbs8uymlZIl9kOZSQxG9TBkcfHv31q3kjJ+BvOp65vypTykkyHQravz137bfmNVatbV+eu/bb8xpavdIRJCIGA3EuFk9wgyPTXmzVDZqlf2iigkBm8Bv8ASaFftBruhgDkDNXRaUjX1VUn9AVi9s3nOVCLYPISddNWnT0ChWKwbq2a7nGYfS1nKY3neJ5UdbBISROnGBu99VcVjnzKL7F1PZE6wCANOCnQT4Vf/kA1xGGUEroIWAJiSd4EnedTNRouvhTDYDA27DlzbNxVXdBVnA9ak0U6UdDfg7HJdDaSqlGUtruB1Un3U/WK4slwF7IAG/dPj66VukWJuC9lbcgAUECCBxP1tZpuKMhBIhlMgMuh/hYHeD+teLowl5wcQjrzVZZfBDmDWx3a0UQE2Ptd7mdWCKsDRFCjfyA09FPeIsImyTezyzkKF4ghjlJ9U+BpT+A2s8IctsEwQhGm/UE5j4kmrl7FXMV1eEsKWVJcgQNw1YyYAUDSTVcWPO3MOHssDwII8QR/WguOwC5FgfSE1c6U4/E2gow+G6/MDm7UZYiPGdfVS9htuYp7ot38KLSFTJLbiNxn9K54oSuDRQeGnoqpftkbtQKIXACBuM9/9xX1yxpI3bj41TBJJIkb4/SqhwDnDX8ttmcLplBJE6z4UfsbKdgblsBgDDLIzDxG+qqY17DykjuOhHdV/pFZZTr5P7TKmIdpClALemjPMHfyXjTDivgeIJuXbNrrOJyEFj/EUOtRtjbaIUQE6nKuoA8AdQKOLW+KOKiVEblk+ndWq+SYRg3/AM5vypWTdZHIsTJPfuA8BWueSsf8I3+afypTypkAttpNy+ObOPWTSXstALYykq8ZSd5184AnVZ01EU8bV+eu/bb8xpeXBaMBvUmPXIrhLlW8KxBDkl2UiM0bhEaxrXbCvLT5s6A8o9mtebgAg6ezjVrD4YHKACWPDSO4aak76d0B9y1lVtYHiefM/hVPabgLBGcRqo8/xHA1bx9vOCBpr2Z5j8NaEXMU7eeB2N5UARwnTfTx46nlykT4TEh7ejGVIYGCCCPHUbgfGnXAbabF4ZReCnqXC3GgdpSOySN06Nu5Ug4WyzZjbEL2czGYEzqwAk7joBNe7d8pqrZe/UBoJg5Y/EVeWRp60DbPR3DaM2IZtM+UqT2eEAc9d+7ShGI2Ls2c3wq/bB1hVWAO8MmngJ50n3sUxJJbMTvkE+uRUbYw7yB4j/tTsODO08DgZAt3sRcWTJbIs66QAo4czr3VUwmJFnSyMsfSlpbfvykerWqAxixuHjJ91RtjlPGOcA6+mp2HK0zadhntOqGGI0NJVvBOGZXBzg8jHoMa0/xXYqcMuE+zaKjLGldu22iFJiZI7+6mq5hkO9QfRVW5slOEr4Utul1FAMksD/CffVTaKy0o0jjmABB5AqTNHsXsNj5rz3HT8ZFB8RhLiech9I09Yp0YDXgZ1ivKJz9mtEhB3gGuvhkiRp7KdbFfC4cxOVtD/CB65mfCtd8mH/hGPO635UrLMPZWYbUchFat5NVAwrxu61vyrWbADanz137bfmNULqwc3MQffV/anz137bfmNVWWdDXEgGOxKoSzuLdvNlLFoBkc53H2xVsYxFA18DPtoDj9hX8TiCt0ZcNaPYWfnDG8x6u7dzNW8WzIYyERpGUkERG8SKoPG2MQFaZ0OsfrVTC452f5NQZPHiJ0gRrVkbDuXgCfkxOmYGY7h76P7O2ZbsjsiW4sYn0cqdReMv0MtbAzw10KhA3IACdZlt4nWJ5AUWs7OtKNLa+JAJ9JMmrNdNF5WrUr2yLDb7a+iV/LFVLvRrDH6LDwdv1JowK+Io0gPxSw/wD1Pv8A9K+XonhuIuHxc/pFHYr6trabpwH8X+5XZwH8X+5S7X1XoMObAfxf7lfTgP4v9yl1nAEkgAbydBQTE9JrYVmtK10KcpYKQgYiQM0a+imA+zgP4v8AcqrjdobMtRnLCe66fwrNrvSPEEMYyKN5A0E7u1HuoW+OuO2Vesuudcq5nP6wKcpaPi9pbDfzg3iEvA+sCTVY39gj97H/AOTSDc2de0zdSpLRD3RI36tlBjdFTXNl37TZb1vsiCSjLcAkTrlkrpzFFlGn/LsQLmy3QvP/AIjXw501dC7uEay3wLN1YuEHN1k5oWfnNYjL3VkeFuW2IVyzWlGqhxbJExAPPwrT/JrYtphnFsMB1zEhzJByrpMcNKZLm0veM/Z/WPnzZsxzfO7513ab6h//AM3+L/dpZ6T49LD3nf67QOJOY6Clv4xOwBAtpPPO36AVzZpTHZg1MgeN0VxruywJLEDmWuAfjWXPiDc1e4zjgBAHqofiLKFgpEcpMRPGRuFVIGn4rpBsRPOuMfsi+34CorXSfYjCQ1z0piB+IrNr2Fw/UPJDXc65F1JKRDSw3CZIoaloBTIadMsFcscc06k7oiq6xmxWNt7IfNkF58gBYrbxBiTHLX0V9Y21sZ2YZmXJIZnF62qkGIZ3hQeQJk1jjwSCRJ4TrHhO6i2B2heFp7CXMtp5NxdIMiDrHIRWzidaTgOkOxb1wW7bXGYmB2b4E/aIiO+aY7eysCyllEqJBOd4ECTOvAVkextvXLFsWLYXQNluXCT1c6nqweysxAOlUU6aM4tWfgpvW7JJY23bM0nU9lYEa6676i/fIGy4zAYFLPXZHe3Ezb625pzhCSaXh0m2JmyzdDTEFMQD6ZFDMR0nsGwGtW2wzK2W2ygLmMAnOF0HeKC9IFW4ExABzMUtsSF88mBy7JmqkjaI9Ktsvh1QW1DO5MTuAGpPfS/Z6UYkyGyqR3KJ8JOvopr21stb6iTDJJU8N2491KOKwYyksqgzBg6TzHA1MVFlrt3EKVa5ICliGZVEDlMSeQobZSNBw4R76sYW3IE6+NT3ViK6bM8FecPjb6MgtXGVvNGvZAPNT2SO4imDYFnDPmVUe5lE3Gt5bfWdonNcO4CSYAgUtXn0JG8gj0Gq99mt4K64ZlYjKI3HUDUeBOtVtTpo6T9JNm2rvUp1hVYkW1UiSDmBYneNNBPGhQfD3E63CgoQd8gHdrMHWswLmm7ydAs95WnqxbLnSe0u4bxvmnjzawcwt+GJYkBxludgODGo7MjWQNxFad5KLhbCOT++bu+ilZheIATmTPs1Nah5KhGEf/Nb8qVuXwSlTpngBda8QJdGcof9Wo9IFLeCth7ZJBiNOMRuj0077UHy137bfmNL+Hwgtsyb1JJXwO8V5tdAkYcZQQNIodcQEidd5o7iF6okb1bdHDuNC7DW2zSG6zNpquTKBEREhuMzGlXxmih1x4kiIFT4a2GURJ/vQe2ok1LcUJOX3muYZjbuAAnKTrBg89ORFdOrnOWveMwD22h1KsN4Ohrttey3hWuY3qcThbb5LL3Tb3OJYiD2VefP41nO0djNYgz/AKT5y9zD3UVVUts7OzYZmtAgMOyzGA/MAnSeEVntu86HssVYciQaf7ONdAVEXLROY2n1TN9YDep7xXu/fwzW9LJW6NVZrdpyO4XM4IXxSdKlgPZN5uqBeWYkjXfGvvp56S9XZwSorZi4smOT+cw8BSzg8OisXd4IMwRmnvHCfGpL+IuYxzcCt1NrsggdkMRunix31Umsf9qYc3LNxFMFlIB76z/A6QROdTzggjT0VpNVcZs23d85RP1uP9a5rlwo4fU7yTGo3nxohdwLZZbs88wg+o61zG7LNs6gkcCKimNSQdIPf/WqmCojhCsFhCnc3CreB2iqA27iqyt5wZQQdImd4rzgsXeQQjjIZDW31BB4Qd1CMW0EgqV7t49BFXKnlx1cxfQLB3PlLLXraHegKuBxOWe16Ks4TAWsPaZFyhQSc+5mH8fuoCcSRuJ/vxr5CWO6ZO4Dj6N9EbE969mObcNyju3yfGta8lY/4Nu+635UrJrWEdtYMbid0eM1r3kzthcKwBn5U/lSm3WkAdqfPXftt+Y0J2m8KvOdDyottT5679tvzGqOIw6uMrCR/fKvOso4/ElyMpkcdNT3zwqriLhFsmO1BGg1JPupqxGwrLDcynmjFf6GqLdFVmReuemD7RFX2icDMSbYsINFdRGUjWY1mNx8aoEkkswzHgdw0EcKPXujdw69eWP8Rb+tVLmw76/Qzj+Fl/Ug1XdHH8fVY2JjCFdCQDKso1M8DuPCKZdtbQw18AsmS6SCcpDToJlW8NBPGke7adPOVkI3Egj1Hd7aha6TrM851rTlF4bBhNm3U7TXbbKY7Aysw8NV5729FUcdsjBqJt4y6f4Ht28w9OgoEMURwEd2nsr2uLHH8Ke0OJr+y7My125cWe0MuXSOGU6699HMLtMjDHDLbHVBgVDZFVQN5le1m3mdTrQG3fQ7yAPCfZUrm0wAkAd5JPt0Hord261rXxZvc7frb+Wu/Fm9zt+tv5aFfDLn7x/vN76++GXP3j/eb31LCjdGLpEE2yPE/wAtDMZ0CuHVDbU8iWj8tc+G3P3j/eb31z4Zc/eP95vfW1lBvJ7iz9KyP9bfyV4Pk5xf1rP3m/kon8MufvH+83vqrtLHuLbBrzqSNO2wP4zW1g+75MsYfp2PvP8AyVw+TfHadrDxyzuP/bpWvbTxQ3Ym56btz9DURx2KLAfCr0Hity5+rVuzeHpPJ5iQu7DE97XNP/LTl0M2Pcwtg27pUsXLdkkiCBzA5VknwPFNIsX8ZfKiWK3LmnqaB660byUm78EudcbhcXmHyhYsBlTTtGaZdCTG9GLz3HYG3DMSJZuJn6tQ/FO/zt/eb+WqG08ZcF66BccAO0AM31j31W+HXf3tz77e+ufihj4p4jnb+838tffFO/zt/eb+Wg/w67+9uffb318Mdd/e3Pvt763jDHxTv87f3m/lrnxRv87f3m/loM+0bg86848bhH4mhOK6YBfNu3bh/hYx6ywFPjG/4pYj61v7zfy1UxPQBn85bJ7wWB9YUGkfG9Or25LpT7Ts7eoEAe2h2J6dYojS/djjlkfiaeoOuK8k7N5lxU/1Fx7Vn20Hv+SbaAPYu2GHD5S4ns6sj20iYvppijoL9/03XH4Gq77U2iwzC5jco1kNiIjnM7qcMrQl8lW0vr4b0ux/9qrOF8luP/8AmXMOPssx9ptiswsbbxJicXit+sXrp/8AXTr0Kvddixbu43EizHZ6y5eUs/CSl0hQCNxbWa3XW70719XxManQDfQi/wBJcOJyvnI+ru9dAF6F7Q29ZtSMwdgYKrrB3wTuBoPj9vPdQqgyZtJB1/CguFlOysROYqQGUsNJKkQfTVTj/WFMZ0kusDA6peJ/rQjDm5iHK2u1l1e4xORATvZtaujFXlI6tsjGF7ICjlJAEGJPCmnYG0cOWYNkfqxPW3oiRIDFRGck8gYFX1gLlrYAgG5cvEceqtqoHgbklh4AVyzgFQkpdYbwvX2sgI4dpSQD4irHSfymguBhrNghN910nM245V3BeRMmotndI/h1tlZQHU6qoAGvERvFVOPH9ptqzsu86hwHVGnzc7pmHNYGRhPA61pnk9YnDMWdHm4dUMjzV399ZWlsjLDEESJHDStK8ldvLhHEz8s35Up5SdTKC7V+eu/bb8xoXjdoW7XnsAeC72Por30xvXVa91KksbjAkCcokyaSsDZJWQVJbeWEknvbXXxryyaoSx23LzE9XNtOBIEn1zHoofex+IcBHuGOcjjzyAE11s2uYCBAiPXVRMY6EhABBDBo1ESIB3ga7q6SQaG4zBm28u6ueQDTr41au4dlLJdUqQNVJyxIBE5d4gg76jY5yJ1kanfXv4IF80ADkPdSdmPdzq3ibVtIieqU25AOs6ntEaZt9Xdo3Ld97SLZFuyrmUzLqs7jcCC5umZY67oofaWrvVs4CAcOFbRuGHZTYbC3EGHuWwzPLvlRxbXdkzuZ7pPfrTPgtr4i7eb4Pewy2kaXa2AynhFwKYg69oc99Y1t/GNbC2QAI7RaNZ1ETy41V2Rj7NvXI/WHTOG7OU7wVio6/tmu7e2dhb94i/hraXWmLtglc2mhIJg0kpgVs3CtwZxBBmVHnQNfCNR4VYs3rly6qrm4AJJaNOE+Bq/t/sXbZWc120QdeIaDHqNdMbTPt/DNcw91FnMyGI493prPf2XAmMp5EwfVWpUi9LsIVxIcklbg07iNI/WuZilZYggQBAEZZ17zJOp7qvdXAGmvtqrhUE66Dh40awuCZxoPE7gD41UPILLagjeNP0rmAwZNq8MhZspCgGD2gYI5iYoh+zHJOQZo3gb/AAHfUNvHdU0rMjTkR3Grjnf8ZhcRlJVgQw3g6Gm3yc4V1vtiNQltSPtE6AAcadP2nhb8fCbdtiBoxRS2m7XfUF7aNlD8mojLlGQBQRPEcT30T6fsUMZcjIoO9iT4CtR8mDzhGP8A1W/KlZDdcsxPE744DgBWueStSMG0/vW/KtXyvgkBNqD5e79tvzGlXFYAWr2YD5O5/wCVuPoNNW1fn7v22/MaXOkONyZV4HXxI768ubXQK2i+UsFYMGGvMcN1CcTahe8jSveJx2YyN/hUuGad4GvprrJjly3As29zrw3imPofgUxBu2iAHJXq3k6EyIgbwd5oZj7aBgBqRvjTwB5mpNj4trDhhpO4jSPA8CKvxuFtEOkPRt8KRLpc1Ifqw3YIMdqefA0NR4gkEjc4Bgle7vrSNn7TOKzh2Q37YXKxIh0J1DLEORyINJu0tkP1rKqZXmMpzLPgCKmqoHt3ZK4gZrRDKDCtBzweFxRu8RQPEdHGssM9xGIAMW8574JZVHqmmLHbNv2HOa3etsv0lD6f6re711UuY7NGe6z5VgZmZiNdwnX0USGCnQ++yX1vyFKSRO7cRPgAT66rbRxpxN9nXzVGVTunUkn0mqd3EX7/AGF7KnzmYRp3gDM0DhR29sNLS2+pfrFKgl5Ez9IlN6jlV/oYe4rzctKwhgCDwImvdfCueEDxuwF1a3p/D7qFoCkqRA4g/iOVOVQYnCo/nKD38a3wlC5cOfMjlD9ZZHrj8agx7u3aYq7cTuJ8YFF9o7FKDMhGXkdD7BrQJ21quypJVc225R6a6mF0kkAcanDg76mSysTFbT0TbNwylgCAwI3M+T09nWK1XyfQMO4BUgXWHZmPNXTXWsqwaZW00neJjStV8n11WwzFVyjrDpv+itO+JvHC3tX5679tvzGqtWtqfPXftt+Y1WrgwTtLYFi7JyKjn6S9k+mIBofc6Mso+SvHwcD2EbqZq5TLRhDv7Mu2TLL6d49Y09dRKs8o10/vStBFUcTsaw+ptgHmvZPs309xhYs48qNZLbgdCI7+M1I21rhBAuuJ0MOyyORk6+FE7nRhfoXWHcwVh7INAdr7Oex55Vh3T+H9arucHbPSXErGS+yAfRUIi67+yog+Jqnf2jdYyXM7tD/YpZa/HOurtKdxPpA99bsZxGyzk6FiTvA3n1VBjLmUZWt5mj6ZLZRM6KZC+iqPwp8vCD668Ya+zGAF9JNPZur/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eg;base64,/9j/4AAQSkZJRgABAQAAAQABAAD/2wCEAAkGBxMTEhQUExQWFRUWGBwaFxgYGRgYHhwcGhcXGB0cGhwaHCggGB8lHRgUIjEiJSksLi4uFx8zODMsNygtLiwBCgoKDg0OFxAQGiwcHBwsLCwsLCwsLCwsLCwsLCwsLCwsLCwsLCwsLCwsLCwsLCwsLCwsLCwsLCw3LCw3NywsN//AABEIAR4AsAMBIgACEQEDEQH/xAAcAAACAwEBAQEAAAAAAAAAAAAFBgMEBwECAAj/xABPEAACAQIDBAUGCwYEBAQHAQABAhEAAwQSIQUxQVEGEyJhcQcygZGh0RQWIzNCUnKSsbLBFVNi0uHwVHOCoyREY/E0osLDNUNVdISTsyX/xAAYAQEBAQEBAAAAAAAAAAAAAAABAgADBP/EACARAQEBAAMBAAMBAQEAAAAAAAABEQISITEDQVFhgSL/2gAMAwEAAhEDEQA/AGiuVDjMWlpC9xgqjeT/AHqaFr0pw580sfRH4moI1Xx0pa2n0kJSLKlWPFoMDmADFBHvG6FF25cMecSc4YzvCjLl8NaqRjtf2laTzri+jX8JpH2g4LMQZBJIqZNno4AtXQbpMdXcDLP8QZQRHMGIq/guiF1xLC65HnZfkrY8HZZb7UAVd/GO2Fl7GY78viDXLOxmuPlDKO8gxRy5se2AfkcQO1o9u8LggaGQ4g+j2V4tJlUCVYExPmlftBiAvriov47G70pbY2U1smGVo3xWz+QP/wCH3P8A7h/yJSvtK8Ba6q5ZU5dB8moeN4OcCGB+sCaevJCgGDuZQFBvsYE/VTnV3hh7aFbV+eu/bb8xqrVvavz137bfmNVQK85cr6he0Nu2rZyzmYbwNAPE0H2h0rcfNWp5aFyfQtONpsmort9V85lHiQPZvpGubaxVxCzZ1VSFaFyAFtwbiCYOh5VWsIrXF6x2VTOZkGs5SRqdTrA051U4McL3SG0pIIaBxMAHwkzQXafS+0VZABrxzT+URQzAbAt3GuHr0RUQMDd0zsdMg1PGdal2V0W+F3nTPbt9W2UABsrwcpZX81RpMnfwFV0yanS9jNqhj2Z7hu/rVG9m85lcDmwYD1kRW97D2fs7Dl7aLbItWvlW0UO4I812Mk6E6Uf6O4rr0BKWVsnQJ54bTQ5p366qwmol2nX5pwSoWXPmyT2igUmO7MQD6TT70D2Jhr+cXryLcJi0rq2kcterckcDPdTN0o6E4S617qLRw+JUZiikFDxzADcDrOgpZ6ObKGU9atqM0fLAsBoTMKwgyNJrtPiaZOlGzmv2QqgEhw0HupMXCBGzKFYcV1ExOnMeg1o2LtZ0dd2ZSNN+orN8NZKjKQQ43g6ew1yi4vYNyVy6QYJ0E6d++vaWQO+Klw1qN27n31JicMwEwaqCqaYh7elvRrnncSQDovhOtWekXlDvWR1Fkutzq1V7jNmgb9FIyzrv4CvNjDjrEYiYII5HXUUN6X9D79y42Iw84hDGYCM6wI82dR4V0tyI/arsbpxijdRL15ntkx2soidJ0AFHcRYIuMd0g/330n7D6MXrl1RcRrSgzLKwJjWF01NO218TBZhoWhVHLSPYK3HlRfofbdsyawIC6cRyNa95NrmbDOYA+VbQCPorWQq27TurV/JYZwj8flm/KlPP4YAbdvqly87GAHYn7xpGxG13vkyWVeCIYMfxHeTTv0gwq3bl5HEr1jHfG5jSTcwJtXTbKyCZVgd494rzz6sOvXAukHTg0H17oqQ4hECtbYh+QGXLI3g/RIPEVa2lDMBqWXQ944ekc6F4rDldx3/3FdIm2RBaLEsQ5lvOJJJbxJknxr583Hnwr7BGWIOhpjXo1dexbvWvllcSwtgkoYkqfDnTjSgVlZgHXWiBtM4IRSFEzAPDnVdrZRoYEEbwd/ppi6NY22H6jEXjatOc6vuXMd6ueA7+dHLxqQ9vbTV7uTIBbQgEAkTG8iZCaaaUX2FtnC2rydQt8KWBa3ceQSuohljjxirnSXyf4hr+axaEPqo6xWDcMysNNeRpftbFfD3AbpUOp8xTmP8AqYdkeEmpllLRuj20L1y/cIZiYZzrJyzqCeIiJrxtd8mKxFm2oy3Rbukgw0Kg81uAJ1juqLoEcjXb7uEDW2UzI03k/hS3isW2Jv3r8EAwOUKoCj1x7avW/TT4qptDZyXR2hrwbiKt19UYSkbD2LgOoI3EbjUl3GPKtJJB0DagjlTLiLCuIYTS/tDZDJqoLL3akeimWxlDaV9G1ANsnzkbcT9ZTUGE2o9o/WHea93bhIynUcj/AFqldw4O4f36arW6iF7b5YgwBE6GYExundQ2/eZ2zHU9w0A7q4tkDepq9grKtr2IjiHIHqOppbqgsggDQ6nf7K1ryZWcuEYf9Vp+6tZxh1UkAkQPN0Op9Uj01qXQazlw5GnzhOhn6K1rfBhV2r89d+235jSl0pxjoy9nsRo3ed9N21Pnrv22/Map3rSsCrAMp3g6g1w31TPL2NLEGSDw/vjVrBAPIYA926f60S2j0OQktYY2z9Xh6DvFL7Wb9oSyNl3SRVzk58uOvsRYCk+PZMew07dAOkaWrL2rqswIylVOUhOJXmdTpvpMGLzghyTp2YgR46Vbw+JCutwLAUZWUNq2mrajTh6qvRJh025sm1cTrBLq89UwBzIFMEPp2o0HopIxFhhIykrzg7vA017P6QtatZTDWySQjAODm3yJBiocJ0gtW2XLYRhmkyWkDiqqwKKe+nFF7ZW18RY0sYhlU71GVl+64IHor1j8c91utvsCwiDlRRpzAUA0z47a2CuedgLBne2hefrEqAKDs+FBJTC2l5ZkzR4Q1TeLBnXXcW62rZS0hPbuEZLajmxJ7XgOdMu0OiIsultM5tkAC6QrBubaHSeFC1xsSqwiMZMKN53gEz2e6rGN2gMi5+sd8gVSYQBRuEIRPiZNVCcq+FHhtux/hx6k91fftux/hx6k91c2Aa4aP/tvD/4cepPdXP23h/8ADj1J7qzFfG7Pt3R2xrzGhoFi+jzrrbYMOR0Pr3Vo37bw/wDhx6k91Q4zpFh0RnOGByiYhPdWMrL8lzMUKNPh+u6ruEwdwGernuaI9hpibyi4Qf8AI+y37qgfyo4Nf+R//l7q2ukv9ivbwjEyUy6cJPcPxp96DIRhyCI7Z/BaRH8rWEH/ACB0/wAr3U8dA+klvH4drtqybKi4UynLvAUz2dOPsp2J5fCxtT5679tvzGqtNWM25h1uOpwwYhiCYTUg79RUPxgw3+FX1J7q55P6kt15Inwpm+MGG/wq+pPdX3xgw3+FX1J7q2T+sQcf0fttrb+TblEr6uHooJiNlX0328w5p2vYNRWs/GDDf4VfUnur74wYb/Cr6k91P/WYq5AOsqe/Q+2vjjCNM0+Mmtnv7bwj+fg0bxW2fxFVxjtn/wD0+z/+uz/LTv8ApY8u014kT45fxqwMcN417xWmbU25s60AW2bZaf8Ap2f5aBXuneyk3bJtk91qx/LTLTMLWzNrKraK7OdxCgkd2sirptXHJZlyzvNxhPqG7woinlT2cvm7JA8FsD8BUtrytYAmP2ZE91n3U+tsMIrk1DjL+S27xOVSY8BNItrpJjA2ZmUg/RhYHsmiepP9R4i+iCXYKO8xS3+28RmCQgYxEANJOo+lHEUK21grouhr4YNvAYd+8A6RT1/rD+K6U21MIrPzbcB+tDdodInuKVChVO/SfbOlUA2rMVUzqZGknuEAVZGHt4kDNZSyDopR3TrCCJJUkhVHMVfHjKP0BX8VbnUgeGtfWMRbJA7JngVA/Gn8bKs28MOpZbd9SQ/U5QIIgSXA4xMn8aDYtMRkyvdtXkEnI4t3OHOCR6DWv45+m3+huDwqqCWtq4O6Qula15MtnGzhnByS90v2GDjtKm+Nx03VlGAxSJcV+qzIuj2i2kERKk8RvANaz5NI+CGJPyhksuUmQp1G46RqNKnpnrT4X9q/PXftt+Y1Uq3tX5679tvzGqtcVOV9VLaG07dmA0ljuUb/AG7qEX+lJEjqo5EsT7Av60yVtMgqrjcfbtee0HgBqfVSbjcRjb2XKzZbhIWGW2p5gEkDTxqhbw9zK7QSbZC3G84DXLGbdvqug0zYrpWoBypl/icj8BNArnSS6Zi47TyhR6Kr3SnVleptlyfnWLOwHAIshE9Rmau4TGp1z3XtK2dSAlv5JVbLlUgLuA4jjVTjGL+N2reJIIM95Yn21awfRLaF9Bc6pltkwLlw5F17vOI7wKLbEWzbDDEAFiVOeCX7PBTOgPhRJNv2Ea8b9y7bzQLYXO5A5a+bzn2VPK2fBoRd8mG0AjPbFi/k85bN3O4/0lRJ7qE2beJsBg63LQfsNKBZjXLLDQ7pAIp42XjMEULJfuPcfewLoQRwuiQO8ETPdVltqreW5aZmclwVJKOmkedmGbNIq+M0aZLiBgQRIIgjxpYOxwtxrbHs70ngD/cU0CljFdIEa4QLZbLI374PHlrUKgbbwnV9YsaBv7ivb2ZGo8Kls3GuMSY7+6p7dokQNaZrUOaCIFVsIS18FQpCQQrSVgcCPHWiFzDEEmNONfWERHlwMrbyNJBjjVxNuEnpR0gv4q63WvKqxCoICjWJyjSdN++vuiWPKYhE1yucsDmdxFMO2+giuTcwl5MrGTbuSpE/VYAhhXejHRhrF4XLkM6dpACGUHXVvdRDsq1jMFka4CQcsg8NQYrUfJKP+Df/ADm/KlZltJ5Zl3sTnc9w/UmtQ8lY/wCEf/Ob8qVd+CAm2XC3bzMQAHaSftGlDEdIy5ZbUIsxnaST4LEAd5pl6V4LrmvJmK/KMfEhjAPdSbs9RqhVlZTDCePfpXni0QZZlmzMeJn9aje8LbqT20zAsoJWVnUAjcSNKI4qyFYFhl4aD1HlQ/H2IYrvG+rnJLxjMcHVrSgiznZlDQx13TwkbpG+qVm1KkAsATqASASN0gaH016ezLRuIGnp51El2JDaEHhVeiV25Z9NWMMIIgajnTDhOjrYhVOHGY5ZuB2VQOEyeE0HxmBfD3Wt3AAy8iCCCJkEaEVsKP4OW7R/Hv1ik7auKd7rlyTqQByA0FOiuFMmSp3EHVT6d9UcVsVb75ix13sizu+sg1nvoYJ2LtN86p2VEfRUD0mN5p06KYI3rjlSPk1zsDxExp360s3NiraeEFzNoJeAfQoGgPfrTDsonDBmuBlJG4ypJ4Ad3fVcforQYoFjtgZrpuW2C5h2lI48wRuo9FfRXNRPvbOdDug/jXUd1AywN8kRJnmd5puZQRBAI76H4jZCnzDlPspnh3QGziLgaUgEiCDBBqntC7qcy5J3gCVnuIonjMBcTesjmP6UMcidaqUYq2sayHsNXX2m54xzj+ler+HB3EVA2EanW6o8/wCO88TWw+SlYwZn9635UrJ8NbgkkuNI0ia1vyXCMI3+a2/7K1mwD2r89d+235jQDaeBOfrkGu5x9Ye+mDavz137bfmNVYrgQa/dRliJkbv73UuAiTpHcTrU2P8AhCs3yTbzqFJnvBFCHuE6sPTxq4mr1vDBmJJ3CeX/AHqjeWZzQSN0b/TV9buW1pmzCe8Hl6aq5Qd+/eNCPxrprnON0b6N7buYdgbcZiMrIwlWHI044zEWsVYzLZUMxYOmUtkKjemQFlkDhWboNc2s8OVELO0MolWyvO4ZhHfIreOjg2Y1xotlJJgKzhT63iql/ZF4ZicPdZVMMyJ1qg+NvMKutjWbQuWkyRmkHxB31aXaV0ebddd+inINd4yrpRZGkAFEDs23P+kr+MVGMI9wjP2VH0Rv9J4UbuSxkmTXLdkH3k0aqcWmnZV/923qr79lX/3bVP8At6/9cfdX3V5+MGI+uPur7qPEohsm/wDu2r79lXv3TeqpfjBf+uPur7q++MGI+uPur7q3jIv2Vf8A3beqqmL6Mvc86w08xofWKIft/EfXH3V91L3STpjjbTqLdwARJ7CH8VrFWxXQXE6m2pPc0A/1ob8WseB/4e4fR/WvL+UDaXC8vpS1/LXhune1tJvoJ3fJ2j/6K2qlxYw/RrHEx8GuDvOgrTeg+Au2cOVvCGzkx3QvuNZVtDphtq2ob4Rb13Dq7R0+5WgeSbbuJxmEe5imz3BeZQcqp2QqECFAHE1pda8tivtHZN9rtwi0xBdiDHAk1X/Y2I/dP6qv4/pBiFuXFDgBXYDsruBPdVf4y4n64+6vuqPEoBsbEfun9VUvilc6zP1Da71KgieetFPjLifrj7q+6ufGbE/XH3V91bwh9zoozb8N6lj8Kp3ug7nzbd5PCD+aaOfGXE/XH3V91D9r9PruHC57ks3mqESTG87tB3mnxge70BxX0c/+pPcaq3egePjS2G7tR+NcveUnaDElbiqPorkQ6cMxIiajxflA2kgMYq3cMAjq7SwPOle3bBYiBqNDIiaucNChf6IbQH/KXfQFP4GoD0T2mN2EvfdH6GmQdMto/COqOMt5AO1cRLOUkqDGZ1AgEwT40Wt+UB16zrMXh+wqhGZRFx+OXKZI8IFFmGciZhOiW02Paw9xB4a+1jRa10SxY/5e6e8/96csB0ruGx1gxWGvv52URGXkGU668CA3Og23emeLAFyzdyqSoKsttoPEH5OdSRBnhWnHVT8mCE15BnUa+FL/AE0ZurRASFZu0QY3DQHx/SlzZ1x7E5bjJy1GU8xqN/LwrIaEzAAkmAN5NAsT0mSWWwpuMoLEwcoA3meNCnLvIu3W4RJbK0njHZHpofewoRyog8Z0aT4gkRTjL/7Uxd2coYiJ+TUwBv1yiZig73XZ8iKzOdSN0d7Foj01bOdcuRirToQSIPPTlTDsDGpdLK7lhZU3OsuuQGeR2mMzqdwG6BV3Mbwsts65Iz3bSEmD2bj5fFlXL6jU1vBMrEBrV9QTrZed3NWAb1TV3pN0/wAO90/JG7liSj5LZaIYgFSX3DtabqpfC7V+11lpQkHhvB5TwrTjOSbcE8Gii2LzW0uK7G0ouhjlYDnooMbprRPJbZVMNdCrk+Xbs8uymlZIl9kOZSQxG9TBkcfHv31q3kjJ+BvOp65vypTykkyHQravz137bfmNVatbV+eu/bb8xpavdIRJCIGA3EuFk9wgyPTXmzVDZqlf2iigkBm8Bv8ASaFftBruhgDkDNXRaUjX1VUn9AVi9s3nOVCLYPISddNWnT0ChWKwbq2a7nGYfS1nKY3neJ5UdbBISROnGBu99VcVjnzKL7F1PZE6wCANOCnQT4Vf/kA1xGGUEroIWAJiSd4EnedTNRouvhTDYDA27DlzbNxVXdBVnA9ak0U6UdDfg7HJdDaSqlGUtruB1Un3U/WK4slwF7IAG/dPj66VukWJuC9lbcgAUECCBxP1tZpuKMhBIhlMgMuh/hYHeD+teLowl5wcQjrzVZZfBDmDWx3a0UQE2Ptd7mdWCKsDRFCjfyA09FPeIsImyTezyzkKF4ghjlJ9U+BpT+A2s8IctsEwQhGm/UE5j4kmrl7FXMV1eEsKWVJcgQNw1YyYAUDSTVcWPO3MOHssDwII8QR/WguOwC5FgfSE1c6U4/E2gow+G6/MDm7UZYiPGdfVS9htuYp7ot38KLSFTJLbiNxn9K54oSuDRQeGnoqpftkbtQKIXACBuM9/9xX1yxpI3bj41TBJJIkb4/SqhwDnDX8ttmcLplBJE6z4UfsbKdgblsBgDDLIzDxG+qqY17DykjuOhHdV/pFZZTr5P7TKmIdpClALemjPMHfyXjTDivgeIJuXbNrrOJyEFj/EUOtRtjbaIUQE6nKuoA8AdQKOLW+KOKiVEblk+ndWq+SYRg3/AM5vypWTdZHIsTJPfuA8BWueSsf8I3+afypTypkAttpNy+ObOPWTSXstALYykq8ZSd5184AnVZ01EU8bV+eu/bb8xpeXBaMBvUmPXIrhLlW8KxBDkl2UiM0bhEaxrXbCvLT5s6A8o9mtebgAg6ezjVrD4YHKACWPDSO4aak76d0B9y1lVtYHiefM/hVPabgLBGcRqo8/xHA1bx9vOCBpr2Z5j8NaEXMU7eeB2N5UARwnTfTx46nlykT4TEh7ejGVIYGCCCPHUbgfGnXAbabF4ZReCnqXC3GgdpSOySN06Nu5Ug4WyzZjbEL2czGYEzqwAk7joBNe7d8pqrZe/UBoJg5Y/EVeWRp60DbPR3DaM2IZtM+UqT2eEAc9d+7ShGI2Ls2c3wq/bB1hVWAO8MmngJ50n3sUxJJbMTvkE+uRUbYw7yB4j/tTsODO08DgZAt3sRcWTJbIs66QAo4czr3VUwmJFnSyMsfSlpbfvykerWqAxixuHjJ91RtjlPGOcA6+mp2HK0zadhntOqGGI0NJVvBOGZXBzg8jHoMa0/xXYqcMuE+zaKjLGldu22iFJiZI7+6mq5hkO9QfRVW5slOEr4Utul1FAMksD/CffVTaKy0o0jjmABB5AqTNHsXsNj5rz3HT8ZFB8RhLiech9I09Yp0YDXgZ1ivKJz9mtEhB3gGuvhkiRp7KdbFfC4cxOVtD/CB65mfCtd8mH/hGPO635UrLMPZWYbUchFat5NVAwrxu61vyrWbADanz137bfmNULqwc3MQffV/anz137bfmNVWWdDXEgGOxKoSzuLdvNlLFoBkc53H2xVsYxFA18DPtoDj9hX8TiCt0ZcNaPYWfnDG8x6u7dzNW8WzIYyERpGUkERG8SKoPG2MQFaZ0OsfrVTC452f5NQZPHiJ0gRrVkbDuXgCfkxOmYGY7h76P7O2ZbsjsiW4sYn0cqdReMv0MtbAzw10KhA3IACdZlt4nWJ5AUWs7OtKNLa+JAJ9JMmrNdNF5WrUr2yLDb7a+iV/LFVLvRrDH6LDwdv1JowK+Io0gPxSw/wD1Pv8A9K+XonhuIuHxc/pFHYr6trabpwH8X+5XZwH8X+5S7X1XoMObAfxf7lfTgP4v9yl1nAEkgAbydBQTE9JrYVmtK10KcpYKQgYiQM0a+imA+zgP4v8AcqrjdobMtRnLCe66fwrNrvSPEEMYyKN5A0E7u1HuoW+OuO2Vesuudcq5nP6wKcpaPi9pbDfzg3iEvA+sCTVY39gj97H/AOTSDc2de0zdSpLRD3RI36tlBjdFTXNl37TZb1vsiCSjLcAkTrlkrpzFFlGn/LsQLmy3QvP/AIjXw501dC7uEay3wLN1YuEHN1k5oWfnNYjL3VkeFuW2IVyzWlGqhxbJExAPPwrT/JrYtphnFsMB1zEhzJByrpMcNKZLm0veM/Z/WPnzZsxzfO7513ab6h//AM3+L/dpZ6T49LD3nf67QOJOY6Clv4xOwBAtpPPO36AVzZpTHZg1MgeN0VxruywJLEDmWuAfjWXPiDc1e4zjgBAHqofiLKFgpEcpMRPGRuFVIGn4rpBsRPOuMfsi+34CorXSfYjCQ1z0piB+IrNr2Fw/UPJDXc65F1JKRDSw3CZIoaloBTIadMsFcscc06k7oiq6xmxWNt7IfNkF58gBYrbxBiTHLX0V9Y21sZ2YZmXJIZnF62qkGIZ3hQeQJk1jjwSCRJ4TrHhO6i2B2heFp7CXMtp5NxdIMiDrHIRWzidaTgOkOxb1wW7bXGYmB2b4E/aIiO+aY7eysCyllEqJBOd4ECTOvAVkextvXLFsWLYXQNluXCT1c6nqweysxAOlUU6aM4tWfgpvW7JJY23bM0nU9lYEa6676i/fIGy4zAYFLPXZHe3Ezb625pzhCSaXh0m2JmyzdDTEFMQD6ZFDMR0nsGwGtW2wzK2W2ygLmMAnOF0HeKC9IFW4ExABzMUtsSF88mBy7JmqkjaI9Ktsvh1QW1DO5MTuAGpPfS/Z6UYkyGyqR3KJ8JOvopr21stb6iTDJJU8N2491KOKwYyksqgzBg6TzHA1MVFlrt3EKVa5ICliGZVEDlMSeQobZSNBw4R76sYW3IE6+NT3ViK6bM8FecPjb6MgtXGVvNGvZAPNT2SO4imDYFnDPmVUe5lE3Gt5bfWdonNcO4CSYAgUtXn0JG8gj0Gq99mt4K64ZlYjKI3HUDUeBOtVtTpo6T9JNm2rvUp1hVYkW1UiSDmBYneNNBPGhQfD3E63CgoQd8gHdrMHWswLmm7ydAs95WnqxbLnSe0u4bxvmnjzawcwt+GJYkBxludgODGo7MjWQNxFad5KLhbCOT++bu+ilZheIATmTPs1Nah5KhGEf/Nb8qVuXwSlTpngBda8QJdGcof9Wo9IFLeCth7ZJBiNOMRuj0077UHy137bfmNL+Hwgtsyb1JJXwO8V5tdAkYcZQQNIodcQEidd5o7iF6okb1bdHDuNC7DW2zSG6zNpquTKBEREhuMzGlXxmih1x4kiIFT4a2GURJ/vQe2ok1LcUJOX3muYZjbuAAnKTrBg89ORFdOrnOWveMwD22h1KsN4Ohrttey3hWuY3qcThbb5LL3Tb3OJYiD2VefP41nO0djNYgz/AKT5y9zD3UVVUts7OzYZmtAgMOyzGA/MAnSeEVntu86HssVYciQaf7ONdAVEXLROY2n1TN9YDep7xXu/fwzW9LJW6NVZrdpyO4XM4IXxSdKlgPZN5uqBeWYkjXfGvvp56S9XZwSorZi4smOT+cw8BSzg8OisXd4IMwRmnvHCfGpL+IuYxzcCt1NrsggdkMRunix31Umsf9qYc3LNxFMFlIB76z/A6QROdTzggjT0VpNVcZs23d85RP1uP9a5rlwo4fU7yTGo3nxohdwLZZbs88wg+o61zG7LNs6gkcCKimNSQdIPf/WqmCojhCsFhCnc3CreB2iqA27iqyt5wZQQdImd4rzgsXeQQjjIZDW31BB4Qd1CMW0EgqV7t49BFXKnlx1cxfQLB3PlLLXraHegKuBxOWe16Ks4TAWsPaZFyhQSc+5mH8fuoCcSRuJ/vxr5CWO6ZO4Dj6N9EbE969mObcNyju3yfGta8lY/4Nu+635UrJrWEdtYMbid0eM1r3kzthcKwBn5U/lSm3WkAdqfPXftt+Y0J2m8KvOdDyottT5679tvzGqOIw6uMrCR/fKvOso4/ElyMpkcdNT3zwqriLhFsmO1BGg1JPupqxGwrLDcynmjFf6GqLdFVmReuemD7RFX2icDMSbYsINFdRGUjWY1mNx8aoEkkswzHgdw0EcKPXujdw69eWP8Rb+tVLmw76/Qzj+Fl/Ug1XdHH8fVY2JjCFdCQDKso1M8DuPCKZdtbQw18AsmS6SCcpDToJlW8NBPGke7adPOVkI3Egj1Hd7aha6TrM851rTlF4bBhNm3U7TXbbKY7Aysw8NV5729FUcdsjBqJt4y6f4Ht28w9OgoEMURwEd2nsr2uLHH8Ke0OJr+y7My125cWe0MuXSOGU6699HMLtMjDHDLbHVBgVDZFVQN5le1m3mdTrQG3fQ7yAPCfZUrm0wAkAd5JPt0Hord261rXxZvc7frb+Wu/Fm9zt+tv5aFfDLn7x/vN76++GXP3j/eb31LCjdGLpEE2yPE/wAtDMZ0CuHVDbU8iWj8tc+G3P3j/eb31z4Zc/eP95vfW1lBvJ7iz9KyP9bfyV4Pk5xf1rP3m/kon8MufvH+83vqrtLHuLbBrzqSNO2wP4zW1g+75MsYfp2PvP8AyVw+TfHadrDxyzuP/bpWvbTxQ3Ym56btz9DURx2KLAfCr0Hity5+rVuzeHpPJ5iQu7DE97XNP/LTl0M2Pcwtg27pUsXLdkkiCBzA5VknwPFNIsX8ZfKiWK3LmnqaB660byUm78EudcbhcXmHyhYsBlTTtGaZdCTG9GLz3HYG3DMSJZuJn6tQ/FO/zt/eb+WqG08ZcF66BccAO0AM31j31W+HXf3tz77e+ufihj4p4jnb+838tffFO/zt/eb+Wg/w67+9uffb318Mdd/e3Pvt763jDHxTv87f3m/lrnxRv87f3m/loM+0bg86848bhH4mhOK6YBfNu3bh/hYx6ywFPjG/4pYj61v7zfy1UxPQBn85bJ7wWB9YUGkfG9Or25LpT7Ts7eoEAe2h2J6dYojS/djjlkfiaeoOuK8k7N5lxU/1Fx7Vn20Hv+SbaAPYu2GHD5S4ns6sj20iYvppijoL9/03XH4Gq77U2iwzC5jco1kNiIjnM7qcMrQl8lW0vr4b0ux/9qrOF8luP/8AmXMOPssx9ptiswsbbxJicXit+sXrp/8AXTr0Kvddixbu43EizHZ6y5eUs/CSl0hQCNxbWa3XW70719XxManQDfQi/wBJcOJyvnI+ru9dAF6F7Q29ZtSMwdgYKrrB3wTuBoPj9vPdQqgyZtJB1/CguFlOysROYqQGUsNJKkQfTVTj/WFMZ0kusDA6peJ/rQjDm5iHK2u1l1e4xORATvZtaujFXlI6tsjGF7ICjlJAEGJPCmnYG0cOWYNkfqxPW3oiRIDFRGck8gYFX1gLlrYAgG5cvEceqtqoHgbklh4AVyzgFQkpdYbwvX2sgI4dpSQD4irHSfymguBhrNghN910nM245V3BeRMmotndI/h1tlZQHU6qoAGvERvFVOPH9ptqzsu86hwHVGnzc7pmHNYGRhPA61pnk9YnDMWdHm4dUMjzV399ZWlsjLDEESJHDStK8ldvLhHEz8s35Up5SdTKC7V+eu/bb8xoXjdoW7XnsAeC72Por30xvXVa91KksbjAkCcokyaSsDZJWQVJbeWEknvbXXxryyaoSx23LzE9XNtOBIEn1zHoofex+IcBHuGOcjjzyAE11s2uYCBAiPXVRMY6EhABBDBo1ESIB3ga7q6SQaG4zBm28u6ueQDTr41au4dlLJdUqQNVJyxIBE5d4gg76jY5yJ1kanfXv4IF80ADkPdSdmPdzq3ibVtIieqU25AOs6ntEaZt9Xdo3Ld97SLZFuyrmUzLqs7jcCC5umZY67oofaWrvVs4CAcOFbRuGHZTYbC3EGHuWwzPLvlRxbXdkzuZ7pPfrTPgtr4i7eb4Pewy2kaXa2AynhFwKYg69oc99Y1t/GNbC2QAI7RaNZ1ETy41V2Rj7NvXI/WHTOG7OU7wVio6/tmu7e2dhb94i/hraXWmLtglc2mhIJg0kpgVs3CtwZxBBmVHnQNfCNR4VYs3rly6qrm4AJJaNOE+Bq/t/sXbZWc120QdeIaDHqNdMbTPt/DNcw91FnMyGI493prPf2XAmMp5EwfVWpUi9LsIVxIcklbg07iNI/WuZilZYggQBAEZZ17zJOp7qvdXAGmvtqrhUE66Dh40awuCZxoPE7gD41UPILLagjeNP0rmAwZNq8MhZspCgGD2gYI5iYoh+zHJOQZo3gb/AAHfUNvHdU0rMjTkR3Grjnf8ZhcRlJVgQw3g6Gm3yc4V1vtiNQltSPtE6AAcadP2nhb8fCbdtiBoxRS2m7XfUF7aNlD8mojLlGQBQRPEcT30T6fsUMZcjIoO9iT4CtR8mDzhGP8A1W/KlZDdcsxPE744DgBWueStSMG0/vW/KtXyvgkBNqD5e79tvzGlXFYAWr2YD5O5/wCVuPoNNW1fn7v22/MaXOkONyZV4HXxI768ubXQK2i+UsFYMGGvMcN1CcTahe8jSveJx2YyN/hUuGad4GvprrJjly3As29zrw3imPofgUxBu2iAHJXq3k6EyIgbwd5oZj7aBgBqRvjTwB5mpNj4trDhhpO4jSPA8CKvxuFtEOkPRt8KRLpc1Ifqw3YIMdqefA0NR4gkEjc4Bgle7vrSNn7TOKzh2Q37YXKxIh0J1DLEORyINJu0tkP1rKqZXmMpzLPgCKmqoHt3ZK4gZrRDKDCtBzweFxRu8RQPEdHGssM9xGIAMW8574JZVHqmmLHbNv2HOa3etsv0lD6f6re711UuY7NGe6z5VgZmZiNdwnX0USGCnQ++yX1vyFKSRO7cRPgAT66rbRxpxN9nXzVGVTunUkn0mqd3EX7/AGF7KnzmYRp3gDM0DhR29sNLS2+pfrFKgl5Ez9IlN6jlV/oYe4rzctKwhgCDwImvdfCueEDxuwF1a3p/D7qFoCkqRA4g/iOVOVQYnCo/nKD38a3wlC5cOfMjlD9ZZHrj8agx7u3aYq7cTuJ8YFF9o7FKDMhGXkdD7BrQJ21quypJVc225R6a6mF0kkAcanDg76mSysTFbT0TbNwylgCAwI3M+T09nWK1XyfQMO4BUgXWHZmPNXTXWsqwaZW00neJjStV8n11WwzFVyjrDpv+itO+JvHC3tX5679tvzGqtWtqfPXftt+Y1WrgwTtLYFi7JyKjn6S9k+mIBofc6Mso+SvHwcD2EbqZq5TLRhDv7Mu2TLL6d49Y09dRKs8o10/vStBFUcTsaw+ptgHmvZPs309xhYs48qNZLbgdCI7+M1I21rhBAuuJ0MOyyORk6+FE7nRhfoXWHcwVh7INAdr7Oex55Vh3T+H9arucHbPSXErGS+yAfRUIi67+yog+Jqnf2jdYyXM7tD/YpZa/HOurtKdxPpA99bsZxGyzk6FiTvA3n1VBjLmUZWt5mj6ZLZRM6KZC+iqPwp8vCD668Ya+zGAF9JNPZur/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http://media3.giphy.com/media/J4NrM3v0nxSDe/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90518" y="4061459"/>
            <a:ext cx="4762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s3.amazonaws.com/classconnection/948/flashcards/3391948/jpg/cardimage_13590708_33718882414248834577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881" y="1287463"/>
            <a:ext cx="2457775" cy="2465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0539463" y="5955689"/>
            <a:ext cx="1313555" cy="201271"/>
          </a:xfrm>
          <a:prstGeom prst="rect">
            <a:avLst/>
          </a:prstGeom>
        </p:spPr>
      </p:pic>
    </p:spTree>
    <p:extLst>
      <p:ext uri="{BB962C8B-B14F-4D97-AF65-F5344CB8AC3E}">
        <p14:creationId xmlns:p14="http://schemas.microsoft.com/office/powerpoint/2010/main" val="1125311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0628"/>
            <a:ext cx="10972800" cy="990600"/>
          </a:xfrm>
        </p:spPr>
        <p:txBody>
          <a:bodyPr>
            <a:normAutofit/>
          </a:bodyPr>
          <a:lstStyle/>
          <a:p>
            <a:pPr algn="ctr"/>
            <a:r>
              <a:rPr lang="en-US" sz="3600" dirty="0"/>
              <a:t>Class Actinopterygii, Superorder Elopomorpha</a:t>
            </a:r>
          </a:p>
        </p:txBody>
      </p:sp>
      <p:sp>
        <p:nvSpPr>
          <p:cNvPr id="3" name="Content Placeholder 2"/>
          <p:cNvSpPr>
            <a:spLocks noGrp="1"/>
          </p:cNvSpPr>
          <p:nvPr>
            <p:ph sz="quarter" idx="1"/>
          </p:nvPr>
        </p:nvSpPr>
        <p:spPr>
          <a:xfrm>
            <a:off x="444377" y="1283133"/>
            <a:ext cx="5507420" cy="4937760"/>
          </a:xfrm>
        </p:spPr>
        <p:txBody>
          <a:bodyPr>
            <a:normAutofit lnSpcReduction="10000"/>
          </a:bodyPr>
          <a:lstStyle/>
          <a:p>
            <a:pPr marL="0" indent="0">
              <a:buNone/>
            </a:pPr>
            <a:r>
              <a:rPr lang="en-US" sz="2400" b="1" dirty="0"/>
              <a:t>Leptocephalus larvae</a:t>
            </a:r>
            <a:r>
              <a:rPr lang="en-US" sz="2400" dirty="0"/>
              <a:t>: flat, ribbon-shaped, transparent larvae </a:t>
            </a:r>
          </a:p>
          <a:p>
            <a:pPr lvl="1"/>
            <a:r>
              <a:rPr lang="en-US" sz="2000" dirty="0"/>
              <a:t>Large size</a:t>
            </a:r>
          </a:p>
          <a:p>
            <a:pPr lvl="1"/>
            <a:r>
              <a:rPr lang="en-US" sz="2000" dirty="0"/>
              <a:t>Long life</a:t>
            </a:r>
            <a:endParaRPr lang="en-US" sz="1200" b="1" dirty="0"/>
          </a:p>
          <a:p>
            <a:pPr marL="0" indent="0">
              <a:spcBef>
                <a:spcPts val="1800"/>
              </a:spcBef>
              <a:buNone/>
            </a:pPr>
            <a:r>
              <a:rPr lang="en-US" sz="2400" b="1" dirty="0"/>
              <a:t>Order Anguilliformes </a:t>
            </a:r>
          </a:p>
          <a:p>
            <a:r>
              <a:rPr lang="en-US" sz="2000" dirty="0"/>
              <a:t>True eels</a:t>
            </a:r>
          </a:p>
          <a:p>
            <a:r>
              <a:rPr lang="en-US" sz="2000" dirty="0"/>
              <a:t>Elongated fish with dorsal and anal fins fused with caudal fin</a:t>
            </a:r>
            <a:endParaRPr lang="en-US" sz="1400" b="1" dirty="0"/>
          </a:p>
          <a:p>
            <a:pPr marL="0" indent="0">
              <a:buNone/>
            </a:pPr>
            <a:r>
              <a:rPr lang="en-US" sz="2400" b="1" dirty="0"/>
              <a:t>Order </a:t>
            </a:r>
            <a:r>
              <a:rPr lang="en-US" sz="2400" b="1" dirty="0" err="1"/>
              <a:t>Albuliformes</a:t>
            </a:r>
            <a:endParaRPr lang="en-US" sz="2400" b="1" dirty="0"/>
          </a:p>
          <a:p>
            <a:r>
              <a:rPr lang="en-US" sz="2000" dirty="0"/>
              <a:t>Bone fish</a:t>
            </a:r>
          </a:p>
          <a:p>
            <a:r>
              <a:rPr lang="en-US" sz="2000" dirty="0"/>
              <a:t>Hard, bony scales</a:t>
            </a:r>
            <a:endParaRPr lang="en-US" sz="1800" dirty="0"/>
          </a:p>
          <a:p>
            <a:pPr marL="0" indent="0">
              <a:buNone/>
            </a:pPr>
            <a:r>
              <a:rPr lang="en-US" sz="2400" b="1" dirty="0"/>
              <a:t>Order </a:t>
            </a:r>
            <a:r>
              <a:rPr lang="en-US" sz="2400" b="1" dirty="0" err="1"/>
              <a:t>Elopiformes</a:t>
            </a:r>
            <a:endParaRPr lang="en-US" sz="2400" b="1" dirty="0"/>
          </a:p>
          <a:p>
            <a:r>
              <a:rPr lang="en-US" sz="2000" dirty="0"/>
              <a:t>Tarpon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7021" y="1283133"/>
            <a:ext cx="3276145" cy="2446872"/>
          </a:xfrm>
          <a:prstGeom prst="rect">
            <a:avLst/>
          </a:prstGeom>
        </p:spPr>
      </p:pic>
      <p:pic>
        <p:nvPicPr>
          <p:cNvPr id="4098" name="Picture 2" descr="https://s-media-cache-ak0.pinimg.com/736x/67/70/8c/67708c337bb00892d5e39ceabb4a19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8390" y="1944615"/>
            <a:ext cx="2445738" cy="17853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o.onionstatic.com/images/articles/article/27/27006/NIB-Fish-R_jpg_635x345_crop-smart_upscale_q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924" y="4027717"/>
            <a:ext cx="3731204" cy="21130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cflas.org/wp-content/uploads/moray-larva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392" y="4015161"/>
            <a:ext cx="3188387" cy="2125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2543" y="1686156"/>
            <a:ext cx="5623235" cy="3748823"/>
          </a:xfrm>
          <a:prstGeom prst="rect">
            <a:avLst/>
          </a:prstGeom>
        </p:spPr>
      </p:pic>
    </p:spTree>
    <p:extLst>
      <p:ext uri="{BB962C8B-B14F-4D97-AF65-F5344CB8AC3E}">
        <p14:creationId xmlns:p14="http://schemas.microsoft.com/office/powerpoint/2010/main" val="122881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1" y="1219200"/>
            <a:ext cx="5464628" cy="4937760"/>
          </a:xfrm>
        </p:spPr>
        <p:txBody>
          <a:bodyPr>
            <a:normAutofit lnSpcReduction="10000"/>
          </a:bodyPr>
          <a:lstStyle/>
          <a:p>
            <a:pPr marL="0" indent="0">
              <a:buNone/>
            </a:pPr>
            <a:r>
              <a:rPr lang="en-US" b="1" dirty="0"/>
              <a:t>Bony tongues</a:t>
            </a:r>
          </a:p>
          <a:p>
            <a:r>
              <a:rPr lang="en-US" dirty="0"/>
              <a:t>Teeth on the tongue bite against bones on the roof of the mouth</a:t>
            </a:r>
          </a:p>
          <a:p>
            <a:r>
              <a:rPr lang="en-US" dirty="0"/>
              <a:t>Mostly tropical</a:t>
            </a:r>
          </a:p>
          <a:p>
            <a:endParaRPr lang="en-US" sz="1600" dirty="0"/>
          </a:p>
          <a:p>
            <a:r>
              <a:rPr lang="en-US" dirty="0"/>
              <a:t>Arapaima and </a:t>
            </a:r>
            <a:r>
              <a:rPr lang="en-US" dirty="0" err="1"/>
              <a:t>Arowana</a:t>
            </a:r>
            <a:endParaRPr lang="en-US" dirty="0"/>
          </a:p>
          <a:p>
            <a:pPr lvl="1"/>
            <a:r>
              <a:rPr lang="en-US" dirty="0"/>
              <a:t>Some of the largest fresh water fishes</a:t>
            </a:r>
          </a:p>
          <a:p>
            <a:endParaRPr lang="en-US" sz="1400" dirty="0"/>
          </a:p>
          <a:p>
            <a:r>
              <a:rPr lang="en-US" dirty="0"/>
              <a:t>Elephant fish</a:t>
            </a:r>
          </a:p>
          <a:p>
            <a:pPr lvl="1"/>
            <a:r>
              <a:rPr lang="en-US" dirty="0"/>
              <a:t>Produces and detects weak electrical fields</a:t>
            </a:r>
          </a:p>
          <a:p>
            <a:pPr lvl="1"/>
            <a:r>
              <a:rPr lang="en-US" dirty="0"/>
              <a:t>Large brain</a:t>
            </a:r>
          </a:p>
        </p:txBody>
      </p:sp>
      <p:sp>
        <p:nvSpPr>
          <p:cNvPr id="4" name="Title 1"/>
          <p:cNvSpPr>
            <a:spLocks noGrp="1"/>
          </p:cNvSpPr>
          <p:nvPr>
            <p:ph type="title"/>
          </p:nvPr>
        </p:nvSpPr>
        <p:spPr>
          <a:xfrm>
            <a:off x="489856" y="152400"/>
            <a:ext cx="11702143" cy="990600"/>
          </a:xfrm>
        </p:spPr>
        <p:txBody>
          <a:bodyPr>
            <a:noAutofit/>
          </a:bodyPr>
          <a:lstStyle/>
          <a:p>
            <a:pPr algn="ctr"/>
            <a:r>
              <a:rPr lang="en-US" sz="3400" dirty="0"/>
              <a:t>Class Actinopterygii, Superorder Osteoglossomorpha</a:t>
            </a:r>
          </a:p>
        </p:txBody>
      </p:sp>
      <p:pic>
        <p:nvPicPr>
          <p:cNvPr id="5122" name="Picture 2" descr="http://www.svsu.edu/~tkschult/moia/images/amazon-arowana-710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684" y="1311729"/>
            <a:ext cx="5159829" cy="21802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792684" y="3668486"/>
            <a:ext cx="5159829" cy="2165597"/>
          </a:xfrm>
          <a:prstGeom prst="rect">
            <a:avLst/>
          </a:prstGeom>
        </p:spPr>
      </p:pic>
    </p:spTree>
    <p:extLst>
      <p:ext uri="{BB962C8B-B14F-4D97-AF65-F5344CB8AC3E}">
        <p14:creationId xmlns:p14="http://schemas.microsoft.com/office/powerpoint/2010/main" val="3032384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46371" y="3770918"/>
            <a:ext cx="4165826" cy="2446295"/>
          </a:xfrm>
          <a:prstGeom prst="rect">
            <a:avLst/>
          </a:prstGeom>
        </p:spPr>
      </p:pic>
      <p:sp>
        <p:nvSpPr>
          <p:cNvPr id="2" name="Title 1"/>
          <p:cNvSpPr>
            <a:spLocks noGrp="1"/>
          </p:cNvSpPr>
          <p:nvPr>
            <p:ph type="title"/>
          </p:nvPr>
        </p:nvSpPr>
        <p:spPr>
          <a:xfrm>
            <a:off x="355107" y="152400"/>
            <a:ext cx="11549847" cy="990600"/>
          </a:xfrm>
        </p:spPr>
        <p:txBody>
          <a:bodyPr>
            <a:noAutofit/>
          </a:bodyPr>
          <a:lstStyle/>
          <a:p>
            <a:pPr algn="ctr"/>
            <a:r>
              <a:rPr lang="en-US" sz="3800" dirty="0"/>
              <a:t>Class Actinopterygii, Superorder Clupeimorpha</a:t>
            </a:r>
          </a:p>
        </p:txBody>
      </p:sp>
      <p:sp>
        <p:nvSpPr>
          <p:cNvPr id="3" name="Content Placeholder 2"/>
          <p:cNvSpPr>
            <a:spLocks noGrp="1"/>
          </p:cNvSpPr>
          <p:nvPr>
            <p:ph sz="quarter" idx="1"/>
          </p:nvPr>
        </p:nvSpPr>
        <p:spPr>
          <a:xfrm>
            <a:off x="609600" y="1219200"/>
            <a:ext cx="5388429" cy="4937760"/>
          </a:xfrm>
        </p:spPr>
        <p:txBody>
          <a:bodyPr>
            <a:normAutofit/>
          </a:bodyPr>
          <a:lstStyle/>
          <a:p>
            <a:pPr marL="0" indent="0">
              <a:buNone/>
            </a:pPr>
            <a:r>
              <a:rPr lang="en-US" b="1" dirty="0"/>
              <a:t>Anchovies and Sardines</a:t>
            </a:r>
          </a:p>
          <a:p>
            <a:r>
              <a:rPr lang="en-US" sz="2400" dirty="0"/>
              <a:t>Inner ear to gas bladder connection</a:t>
            </a:r>
          </a:p>
          <a:p>
            <a:pPr lvl="1"/>
            <a:r>
              <a:rPr lang="en-US" sz="2000" dirty="0"/>
              <a:t>Improves hearing of low frequency sounds</a:t>
            </a:r>
          </a:p>
          <a:p>
            <a:r>
              <a:rPr lang="en-US" sz="2400" dirty="0"/>
              <a:t>Most are marine, open water schooling species</a:t>
            </a:r>
          </a:p>
          <a:p>
            <a:pPr lvl="1"/>
            <a:r>
              <a:rPr lang="en-US" sz="2000" dirty="0"/>
              <a:t>Filter feeders</a:t>
            </a:r>
          </a:p>
          <a:p>
            <a:r>
              <a:rPr lang="en-US" sz="2400" dirty="0"/>
              <a:t>Important commercial fish </a:t>
            </a:r>
          </a:p>
          <a:p>
            <a:r>
              <a:rPr lang="en-US" sz="2400" dirty="0"/>
              <a:t>____________ for many predators including marine mammals, seabirds, and large predatory fish like tuna and marlin</a:t>
            </a:r>
          </a:p>
          <a:p>
            <a:endParaRPr lang="en-US" sz="2400" dirty="0"/>
          </a:p>
        </p:txBody>
      </p:sp>
      <p:pic>
        <p:nvPicPr>
          <p:cNvPr id="6146" name="Picture 2" descr="http://www.montereybayaquarium.org/-/m/images/animal-guide/fishes/northern-anchovy.jpg?bc=white&amp;h=674&amp;mh=738&amp;mw=1312&amp;w=1193&amp;usecustomfunctions=1&amp;cropx=6&amp;cropy=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7636" y="1304589"/>
            <a:ext cx="3253320" cy="18380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9270125" y="1554099"/>
            <a:ext cx="2805708" cy="2542389"/>
          </a:xfrm>
          <a:prstGeom prst="rect">
            <a:avLst/>
          </a:prstGeom>
        </p:spPr>
      </p:pic>
    </p:spTree>
    <p:extLst>
      <p:ext uri="{BB962C8B-B14F-4D97-AF65-F5344CB8AC3E}">
        <p14:creationId xmlns:p14="http://schemas.microsoft.com/office/powerpoint/2010/main" val="2807083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266715" cy="990600"/>
          </a:xfrm>
        </p:spPr>
        <p:txBody>
          <a:bodyPr>
            <a:noAutofit/>
          </a:bodyPr>
          <a:lstStyle/>
          <a:p>
            <a:pPr algn="ctr"/>
            <a:r>
              <a:rPr lang="en-US" sz="3800" dirty="0"/>
              <a:t>Class Actinopterygii, Superorder Osteriophysi</a:t>
            </a:r>
          </a:p>
        </p:txBody>
      </p:sp>
      <p:sp>
        <p:nvSpPr>
          <p:cNvPr id="3" name="Content Placeholder 2"/>
          <p:cNvSpPr>
            <a:spLocks noGrp="1"/>
          </p:cNvSpPr>
          <p:nvPr>
            <p:ph sz="quarter" idx="1"/>
          </p:nvPr>
        </p:nvSpPr>
        <p:spPr>
          <a:xfrm>
            <a:off x="554489" y="1219200"/>
            <a:ext cx="5671458" cy="4937760"/>
          </a:xfrm>
        </p:spPr>
        <p:txBody>
          <a:bodyPr/>
          <a:lstStyle/>
          <a:p>
            <a:pPr marL="0" indent="0">
              <a:buNone/>
            </a:pPr>
            <a:r>
              <a:rPr lang="en-US" b="1" dirty="0"/>
              <a:t>Minnows, Catfish, Knifefish, Piranha</a:t>
            </a:r>
          </a:p>
          <a:p>
            <a:r>
              <a:rPr lang="en-US" sz="2400" dirty="0"/>
              <a:t>Dominant freshwater fish species</a:t>
            </a:r>
          </a:p>
          <a:p>
            <a:r>
              <a:rPr lang="en-US" sz="2400" b="1" dirty="0"/>
              <a:t>_________ apparatus</a:t>
            </a:r>
            <a:r>
              <a:rPr lang="en-US" sz="2400" dirty="0"/>
              <a:t>: set of bones that connect the inner ear to the gas bladder</a:t>
            </a:r>
          </a:p>
          <a:p>
            <a:pPr lvl="1"/>
            <a:r>
              <a:rPr lang="en-US" sz="2000" dirty="0"/>
              <a:t>Improved hearing </a:t>
            </a:r>
          </a:p>
          <a:p>
            <a:r>
              <a:rPr lang="en-US" sz="2400" dirty="0"/>
              <a:t>Response to alarm signals of conspecifics</a:t>
            </a:r>
          </a:p>
          <a:p>
            <a:pPr marL="0" indent="0">
              <a:buNone/>
            </a:pPr>
            <a:endParaRPr lang="en-US" b="1" dirty="0"/>
          </a:p>
        </p:txBody>
      </p:sp>
      <p:pic>
        <p:nvPicPr>
          <p:cNvPr id="4" name="Picture 3"/>
          <p:cNvPicPr>
            <a:picLocks noChangeAspect="1"/>
          </p:cNvPicPr>
          <p:nvPr/>
        </p:nvPicPr>
        <p:blipFill>
          <a:blip r:embed="rId2"/>
          <a:stretch>
            <a:fillRect/>
          </a:stretch>
        </p:blipFill>
        <p:spPr>
          <a:xfrm>
            <a:off x="6598104" y="1906905"/>
            <a:ext cx="5114925" cy="3562350"/>
          </a:xfrm>
          <a:prstGeom prst="rect">
            <a:avLst/>
          </a:prstGeom>
        </p:spPr>
      </p:pic>
      <p:sp>
        <p:nvSpPr>
          <p:cNvPr id="5" name="TextBox 4"/>
          <p:cNvSpPr txBox="1"/>
          <p:nvPr/>
        </p:nvSpPr>
        <p:spPr>
          <a:xfrm>
            <a:off x="10918372" y="3894551"/>
            <a:ext cx="1166814" cy="584775"/>
          </a:xfrm>
          <a:prstGeom prst="rect">
            <a:avLst/>
          </a:prstGeom>
          <a:solidFill>
            <a:schemeClr val="bg1"/>
          </a:solidFill>
        </p:spPr>
        <p:txBody>
          <a:bodyPr wrap="square" rtlCol="0">
            <a:spAutoFit/>
          </a:bodyPr>
          <a:lstStyle/>
          <a:p>
            <a:r>
              <a:rPr lang="en-US" sz="1600" dirty="0"/>
              <a:t>Weberian ossicles</a:t>
            </a:r>
          </a:p>
        </p:txBody>
      </p:sp>
      <p:sp>
        <p:nvSpPr>
          <p:cNvPr id="6" name="TextBox 5"/>
          <p:cNvSpPr txBox="1"/>
          <p:nvPr/>
        </p:nvSpPr>
        <p:spPr>
          <a:xfrm>
            <a:off x="10891157" y="2045430"/>
            <a:ext cx="740229" cy="338554"/>
          </a:xfrm>
          <a:prstGeom prst="rect">
            <a:avLst/>
          </a:prstGeom>
          <a:solidFill>
            <a:schemeClr val="bg1"/>
          </a:solidFill>
        </p:spPr>
        <p:txBody>
          <a:bodyPr wrap="square" rtlCol="0">
            <a:spAutoFit/>
          </a:bodyPr>
          <a:lstStyle/>
          <a:p>
            <a:r>
              <a:rPr lang="en-US" sz="1600" dirty="0"/>
              <a:t>Brain</a:t>
            </a:r>
          </a:p>
        </p:txBody>
      </p:sp>
      <p:sp>
        <p:nvSpPr>
          <p:cNvPr id="7" name="TextBox 6"/>
          <p:cNvSpPr txBox="1"/>
          <p:nvPr/>
        </p:nvSpPr>
        <p:spPr>
          <a:xfrm>
            <a:off x="10912929" y="2935778"/>
            <a:ext cx="1194029" cy="584775"/>
          </a:xfrm>
          <a:prstGeom prst="rect">
            <a:avLst/>
          </a:prstGeom>
          <a:solidFill>
            <a:schemeClr val="bg1"/>
          </a:solidFill>
        </p:spPr>
        <p:txBody>
          <a:bodyPr wrap="square" rtlCol="0">
            <a:spAutoFit/>
          </a:bodyPr>
          <a:lstStyle/>
          <a:p>
            <a:r>
              <a:rPr lang="en-US" sz="1600" dirty="0"/>
              <a:t>Semicircular canals</a:t>
            </a:r>
          </a:p>
        </p:txBody>
      </p:sp>
      <p:sp>
        <p:nvSpPr>
          <p:cNvPr id="8" name="TextBox 7"/>
          <p:cNvSpPr txBox="1"/>
          <p:nvPr/>
        </p:nvSpPr>
        <p:spPr>
          <a:xfrm>
            <a:off x="10891157" y="4400503"/>
            <a:ext cx="1026658" cy="338554"/>
          </a:xfrm>
          <a:prstGeom prst="rect">
            <a:avLst/>
          </a:prstGeom>
          <a:solidFill>
            <a:schemeClr val="bg1"/>
          </a:solidFill>
        </p:spPr>
        <p:txBody>
          <a:bodyPr wrap="square" rtlCol="0">
            <a:spAutoFit/>
          </a:bodyPr>
          <a:lstStyle/>
          <a:p>
            <a:r>
              <a:rPr lang="en-US" sz="1600" dirty="0"/>
              <a:t>Vertebrae</a:t>
            </a:r>
          </a:p>
        </p:txBody>
      </p:sp>
      <p:sp>
        <p:nvSpPr>
          <p:cNvPr id="9" name="TextBox 8"/>
          <p:cNvSpPr txBox="1"/>
          <p:nvPr/>
        </p:nvSpPr>
        <p:spPr>
          <a:xfrm>
            <a:off x="10891157" y="4816001"/>
            <a:ext cx="1026658" cy="338554"/>
          </a:xfrm>
          <a:prstGeom prst="rect">
            <a:avLst/>
          </a:prstGeom>
          <a:solidFill>
            <a:schemeClr val="bg1"/>
          </a:solidFill>
        </p:spPr>
        <p:txBody>
          <a:bodyPr wrap="square" rtlCol="0">
            <a:spAutoFit/>
          </a:bodyPr>
          <a:lstStyle/>
          <a:p>
            <a:r>
              <a:rPr lang="en-US" sz="1600" dirty="0"/>
              <a:t>Ribs</a:t>
            </a:r>
          </a:p>
        </p:txBody>
      </p:sp>
      <p:sp>
        <p:nvSpPr>
          <p:cNvPr id="10" name="TextBox 9"/>
          <p:cNvSpPr txBox="1"/>
          <p:nvPr/>
        </p:nvSpPr>
        <p:spPr>
          <a:xfrm>
            <a:off x="10918372" y="5145711"/>
            <a:ext cx="1026658" cy="584775"/>
          </a:xfrm>
          <a:prstGeom prst="rect">
            <a:avLst/>
          </a:prstGeom>
          <a:solidFill>
            <a:schemeClr val="bg1"/>
          </a:solidFill>
        </p:spPr>
        <p:txBody>
          <a:bodyPr wrap="square" rtlCol="0">
            <a:spAutoFit/>
          </a:bodyPr>
          <a:lstStyle/>
          <a:p>
            <a:r>
              <a:rPr lang="en-US" sz="1600" dirty="0"/>
              <a:t>Swim bladder</a:t>
            </a:r>
          </a:p>
        </p:txBody>
      </p:sp>
    </p:spTree>
    <p:extLst>
      <p:ext uri="{BB962C8B-B14F-4D97-AF65-F5344CB8AC3E}">
        <p14:creationId xmlns:p14="http://schemas.microsoft.com/office/powerpoint/2010/main" val="2599354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50731"/>
            <a:ext cx="7031421" cy="4937760"/>
          </a:xfrm>
        </p:spPr>
        <p:txBody>
          <a:bodyPr>
            <a:normAutofit lnSpcReduction="10000"/>
          </a:bodyPr>
          <a:lstStyle/>
          <a:p>
            <a:pPr marL="0" indent="0">
              <a:buNone/>
            </a:pPr>
            <a:r>
              <a:rPr lang="en-US" sz="2400" b="1" dirty="0"/>
              <a:t>Cypriniformes</a:t>
            </a:r>
            <a:r>
              <a:rPr lang="en-US" sz="2400" dirty="0"/>
              <a:t>: Minnows, Carp, Shiners</a:t>
            </a:r>
          </a:p>
          <a:p>
            <a:r>
              <a:rPr lang="en-US" sz="2200" dirty="0"/>
              <a:t>2</a:t>
            </a:r>
            <a:r>
              <a:rPr lang="en-US" sz="2200" baseline="30000" dirty="0"/>
              <a:t>nd</a:t>
            </a:r>
            <a:r>
              <a:rPr lang="en-US" sz="2200" dirty="0"/>
              <a:t> largest order of fish</a:t>
            </a:r>
          </a:p>
          <a:p>
            <a:r>
              <a:rPr lang="en-US" sz="2200" dirty="0"/>
              <a:t>Early pharyngeal dentition</a:t>
            </a:r>
          </a:p>
          <a:p>
            <a:r>
              <a:rPr lang="en-US" sz="2200" dirty="0"/>
              <a:t>Invasive species in many freshwater habitats</a:t>
            </a:r>
          </a:p>
          <a:p>
            <a:pPr marL="0" indent="0">
              <a:buNone/>
            </a:pPr>
            <a:endParaRPr lang="en-US" sz="1400" dirty="0"/>
          </a:p>
          <a:p>
            <a:pPr marL="0" indent="0">
              <a:buNone/>
            </a:pPr>
            <a:r>
              <a:rPr lang="en-US" sz="2400" b="1" dirty="0"/>
              <a:t>Characiformes</a:t>
            </a:r>
            <a:r>
              <a:rPr lang="en-US" sz="2400" dirty="0"/>
              <a:t>: Piranha, Tetras</a:t>
            </a:r>
          </a:p>
          <a:p>
            <a:r>
              <a:rPr lang="en-US" sz="2200" dirty="0"/>
              <a:t>Mostly tropical</a:t>
            </a:r>
          </a:p>
          <a:p>
            <a:r>
              <a:rPr lang="en-US" sz="2200" dirty="0"/>
              <a:t>Mouth teeth and replacement dentition</a:t>
            </a:r>
          </a:p>
          <a:p>
            <a:r>
              <a:rPr lang="en-US" sz="2200" dirty="0"/>
              <a:t>Adipose fin</a:t>
            </a:r>
          </a:p>
          <a:p>
            <a:pPr marL="0" indent="0">
              <a:buNone/>
            </a:pPr>
            <a:endParaRPr lang="en-US" sz="1400" dirty="0"/>
          </a:p>
          <a:p>
            <a:pPr marL="0" indent="0">
              <a:buNone/>
            </a:pPr>
            <a:r>
              <a:rPr lang="en-US" sz="2400" b="1" dirty="0"/>
              <a:t>Siluriformes</a:t>
            </a:r>
            <a:r>
              <a:rPr lang="en-US" sz="2400" dirty="0"/>
              <a:t>: Catfish</a:t>
            </a:r>
          </a:p>
          <a:p>
            <a:r>
              <a:rPr lang="en-US" sz="2200" dirty="0"/>
              <a:t>Barbels</a:t>
            </a:r>
          </a:p>
          <a:p>
            <a:r>
              <a:rPr lang="en-US" sz="2200" dirty="0"/>
              <a:t>No scales</a:t>
            </a:r>
          </a:p>
        </p:txBody>
      </p:sp>
      <p:sp>
        <p:nvSpPr>
          <p:cNvPr id="4" name="Title 1"/>
          <p:cNvSpPr>
            <a:spLocks noGrp="1"/>
          </p:cNvSpPr>
          <p:nvPr>
            <p:ph type="title"/>
          </p:nvPr>
        </p:nvSpPr>
        <p:spPr/>
        <p:txBody>
          <a:bodyPr>
            <a:noAutofit/>
          </a:bodyPr>
          <a:lstStyle/>
          <a:p>
            <a:pPr algn="ctr"/>
            <a:r>
              <a:rPr lang="en-US" sz="3800" dirty="0"/>
              <a:t>Class Actinopterygii, Superorder Osteriophysi</a:t>
            </a:r>
          </a:p>
        </p:txBody>
      </p:sp>
      <p:pic>
        <p:nvPicPr>
          <p:cNvPr id="2" name="Picture 1"/>
          <p:cNvPicPr>
            <a:picLocks noChangeAspect="1"/>
          </p:cNvPicPr>
          <p:nvPr/>
        </p:nvPicPr>
        <p:blipFill>
          <a:blip r:embed="rId2"/>
          <a:stretch>
            <a:fillRect/>
          </a:stretch>
        </p:blipFill>
        <p:spPr>
          <a:xfrm flipH="1">
            <a:off x="6096000" y="3058589"/>
            <a:ext cx="3441006" cy="1870762"/>
          </a:xfrm>
          <a:prstGeom prst="rect">
            <a:avLst/>
          </a:prstGeom>
        </p:spPr>
      </p:pic>
      <p:pic>
        <p:nvPicPr>
          <p:cNvPr id="1028" name="Picture 4" descr="http://www.extendonondaga.org/wp-content/uploads/2013/02/Asian-Carp-Jumping-US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3073" y="1304065"/>
            <a:ext cx="3313823" cy="2112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flipH="1">
            <a:off x="6550006" y="1650922"/>
            <a:ext cx="2532993" cy="1418936"/>
          </a:xfrm>
          <a:prstGeom prst="rect">
            <a:avLst/>
          </a:prstGeom>
        </p:spPr>
      </p:pic>
      <p:pic>
        <p:nvPicPr>
          <p:cNvPr id="1034" name="Picture 10" descr="https://animalcorner.co.uk/wp/wp-content/uploads/2015/02/catfis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3073" y="4361793"/>
            <a:ext cx="3282291" cy="196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494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5172" y="1228649"/>
            <a:ext cx="10972800" cy="4937760"/>
          </a:xfrm>
        </p:spPr>
        <p:txBody>
          <a:bodyPr>
            <a:normAutofit fontScale="92500" lnSpcReduction="10000"/>
          </a:bodyPr>
          <a:lstStyle/>
          <a:p>
            <a:pPr marL="0" indent="0">
              <a:buNone/>
            </a:pPr>
            <a:r>
              <a:rPr lang="en-US" b="1" dirty="0"/>
              <a:t>Order Salmoniformes</a:t>
            </a:r>
            <a:r>
              <a:rPr lang="en-US" dirty="0"/>
              <a:t>: Salmon and Trout</a:t>
            </a:r>
          </a:p>
          <a:p>
            <a:r>
              <a:rPr lang="en-US" sz="2400" dirty="0"/>
              <a:t>Freshwater,  anadromous</a:t>
            </a:r>
          </a:p>
          <a:p>
            <a:r>
              <a:rPr lang="en-US" sz="2400" dirty="0"/>
              <a:t>Adipose fin</a:t>
            </a:r>
          </a:p>
          <a:p>
            <a:r>
              <a:rPr lang="en-US" sz="2400" dirty="0"/>
              <a:t>Ecologically and commercially important species</a:t>
            </a:r>
          </a:p>
          <a:p>
            <a:r>
              <a:rPr lang="en-US" sz="2400" dirty="0"/>
              <a:t>Reduced populations</a:t>
            </a:r>
          </a:p>
          <a:p>
            <a:pPr lvl="1"/>
            <a:r>
              <a:rPr lang="en-US" sz="2100" dirty="0"/>
              <a:t>Alteration to river systems (Dams)</a:t>
            </a:r>
          </a:p>
          <a:p>
            <a:pPr lvl="1"/>
            <a:r>
              <a:rPr lang="en-US" sz="2100" dirty="0"/>
              <a:t>Overfishing</a:t>
            </a:r>
            <a:endParaRPr lang="en-US" dirty="0"/>
          </a:p>
          <a:p>
            <a:pPr marL="0" indent="0">
              <a:buNone/>
            </a:pPr>
            <a:endParaRPr lang="en-US" dirty="0"/>
          </a:p>
          <a:p>
            <a:pPr marL="0" indent="0">
              <a:buNone/>
            </a:pPr>
            <a:r>
              <a:rPr lang="en-US" b="1" dirty="0"/>
              <a:t>Order Escoiformes</a:t>
            </a:r>
            <a:r>
              <a:rPr lang="en-US" dirty="0"/>
              <a:t>: Pike</a:t>
            </a:r>
          </a:p>
          <a:p>
            <a:r>
              <a:rPr lang="en-US" sz="2400" dirty="0"/>
              <a:t>Fins far back on body</a:t>
            </a:r>
          </a:p>
          <a:p>
            <a:r>
              <a:rPr lang="en-US" sz="2400" dirty="0"/>
              <a:t>Freshwater</a:t>
            </a:r>
          </a:p>
          <a:p>
            <a:r>
              <a:rPr lang="en-US" sz="2400" dirty="0"/>
              <a:t>Voracious predators</a:t>
            </a:r>
          </a:p>
          <a:p>
            <a:pPr lvl="1"/>
            <a:r>
              <a:rPr lang="en-US" sz="2000" dirty="0"/>
              <a:t>Cannibalistic</a:t>
            </a:r>
          </a:p>
        </p:txBody>
      </p:sp>
      <p:sp>
        <p:nvSpPr>
          <p:cNvPr id="4" name="Title 1"/>
          <p:cNvSpPr>
            <a:spLocks noGrp="1"/>
          </p:cNvSpPr>
          <p:nvPr>
            <p:ph type="title"/>
          </p:nvPr>
        </p:nvSpPr>
        <p:spPr>
          <a:xfrm>
            <a:off x="272142" y="152400"/>
            <a:ext cx="11691257" cy="990600"/>
          </a:xfrm>
        </p:spPr>
        <p:txBody>
          <a:bodyPr>
            <a:noAutofit/>
          </a:bodyPr>
          <a:lstStyle/>
          <a:p>
            <a:pPr algn="ctr"/>
            <a:r>
              <a:rPr lang="en-US" sz="3500" dirty="0"/>
              <a:t>Class Actinopterygii, Superorder </a:t>
            </a:r>
            <a:r>
              <a:rPr lang="en-US" sz="3500" dirty="0" err="1"/>
              <a:t>Protacanthopterygi</a:t>
            </a:r>
            <a:endParaRPr lang="en-US" sz="3500" dirty="0"/>
          </a:p>
        </p:txBody>
      </p:sp>
      <p:pic>
        <p:nvPicPr>
          <p:cNvPr id="2" name="Picture 1"/>
          <p:cNvPicPr>
            <a:picLocks noChangeAspect="1"/>
          </p:cNvPicPr>
          <p:nvPr/>
        </p:nvPicPr>
        <p:blipFill>
          <a:blip r:embed="rId2"/>
          <a:stretch>
            <a:fillRect/>
          </a:stretch>
        </p:blipFill>
        <p:spPr>
          <a:xfrm>
            <a:off x="8069145" y="4576590"/>
            <a:ext cx="3995258" cy="1656570"/>
          </a:xfrm>
          <a:prstGeom prst="rect">
            <a:avLst/>
          </a:prstGeom>
        </p:spPr>
      </p:pic>
      <p:pic>
        <p:nvPicPr>
          <p:cNvPr id="5" name="Picture 2" descr="http://upload.wikimedia.org/wikipedia/commons/0/0c/John_Day_Dam_fish_lad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290" y="3290890"/>
            <a:ext cx="3170978" cy="21139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pac.dfo-mpo.gc.ca/fm-gp/rec/images/species/Salmon/sockey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265" y="1228649"/>
            <a:ext cx="3488007" cy="11084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8170150" y="2162451"/>
            <a:ext cx="3793249" cy="1134430"/>
          </a:xfrm>
          <a:prstGeom prst="rect">
            <a:avLst/>
          </a:prstGeom>
        </p:spPr>
      </p:pic>
      <p:sp>
        <p:nvSpPr>
          <p:cNvPr id="7" name="TextBox 6"/>
          <p:cNvSpPr txBox="1"/>
          <p:nvPr/>
        </p:nvSpPr>
        <p:spPr>
          <a:xfrm>
            <a:off x="10598282" y="1716919"/>
            <a:ext cx="1225119" cy="369332"/>
          </a:xfrm>
          <a:prstGeom prst="rect">
            <a:avLst/>
          </a:prstGeom>
          <a:noFill/>
        </p:spPr>
        <p:txBody>
          <a:bodyPr wrap="square" rtlCol="0">
            <a:spAutoFit/>
          </a:bodyPr>
          <a:lstStyle/>
          <a:p>
            <a:r>
              <a:rPr lang="en-US" dirty="0"/>
              <a:t>Adipose fin</a:t>
            </a:r>
          </a:p>
        </p:txBody>
      </p:sp>
      <p:cxnSp>
        <p:nvCxnSpPr>
          <p:cNvPr id="9" name="Straight Arrow Connector 8"/>
          <p:cNvCxnSpPr>
            <a:stCxn id="7" idx="2"/>
          </p:cNvCxnSpPr>
          <p:nvPr/>
        </p:nvCxnSpPr>
        <p:spPr>
          <a:xfrm flipH="1">
            <a:off x="11088210" y="2086251"/>
            <a:ext cx="122632" cy="3364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314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r>
              <a:rPr lang="en-US" b="1" dirty="0"/>
              <a:t>Order Osmeriformes</a:t>
            </a:r>
            <a:r>
              <a:rPr lang="en-US" dirty="0"/>
              <a:t>: Smelt</a:t>
            </a:r>
          </a:p>
          <a:p>
            <a:r>
              <a:rPr lang="en-US" sz="2400" dirty="0"/>
              <a:t>Small, silvery, elongate fishes</a:t>
            </a:r>
          </a:p>
          <a:p>
            <a:r>
              <a:rPr lang="en-US" sz="2400" dirty="0"/>
              <a:t>Single soft rayed dorsal fin</a:t>
            </a:r>
          </a:p>
          <a:p>
            <a:r>
              <a:rPr lang="en-US" sz="2400" dirty="0"/>
              <a:t>Freshwater, marine, diadromous</a:t>
            </a:r>
          </a:p>
          <a:p>
            <a:pPr lvl="1"/>
            <a:r>
              <a:rPr lang="en-US" sz="2100" dirty="0"/>
              <a:t>Delta smelt and Candlefish</a:t>
            </a:r>
          </a:p>
          <a:p>
            <a:pPr marL="0" indent="0">
              <a:buNone/>
            </a:pPr>
            <a:endParaRPr lang="en-US" sz="1200" dirty="0"/>
          </a:p>
          <a:p>
            <a:pPr marL="0" indent="0">
              <a:buNone/>
            </a:pPr>
            <a:r>
              <a:rPr lang="en-US" b="1" dirty="0"/>
              <a:t>Order Stomiiformes</a:t>
            </a:r>
            <a:r>
              <a:rPr lang="en-US" dirty="0"/>
              <a:t>: Dragonfish, hatchetfish</a:t>
            </a:r>
          </a:p>
          <a:p>
            <a:r>
              <a:rPr lang="en-US" sz="2400" dirty="0"/>
              <a:t>Deep sea</a:t>
            </a:r>
          </a:p>
          <a:p>
            <a:r>
              <a:rPr lang="en-US" sz="2400" dirty="0"/>
              <a:t>_________________ </a:t>
            </a:r>
          </a:p>
          <a:p>
            <a:pPr lvl="1"/>
            <a:r>
              <a:rPr lang="en-US" sz="2000" dirty="0"/>
              <a:t>Photophores</a:t>
            </a:r>
          </a:p>
          <a:p>
            <a:endParaRPr lang="en-US" dirty="0"/>
          </a:p>
        </p:txBody>
      </p:sp>
      <p:sp>
        <p:nvSpPr>
          <p:cNvPr id="4" name="Title 1"/>
          <p:cNvSpPr>
            <a:spLocks noGrp="1"/>
          </p:cNvSpPr>
          <p:nvPr>
            <p:ph type="title"/>
          </p:nvPr>
        </p:nvSpPr>
        <p:spPr>
          <a:xfrm>
            <a:off x="272142" y="152400"/>
            <a:ext cx="11691257" cy="990600"/>
          </a:xfrm>
        </p:spPr>
        <p:txBody>
          <a:bodyPr>
            <a:noAutofit/>
          </a:bodyPr>
          <a:lstStyle/>
          <a:p>
            <a:pPr algn="ctr"/>
            <a:r>
              <a:rPr lang="en-US" sz="4000" dirty="0"/>
              <a:t>Class Actinopterygii, Superorder Stomiatii</a:t>
            </a:r>
          </a:p>
        </p:txBody>
      </p:sp>
      <p:pic>
        <p:nvPicPr>
          <p:cNvPr id="2" name="Picture 1"/>
          <p:cNvPicPr>
            <a:picLocks noChangeAspect="1"/>
          </p:cNvPicPr>
          <p:nvPr/>
        </p:nvPicPr>
        <p:blipFill>
          <a:blip r:embed="rId2"/>
          <a:stretch>
            <a:fillRect/>
          </a:stretch>
        </p:blipFill>
        <p:spPr>
          <a:xfrm>
            <a:off x="6805448" y="1346573"/>
            <a:ext cx="5157951" cy="1974696"/>
          </a:xfrm>
          <a:prstGeom prst="rect">
            <a:avLst/>
          </a:prstGeom>
        </p:spPr>
      </p:pic>
      <p:pic>
        <p:nvPicPr>
          <p:cNvPr id="3076" name="Picture 4" descr="http://www.fishbase.org/images/species/Arolf_u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966" y="4502120"/>
            <a:ext cx="3344915" cy="1782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506380" y="3710152"/>
            <a:ext cx="3266519" cy="2478049"/>
          </a:xfrm>
          <a:prstGeom prst="rect">
            <a:avLst/>
          </a:prstGeom>
        </p:spPr>
      </p:pic>
    </p:spTree>
    <p:extLst>
      <p:ext uri="{BB962C8B-B14F-4D97-AF65-F5344CB8AC3E}">
        <p14:creationId xmlns:p14="http://schemas.microsoft.com/office/powerpoint/2010/main" val="317275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8781" y="2709332"/>
            <a:ext cx="11236130" cy="4043781"/>
          </a:xfrm>
          <a:prstGeom prst="rect">
            <a:avLst/>
          </a:prstGeom>
        </p:spPr>
      </p:pic>
      <p:sp>
        <p:nvSpPr>
          <p:cNvPr id="5" name="TextBox 4"/>
          <p:cNvSpPr txBox="1"/>
          <p:nvPr/>
        </p:nvSpPr>
        <p:spPr>
          <a:xfrm>
            <a:off x="3175910" y="5647274"/>
            <a:ext cx="1230357" cy="233910"/>
          </a:xfrm>
          <a:prstGeom prst="rect">
            <a:avLst/>
          </a:prstGeom>
          <a:solidFill>
            <a:schemeClr val="bg1"/>
          </a:solidFill>
        </p:spPr>
        <p:txBody>
          <a:bodyPr wrap="square" lIns="9144" tIns="9144" rIns="9144" bIns="9144" rtlCol="0">
            <a:spAutoFit/>
          </a:bodyPr>
          <a:lstStyle/>
          <a:p>
            <a:r>
              <a:rPr lang="en-US" sz="1400" b="1" dirty="0"/>
              <a:t>Actinopterygii</a:t>
            </a:r>
          </a:p>
        </p:txBody>
      </p:sp>
      <p:sp>
        <p:nvSpPr>
          <p:cNvPr id="6" name="TextBox 5"/>
          <p:cNvSpPr txBox="1"/>
          <p:nvPr/>
        </p:nvSpPr>
        <p:spPr>
          <a:xfrm>
            <a:off x="2484116" y="5868758"/>
            <a:ext cx="1117964" cy="233910"/>
          </a:xfrm>
          <a:prstGeom prst="rect">
            <a:avLst/>
          </a:prstGeom>
          <a:solidFill>
            <a:schemeClr val="bg1"/>
          </a:solidFill>
        </p:spPr>
        <p:txBody>
          <a:bodyPr wrap="square" lIns="9144" tIns="9144" rIns="9144" bIns="9144" rtlCol="0">
            <a:spAutoFit/>
          </a:bodyPr>
          <a:lstStyle/>
          <a:p>
            <a:r>
              <a:rPr lang="en-US" sz="1400" b="1" dirty="0"/>
              <a:t>Osteichthyes</a:t>
            </a:r>
          </a:p>
        </p:txBody>
      </p:sp>
      <p:cxnSp>
        <p:nvCxnSpPr>
          <p:cNvPr id="7" name="Straight Connector 6"/>
          <p:cNvCxnSpPr/>
          <p:nvPr/>
        </p:nvCxnSpPr>
        <p:spPr>
          <a:xfrm flipH="1">
            <a:off x="2254211" y="5950914"/>
            <a:ext cx="209633"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945101" y="5738903"/>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19422" y="5197750"/>
            <a:ext cx="950061" cy="233910"/>
          </a:xfrm>
          <a:prstGeom prst="rect">
            <a:avLst/>
          </a:prstGeom>
          <a:solidFill>
            <a:schemeClr val="bg1"/>
          </a:solidFill>
        </p:spPr>
        <p:txBody>
          <a:bodyPr wrap="square" lIns="9144" tIns="9144" rIns="9144" bIns="9144" rtlCol="0">
            <a:spAutoFit/>
          </a:bodyPr>
          <a:lstStyle/>
          <a:p>
            <a:r>
              <a:rPr lang="en-US" sz="1400" b="1" dirty="0"/>
              <a:t>Teleostei</a:t>
            </a:r>
          </a:p>
        </p:txBody>
      </p:sp>
      <p:cxnSp>
        <p:nvCxnSpPr>
          <p:cNvPr id="10" name="Straight Connector 9"/>
          <p:cNvCxnSpPr/>
          <p:nvPr/>
        </p:nvCxnSpPr>
        <p:spPr>
          <a:xfrm flipH="1">
            <a:off x="4171001" y="5279604"/>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694315" y="4220861"/>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00450" y="4830221"/>
            <a:ext cx="1132836" cy="233910"/>
          </a:xfrm>
          <a:prstGeom prst="rect">
            <a:avLst/>
          </a:prstGeom>
          <a:solidFill>
            <a:schemeClr val="bg1"/>
          </a:solidFill>
        </p:spPr>
        <p:txBody>
          <a:bodyPr wrap="square" lIns="9144" tIns="9144" rIns="9144" bIns="9144" rtlCol="0">
            <a:spAutoFit/>
          </a:bodyPr>
          <a:lstStyle/>
          <a:p>
            <a:r>
              <a:rPr lang="en-US" sz="1400" b="1" dirty="0"/>
              <a:t>Sarcopterygii</a:t>
            </a:r>
          </a:p>
        </p:txBody>
      </p:sp>
      <p:sp>
        <p:nvSpPr>
          <p:cNvPr id="14" name="TextBox 13"/>
          <p:cNvSpPr txBox="1"/>
          <p:nvPr/>
        </p:nvSpPr>
        <p:spPr>
          <a:xfrm>
            <a:off x="1721307" y="6088875"/>
            <a:ext cx="2018698" cy="233910"/>
          </a:xfrm>
          <a:prstGeom prst="rect">
            <a:avLst/>
          </a:prstGeom>
          <a:solidFill>
            <a:schemeClr val="bg1"/>
          </a:solidFill>
        </p:spPr>
        <p:txBody>
          <a:bodyPr wrap="square" lIns="9144" tIns="9144" rIns="9144" bIns="9144" rtlCol="0">
            <a:spAutoFit/>
          </a:bodyPr>
          <a:lstStyle/>
          <a:p>
            <a:r>
              <a:rPr lang="en-US" sz="1400" b="1" dirty="0"/>
              <a:t>Gnathostomata</a:t>
            </a:r>
          </a:p>
        </p:txBody>
      </p:sp>
      <p:cxnSp>
        <p:nvCxnSpPr>
          <p:cNvPr id="15" name="Straight Connector 14"/>
          <p:cNvCxnSpPr/>
          <p:nvPr/>
        </p:nvCxnSpPr>
        <p:spPr>
          <a:xfrm flipH="1">
            <a:off x="1981428" y="5208861"/>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38610" y="4287715"/>
            <a:ext cx="840247" cy="233910"/>
          </a:xfrm>
          <a:prstGeom prst="rect">
            <a:avLst/>
          </a:prstGeom>
          <a:solidFill>
            <a:schemeClr val="bg1"/>
          </a:solidFill>
        </p:spPr>
        <p:txBody>
          <a:bodyPr wrap="square" lIns="9144" tIns="9144" rIns="9144" bIns="9144" rtlCol="0">
            <a:spAutoFit/>
          </a:bodyPr>
          <a:lstStyle/>
          <a:p>
            <a:r>
              <a:rPr lang="en-US" sz="1400" b="1" dirty="0"/>
              <a:t>Holostei</a:t>
            </a:r>
          </a:p>
        </p:txBody>
      </p:sp>
      <p:cxnSp>
        <p:nvCxnSpPr>
          <p:cNvPr id="17" name="Straight Connector 16"/>
          <p:cNvCxnSpPr/>
          <p:nvPr/>
        </p:nvCxnSpPr>
        <p:spPr>
          <a:xfrm flipH="1">
            <a:off x="1471978" y="6161260"/>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63581" y="3855072"/>
            <a:ext cx="1725188" cy="233910"/>
          </a:xfrm>
          <a:prstGeom prst="rect">
            <a:avLst/>
          </a:prstGeom>
          <a:solidFill>
            <a:schemeClr val="bg1"/>
          </a:solidFill>
        </p:spPr>
        <p:txBody>
          <a:bodyPr wrap="square" lIns="9144" tIns="9144" rIns="9144" bIns="9144" rtlCol="0">
            <a:spAutoFit/>
          </a:bodyPr>
          <a:lstStyle/>
          <a:p>
            <a:r>
              <a:rPr lang="en-US" sz="1400" b="1" dirty="0"/>
              <a:t>Protacanthopterygii</a:t>
            </a:r>
          </a:p>
        </p:txBody>
      </p:sp>
      <p:cxnSp>
        <p:nvCxnSpPr>
          <p:cNvPr id="19" name="Straight Connector 18"/>
          <p:cNvCxnSpPr/>
          <p:nvPr/>
        </p:nvCxnSpPr>
        <p:spPr>
          <a:xfrm flipH="1">
            <a:off x="4796015" y="3339522"/>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7700000">
            <a:off x="1773511" y="1111384"/>
            <a:ext cx="3178803" cy="307777"/>
          </a:xfrm>
          <a:prstGeom prst="rect">
            <a:avLst/>
          </a:prstGeom>
          <a:noFill/>
        </p:spPr>
        <p:txBody>
          <a:bodyPr wrap="square" rtlCol="0">
            <a:spAutoFit/>
          </a:bodyPr>
          <a:lstStyle/>
          <a:p>
            <a:r>
              <a:rPr lang="en-US" sz="1400" i="1" dirty="0"/>
              <a:t>Acipenseriformes (Sturgeon, Paddlefish)</a:t>
            </a:r>
          </a:p>
        </p:txBody>
      </p:sp>
      <p:sp>
        <p:nvSpPr>
          <p:cNvPr id="21" name="TextBox 20"/>
          <p:cNvSpPr txBox="1"/>
          <p:nvPr/>
        </p:nvSpPr>
        <p:spPr>
          <a:xfrm rot="17700000">
            <a:off x="-541242" y="1412086"/>
            <a:ext cx="2494269" cy="307777"/>
          </a:xfrm>
          <a:prstGeom prst="rect">
            <a:avLst/>
          </a:prstGeom>
          <a:noFill/>
        </p:spPr>
        <p:txBody>
          <a:bodyPr wrap="square" rtlCol="0">
            <a:spAutoFit/>
          </a:bodyPr>
          <a:lstStyle/>
          <a:p>
            <a:r>
              <a:rPr lang="en-US" sz="1400" i="1" dirty="0"/>
              <a:t>Myxiniformes (Hagfish)</a:t>
            </a:r>
          </a:p>
        </p:txBody>
      </p:sp>
      <p:sp>
        <p:nvSpPr>
          <p:cNvPr id="22" name="TextBox 21"/>
          <p:cNvSpPr txBox="1"/>
          <p:nvPr/>
        </p:nvSpPr>
        <p:spPr>
          <a:xfrm rot="17700000">
            <a:off x="-207732" y="1264821"/>
            <a:ext cx="2895346" cy="307777"/>
          </a:xfrm>
          <a:prstGeom prst="rect">
            <a:avLst/>
          </a:prstGeom>
          <a:noFill/>
        </p:spPr>
        <p:txBody>
          <a:bodyPr wrap="square" rtlCol="0">
            <a:spAutoFit/>
          </a:bodyPr>
          <a:lstStyle/>
          <a:p>
            <a:r>
              <a:rPr lang="en-US" sz="1400" i="1" dirty="0"/>
              <a:t>Petromyzontiformes (Lamprey)</a:t>
            </a:r>
          </a:p>
        </p:txBody>
      </p:sp>
      <p:sp>
        <p:nvSpPr>
          <p:cNvPr id="23" name="TextBox 22"/>
          <p:cNvSpPr txBox="1"/>
          <p:nvPr/>
        </p:nvSpPr>
        <p:spPr>
          <a:xfrm rot="17700000">
            <a:off x="106949" y="1128788"/>
            <a:ext cx="3188747" cy="307777"/>
          </a:xfrm>
          <a:prstGeom prst="rect">
            <a:avLst/>
          </a:prstGeom>
          <a:noFill/>
        </p:spPr>
        <p:txBody>
          <a:bodyPr wrap="square" rtlCol="0">
            <a:spAutoFit/>
          </a:bodyPr>
          <a:lstStyle/>
          <a:p>
            <a:r>
              <a:rPr lang="en-US" sz="1400" i="1" dirty="0"/>
              <a:t>Chondrichthyes (Sharks, Skates, Rays)</a:t>
            </a:r>
          </a:p>
        </p:txBody>
      </p:sp>
      <p:sp>
        <p:nvSpPr>
          <p:cNvPr id="24" name="TextBox 23"/>
          <p:cNvSpPr txBox="1"/>
          <p:nvPr/>
        </p:nvSpPr>
        <p:spPr>
          <a:xfrm rot="17700000">
            <a:off x="589682" y="1188102"/>
            <a:ext cx="3016009" cy="307777"/>
          </a:xfrm>
          <a:prstGeom prst="rect">
            <a:avLst/>
          </a:prstGeom>
          <a:noFill/>
        </p:spPr>
        <p:txBody>
          <a:bodyPr wrap="square" rtlCol="0">
            <a:spAutoFit/>
          </a:bodyPr>
          <a:lstStyle/>
          <a:p>
            <a:r>
              <a:rPr lang="en-US" sz="1400" i="1" dirty="0"/>
              <a:t>Tetrapoda (Reptiles, Birds, Mammals)</a:t>
            </a:r>
          </a:p>
        </p:txBody>
      </p:sp>
      <p:sp>
        <p:nvSpPr>
          <p:cNvPr id="25" name="TextBox 24"/>
          <p:cNvSpPr txBox="1"/>
          <p:nvPr/>
        </p:nvSpPr>
        <p:spPr>
          <a:xfrm rot="17700000">
            <a:off x="1063623" y="1270029"/>
            <a:ext cx="2860299" cy="307777"/>
          </a:xfrm>
          <a:prstGeom prst="rect">
            <a:avLst/>
          </a:prstGeom>
          <a:noFill/>
        </p:spPr>
        <p:txBody>
          <a:bodyPr wrap="square" rtlCol="0">
            <a:spAutoFit/>
          </a:bodyPr>
          <a:lstStyle/>
          <a:p>
            <a:r>
              <a:rPr lang="en-US" sz="1400" i="1" dirty="0"/>
              <a:t>Dipnoi (Lungfish)</a:t>
            </a:r>
          </a:p>
        </p:txBody>
      </p:sp>
      <p:sp>
        <p:nvSpPr>
          <p:cNvPr id="26" name="TextBox 25"/>
          <p:cNvSpPr txBox="1"/>
          <p:nvPr/>
        </p:nvSpPr>
        <p:spPr>
          <a:xfrm rot="17700000">
            <a:off x="1429800" y="1197971"/>
            <a:ext cx="3037787" cy="307777"/>
          </a:xfrm>
          <a:prstGeom prst="rect">
            <a:avLst/>
          </a:prstGeom>
          <a:noFill/>
        </p:spPr>
        <p:txBody>
          <a:bodyPr wrap="square" rtlCol="0">
            <a:spAutoFit/>
          </a:bodyPr>
          <a:lstStyle/>
          <a:p>
            <a:r>
              <a:rPr lang="en-US" sz="1400" i="1" dirty="0"/>
              <a:t>Coelocanthiformes (Caelocanth)</a:t>
            </a:r>
          </a:p>
        </p:txBody>
      </p:sp>
      <p:sp>
        <p:nvSpPr>
          <p:cNvPr id="27" name="TextBox 26"/>
          <p:cNvSpPr txBox="1"/>
          <p:nvPr/>
        </p:nvSpPr>
        <p:spPr>
          <a:xfrm rot="17700000">
            <a:off x="2439909" y="1499459"/>
            <a:ext cx="2322417" cy="307777"/>
          </a:xfrm>
          <a:prstGeom prst="rect">
            <a:avLst/>
          </a:prstGeom>
          <a:noFill/>
        </p:spPr>
        <p:txBody>
          <a:bodyPr wrap="square" rtlCol="0">
            <a:spAutoFit/>
          </a:bodyPr>
          <a:lstStyle/>
          <a:p>
            <a:r>
              <a:rPr lang="en-US" sz="1400" i="1" dirty="0"/>
              <a:t>Amiiformes (Bowfin)</a:t>
            </a:r>
          </a:p>
        </p:txBody>
      </p:sp>
      <p:sp>
        <p:nvSpPr>
          <p:cNvPr id="28" name="TextBox 27"/>
          <p:cNvSpPr txBox="1"/>
          <p:nvPr/>
        </p:nvSpPr>
        <p:spPr>
          <a:xfrm rot="17700000">
            <a:off x="2888943" y="1560188"/>
            <a:ext cx="2216756" cy="307777"/>
          </a:xfrm>
          <a:prstGeom prst="rect">
            <a:avLst/>
          </a:prstGeom>
          <a:noFill/>
        </p:spPr>
        <p:txBody>
          <a:bodyPr wrap="square" rtlCol="0">
            <a:spAutoFit/>
          </a:bodyPr>
          <a:lstStyle/>
          <a:p>
            <a:r>
              <a:rPr lang="en-US" sz="1400" i="1" dirty="0"/>
              <a:t>Lepisosteiformes (Gars)</a:t>
            </a:r>
          </a:p>
        </p:txBody>
      </p:sp>
      <p:sp>
        <p:nvSpPr>
          <p:cNvPr id="29" name="TextBox 28"/>
          <p:cNvSpPr txBox="1"/>
          <p:nvPr/>
        </p:nvSpPr>
        <p:spPr>
          <a:xfrm rot="17700000">
            <a:off x="3105222" y="1227216"/>
            <a:ext cx="2965779" cy="307777"/>
          </a:xfrm>
          <a:prstGeom prst="rect">
            <a:avLst/>
          </a:prstGeom>
          <a:noFill/>
        </p:spPr>
        <p:txBody>
          <a:bodyPr wrap="square" rtlCol="0">
            <a:spAutoFit/>
          </a:bodyPr>
          <a:lstStyle/>
          <a:p>
            <a:r>
              <a:rPr lang="en-US" sz="1400" b="1" i="1" dirty="0"/>
              <a:t>Elopomorpha</a:t>
            </a:r>
            <a:r>
              <a:rPr lang="en-US" sz="1400" i="1" dirty="0"/>
              <a:t> (Eels, Bonefish)</a:t>
            </a:r>
          </a:p>
        </p:txBody>
      </p:sp>
      <p:sp>
        <p:nvSpPr>
          <p:cNvPr id="30" name="TextBox 29"/>
          <p:cNvSpPr txBox="1"/>
          <p:nvPr/>
        </p:nvSpPr>
        <p:spPr>
          <a:xfrm rot="17700000">
            <a:off x="3378957" y="999399"/>
            <a:ext cx="3469611" cy="307777"/>
          </a:xfrm>
          <a:prstGeom prst="rect">
            <a:avLst/>
          </a:prstGeom>
          <a:noFill/>
        </p:spPr>
        <p:txBody>
          <a:bodyPr wrap="square" rtlCol="0">
            <a:spAutoFit/>
          </a:bodyPr>
          <a:lstStyle/>
          <a:p>
            <a:r>
              <a:rPr lang="en-US" sz="1400" b="1" i="1" dirty="0"/>
              <a:t>Osteoglossimorpha </a:t>
            </a:r>
            <a:r>
              <a:rPr lang="en-US" sz="1400" i="1" dirty="0"/>
              <a:t>(Bony tongues)</a:t>
            </a:r>
          </a:p>
        </p:txBody>
      </p:sp>
      <p:sp>
        <p:nvSpPr>
          <p:cNvPr id="31" name="TextBox 30"/>
          <p:cNvSpPr txBox="1"/>
          <p:nvPr/>
        </p:nvSpPr>
        <p:spPr>
          <a:xfrm rot="17640000">
            <a:off x="3924811" y="1207517"/>
            <a:ext cx="3013173" cy="307777"/>
          </a:xfrm>
          <a:prstGeom prst="rect">
            <a:avLst/>
          </a:prstGeom>
          <a:noFill/>
        </p:spPr>
        <p:txBody>
          <a:bodyPr wrap="square" rtlCol="0">
            <a:spAutoFit/>
          </a:bodyPr>
          <a:lstStyle/>
          <a:p>
            <a:r>
              <a:rPr lang="en-US" sz="1400" b="1" i="1" dirty="0"/>
              <a:t>Clupeimorpha</a:t>
            </a:r>
            <a:r>
              <a:rPr lang="en-US" sz="1400" i="1" dirty="0"/>
              <a:t> (Anchovy, Sardine)</a:t>
            </a:r>
          </a:p>
        </p:txBody>
      </p:sp>
      <p:sp>
        <p:nvSpPr>
          <p:cNvPr id="32" name="TextBox 31"/>
          <p:cNvSpPr txBox="1"/>
          <p:nvPr/>
        </p:nvSpPr>
        <p:spPr>
          <a:xfrm rot="17700000">
            <a:off x="4360848" y="1148225"/>
            <a:ext cx="3123947" cy="307777"/>
          </a:xfrm>
          <a:prstGeom prst="rect">
            <a:avLst/>
          </a:prstGeom>
          <a:noFill/>
        </p:spPr>
        <p:txBody>
          <a:bodyPr wrap="square" rtlCol="0">
            <a:spAutoFit/>
          </a:bodyPr>
          <a:lstStyle/>
          <a:p>
            <a:r>
              <a:rPr lang="en-US" sz="1400" i="1" dirty="0"/>
              <a:t>Cypriniformes (Minnows, Carp)</a:t>
            </a:r>
          </a:p>
        </p:txBody>
      </p:sp>
      <p:sp>
        <p:nvSpPr>
          <p:cNvPr id="33" name="TextBox 32"/>
          <p:cNvSpPr txBox="1"/>
          <p:nvPr/>
        </p:nvSpPr>
        <p:spPr>
          <a:xfrm rot="17700000">
            <a:off x="4827798" y="1236897"/>
            <a:ext cx="2970512" cy="307777"/>
          </a:xfrm>
          <a:prstGeom prst="rect">
            <a:avLst/>
          </a:prstGeom>
          <a:noFill/>
        </p:spPr>
        <p:txBody>
          <a:bodyPr wrap="square" rtlCol="0">
            <a:spAutoFit/>
          </a:bodyPr>
          <a:lstStyle/>
          <a:p>
            <a:r>
              <a:rPr lang="en-US" sz="1400" i="1" dirty="0"/>
              <a:t>Characiformes (Piranha)</a:t>
            </a:r>
          </a:p>
        </p:txBody>
      </p:sp>
      <p:sp>
        <p:nvSpPr>
          <p:cNvPr id="34" name="TextBox 33"/>
          <p:cNvSpPr txBox="1"/>
          <p:nvPr/>
        </p:nvSpPr>
        <p:spPr>
          <a:xfrm rot="17700000">
            <a:off x="5289912" y="1269288"/>
            <a:ext cx="2856795" cy="307777"/>
          </a:xfrm>
          <a:prstGeom prst="rect">
            <a:avLst/>
          </a:prstGeom>
          <a:noFill/>
        </p:spPr>
        <p:txBody>
          <a:bodyPr wrap="square" rtlCol="0">
            <a:spAutoFit/>
          </a:bodyPr>
          <a:lstStyle/>
          <a:p>
            <a:r>
              <a:rPr lang="en-US" sz="1400" i="1" dirty="0"/>
              <a:t>Siluriformes (Catfish)</a:t>
            </a:r>
          </a:p>
        </p:txBody>
      </p:sp>
      <p:sp>
        <p:nvSpPr>
          <p:cNvPr id="35" name="TextBox 34"/>
          <p:cNvSpPr txBox="1"/>
          <p:nvPr/>
        </p:nvSpPr>
        <p:spPr>
          <a:xfrm rot="17700000">
            <a:off x="5643153" y="1186828"/>
            <a:ext cx="3075035" cy="307777"/>
          </a:xfrm>
          <a:prstGeom prst="rect">
            <a:avLst/>
          </a:prstGeom>
          <a:noFill/>
        </p:spPr>
        <p:txBody>
          <a:bodyPr wrap="square" rtlCol="0">
            <a:spAutoFit/>
          </a:bodyPr>
          <a:lstStyle/>
          <a:p>
            <a:r>
              <a:rPr lang="en-US" sz="1400" i="1" dirty="0"/>
              <a:t>Salmoniformes (Salmon, Trout)</a:t>
            </a:r>
          </a:p>
        </p:txBody>
      </p:sp>
      <p:sp>
        <p:nvSpPr>
          <p:cNvPr id="36" name="TextBox 35"/>
          <p:cNvSpPr txBox="1"/>
          <p:nvPr/>
        </p:nvSpPr>
        <p:spPr>
          <a:xfrm rot="17700000">
            <a:off x="6046378" y="1252451"/>
            <a:ext cx="2913210" cy="307777"/>
          </a:xfrm>
          <a:prstGeom prst="rect">
            <a:avLst/>
          </a:prstGeom>
          <a:noFill/>
        </p:spPr>
        <p:txBody>
          <a:bodyPr wrap="square" rtlCol="0">
            <a:spAutoFit/>
          </a:bodyPr>
          <a:lstStyle/>
          <a:p>
            <a:r>
              <a:rPr lang="en-US" sz="1400" i="1" dirty="0"/>
              <a:t>Escoiformes (Pike)</a:t>
            </a:r>
          </a:p>
        </p:txBody>
      </p:sp>
      <p:sp>
        <p:nvSpPr>
          <p:cNvPr id="37" name="TextBox 36"/>
          <p:cNvSpPr txBox="1"/>
          <p:nvPr/>
        </p:nvSpPr>
        <p:spPr>
          <a:xfrm rot="17640000">
            <a:off x="6411498" y="1251650"/>
            <a:ext cx="2912084" cy="307777"/>
          </a:xfrm>
          <a:prstGeom prst="rect">
            <a:avLst/>
          </a:prstGeom>
          <a:noFill/>
        </p:spPr>
        <p:txBody>
          <a:bodyPr wrap="square" rtlCol="0">
            <a:spAutoFit/>
          </a:bodyPr>
          <a:lstStyle/>
          <a:p>
            <a:r>
              <a:rPr lang="en-US" sz="1400" i="1" dirty="0"/>
              <a:t>Osmeriformes (Smelt)</a:t>
            </a:r>
          </a:p>
        </p:txBody>
      </p:sp>
      <p:sp>
        <p:nvSpPr>
          <p:cNvPr id="38" name="TextBox 37"/>
          <p:cNvSpPr txBox="1"/>
          <p:nvPr/>
        </p:nvSpPr>
        <p:spPr>
          <a:xfrm rot="17700000">
            <a:off x="6578102" y="911713"/>
            <a:ext cx="3664066" cy="307777"/>
          </a:xfrm>
          <a:prstGeom prst="rect">
            <a:avLst/>
          </a:prstGeom>
          <a:noFill/>
        </p:spPr>
        <p:txBody>
          <a:bodyPr wrap="square" rtlCol="0">
            <a:spAutoFit/>
          </a:bodyPr>
          <a:lstStyle/>
          <a:p>
            <a:r>
              <a:rPr lang="en-US" sz="1400" i="1" dirty="0"/>
              <a:t>Stomiiformes (Dragonfish, Hatchetfish)</a:t>
            </a:r>
          </a:p>
        </p:txBody>
      </p:sp>
      <p:sp>
        <p:nvSpPr>
          <p:cNvPr id="39" name="TextBox 38"/>
          <p:cNvSpPr txBox="1"/>
          <p:nvPr/>
        </p:nvSpPr>
        <p:spPr>
          <a:xfrm rot="17700000">
            <a:off x="7129068" y="1113290"/>
            <a:ext cx="3192842" cy="307777"/>
          </a:xfrm>
          <a:prstGeom prst="rect">
            <a:avLst/>
          </a:prstGeom>
          <a:noFill/>
        </p:spPr>
        <p:txBody>
          <a:bodyPr wrap="square" rtlCol="0">
            <a:spAutoFit/>
          </a:bodyPr>
          <a:lstStyle/>
          <a:p>
            <a:r>
              <a:rPr lang="en-US" sz="1400" b="1" i="1" dirty="0"/>
              <a:t>Scopelomorpa</a:t>
            </a:r>
            <a:r>
              <a:rPr lang="en-US" sz="1400" i="1" dirty="0"/>
              <a:t> (Lanternfish)</a:t>
            </a:r>
          </a:p>
        </p:txBody>
      </p:sp>
      <p:sp>
        <p:nvSpPr>
          <p:cNvPr id="40" name="TextBox 39"/>
          <p:cNvSpPr txBox="1"/>
          <p:nvPr/>
        </p:nvSpPr>
        <p:spPr>
          <a:xfrm rot="17700000">
            <a:off x="7572746" y="1189285"/>
            <a:ext cx="3033335" cy="307777"/>
          </a:xfrm>
          <a:prstGeom prst="rect">
            <a:avLst/>
          </a:prstGeom>
          <a:noFill/>
        </p:spPr>
        <p:txBody>
          <a:bodyPr wrap="square" rtlCol="0">
            <a:spAutoFit/>
          </a:bodyPr>
          <a:lstStyle/>
          <a:p>
            <a:r>
              <a:rPr lang="en-US" sz="1400" i="1" dirty="0"/>
              <a:t>Gadiformes (Cod)</a:t>
            </a:r>
          </a:p>
        </p:txBody>
      </p:sp>
      <p:sp>
        <p:nvSpPr>
          <p:cNvPr id="41" name="TextBox 40"/>
          <p:cNvSpPr txBox="1"/>
          <p:nvPr/>
        </p:nvSpPr>
        <p:spPr>
          <a:xfrm rot="17700000">
            <a:off x="7917793" y="1167162"/>
            <a:ext cx="3108980" cy="307777"/>
          </a:xfrm>
          <a:prstGeom prst="rect">
            <a:avLst/>
          </a:prstGeom>
          <a:noFill/>
        </p:spPr>
        <p:txBody>
          <a:bodyPr wrap="square" rtlCol="0">
            <a:spAutoFit/>
          </a:bodyPr>
          <a:lstStyle/>
          <a:p>
            <a:r>
              <a:rPr lang="en-US" sz="1400" i="1" dirty="0"/>
              <a:t>Syngnathiformes (Pipefish, Seahorses)</a:t>
            </a:r>
          </a:p>
        </p:txBody>
      </p:sp>
      <p:sp>
        <p:nvSpPr>
          <p:cNvPr id="42" name="TextBox 41"/>
          <p:cNvSpPr txBox="1"/>
          <p:nvPr/>
        </p:nvSpPr>
        <p:spPr>
          <a:xfrm rot="17700000">
            <a:off x="8273125" y="1139650"/>
            <a:ext cx="3144510" cy="307777"/>
          </a:xfrm>
          <a:prstGeom prst="rect">
            <a:avLst/>
          </a:prstGeom>
          <a:noFill/>
        </p:spPr>
        <p:txBody>
          <a:bodyPr wrap="square" rtlCol="0">
            <a:spAutoFit/>
          </a:bodyPr>
          <a:lstStyle/>
          <a:p>
            <a:r>
              <a:rPr lang="en-US" sz="1400" i="1" dirty="0"/>
              <a:t>Scombriformes (Tuna, Mackerel)</a:t>
            </a:r>
          </a:p>
        </p:txBody>
      </p:sp>
      <p:sp>
        <p:nvSpPr>
          <p:cNvPr id="43" name="TextBox 42"/>
          <p:cNvSpPr txBox="1"/>
          <p:nvPr/>
        </p:nvSpPr>
        <p:spPr>
          <a:xfrm rot="17700000">
            <a:off x="10427484" y="1269446"/>
            <a:ext cx="2869731" cy="307777"/>
          </a:xfrm>
          <a:prstGeom prst="rect">
            <a:avLst/>
          </a:prstGeom>
          <a:noFill/>
        </p:spPr>
        <p:txBody>
          <a:bodyPr wrap="square" rtlCol="0">
            <a:spAutoFit/>
          </a:bodyPr>
          <a:lstStyle/>
          <a:p>
            <a:r>
              <a:rPr lang="en-US" sz="1400" i="1" dirty="0" err="1"/>
              <a:t>Perciformes</a:t>
            </a:r>
            <a:r>
              <a:rPr lang="en-US" sz="1400" i="1" dirty="0"/>
              <a:t> (Perch and allies)</a:t>
            </a:r>
          </a:p>
        </p:txBody>
      </p:sp>
      <p:sp>
        <p:nvSpPr>
          <p:cNvPr id="3" name="TextBox 2"/>
          <p:cNvSpPr txBox="1"/>
          <p:nvPr/>
        </p:nvSpPr>
        <p:spPr>
          <a:xfrm>
            <a:off x="5328088" y="5166384"/>
            <a:ext cx="6814356" cy="1600438"/>
          </a:xfrm>
          <a:prstGeom prst="rect">
            <a:avLst/>
          </a:prstGeom>
          <a:solidFill>
            <a:schemeClr val="bg1"/>
          </a:solidFill>
        </p:spPr>
        <p:txBody>
          <a:bodyPr wrap="square" rtlCol="0">
            <a:spAutoFit/>
          </a:bodyPr>
          <a:lstStyle/>
          <a:p>
            <a:r>
              <a:rPr lang="en-US" sz="1400" b="1" dirty="0">
                <a:latin typeface="Times New Roman" panose="02020603050405020304" pitchFamily="18" charset="0"/>
                <a:cs typeface="Times New Roman" panose="02020603050405020304" pitchFamily="18" charset="0"/>
              </a:rPr>
              <a:t>Synapomorphies</a:t>
            </a:r>
            <a:r>
              <a:rPr lang="en-US" sz="1400" dirty="0">
                <a:latin typeface="Times New Roman" panose="02020603050405020304" pitchFamily="18" charset="0"/>
                <a:cs typeface="Times New Roman" panose="02020603050405020304" pitchFamily="18" charset="0"/>
              </a:rPr>
              <a:t>: 1) Slime production 2) Ammocoetes larvae. 3) Jaws. 4) Cartilaginous skeleton 5) Ossified endoskeleton. 6) Lobed fins. 7) Rayed-fins. 8) Mobile pre-maxilla (jaw protrusion), uroneural bone. 9) </a:t>
            </a:r>
            <a:r>
              <a:rPr lang="en-US" sz="1400" dirty="0" err="1">
                <a:latin typeface="Times New Roman" panose="02020603050405020304" pitchFamily="18" charset="0"/>
                <a:cs typeface="Times New Roman" panose="02020603050405020304" pitchFamily="18" charset="0"/>
              </a:rPr>
              <a:t>Leptocephalus</a:t>
            </a:r>
            <a:r>
              <a:rPr lang="en-US" sz="1400" dirty="0">
                <a:latin typeface="Times New Roman" panose="02020603050405020304" pitchFamily="18" charset="0"/>
                <a:cs typeface="Times New Roman" panose="02020603050405020304" pitchFamily="18" charset="0"/>
              </a:rPr>
              <a:t> larvae. 10) Bony tongue.    11) Inner ear to gas bladder connection. 12) Weberian apparatus. 13) Adipose fin. 14) Spiny rays on first dorsal, ascending process, pectoral and pelvic girdle connection, pharyngeal dentition. 15) Fused jaw, bony plates. 16) Finlets. 17) Flattened body. 18) Jaw teeth. 19) Lateral pectoral fins, abdominal pelvic fins. 20) Bony plate/spines on cheek.</a:t>
            </a:r>
          </a:p>
        </p:txBody>
      </p:sp>
      <p:sp>
        <p:nvSpPr>
          <p:cNvPr id="44" name="TextBox 43"/>
          <p:cNvSpPr txBox="1"/>
          <p:nvPr/>
        </p:nvSpPr>
        <p:spPr>
          <a:xfrm>
            <a:off x="5208138" y="2972857"/>
            <a:ext cx="1120517" cy="242016"/>
          </a:xfrm>
          <a:prstGeom prst="rect">
            <a:avLst/>
          </a:prstGeom>
          <a:solidFill>
            <a:schemeClr val="bg1"/>
          </a:solidFill>
        </p:spPr>
        <p:txBody>
          <a:bodyPr wrap="square" lIns="9144" tIns="9144" rIns="9144" bIns="9144" rtlCol="0">
            <a:spAutoFit/>
          </a:bodyPr>
          <a:lstStyle/>
          <a:p>
            <a:r>
              <a:rPr lang="en-US" sz="1400" b="1" dirty="0"/>
              <a:t>Osteriophysi</a:t>
            </a:r>
          </a:p>
        </p:txBody>
      </p:sp>
      <p:cxnSp>
        <p:nvCxnSpPr>
          <p:cNvPr id="45" name="Straight Connector 44"/>
          <p:cNvCxnSpPr/>
          <p:nvPr/>
        </p:nvCxnSpPr>
        <p:spPr>
          <a:xfrm flipH="1">
            <a:off x="5558765" y="3647719"/>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7700000">
            <a:off x="8696841" y="1135193"/>
            <a:ext cx="3144510" cy="307777"/>
          </a:xfrm>
          <a:prstGeom prst="rect">
            <a:avLst/>
          </a:prstGeom>
          <a:noFill/>
        </p:spPr>
        <p:txBody>
          <a:bodyPr wrap="square" rtlCol="0">
            <a:spAutoFit/>
          </a:bodyPr>
          <a:lstStyle/>
          <a:p>
            <a:r>
              <a:rPr lang="en-US" sz="1400" i="1" dirty="0"/>
              <a:t>Pleuronectiformes (Flatfishes)</a:t>
            </a:r>
          </a:p>
        </p:txBody>
      </p:sp>
      <p:sp>
        <p:nvSpPr>
          <p:cNvPr id="47" name="TextBox 46"/>
          <p:cNvSpPr txBox="1"/>
          <p:nvPr/>
        </p:nvSpPr>
        <p:spPr>
          <a:xfrm rot="17700000">
            <a:off x="9523246" y="1107791"/>
            <a:ext cx="3226464" cy="307777"/>
          </a:xfrm>
          <a:prstGeom prst="rect">
            <a:avLst/>
          </a:prstGeom>
          <a:noFill/>
        </p:spPr>
        <p:txBody>
          <a:bodyPr wrap="square" rtlCol="0">
            <a:spAutoFit/>
          </a:bodyPr>
          <a:lstStyle/>
          <a:p>
            <a:r>
              <a:rPr lang="en-US" sz="1400" i="1" dirty="0" err="1"/>
              <a:t>Tetradontiformes</a:t>
            </a:r>
            <a:r>
              <a:rPr lang="en-US" sz="1400" i="1" dirty="0"/>
              <a:t> (Triggerfish, Pufferfish)</a:t>
            </a:r>
          </a:p>
        </p:txBody>
      </p:sp>
      <p:sp>
        <p:nvSpPr>
          <p:cNvPr id="48" name="TextBox 47"/>
          <p:cNvSpPr txBox="1"/>
          <p:nvPr/>
        </p:nvSpPr>
        <p:spPr>
          <a:xfrm rot="17700000">
            <a:off x="10040026" y="1232450"/>
            <a:ext cx="2938200" cy="307777"/>
          </a:xfrm>
          <a:prstGeom prst="rect">
            <a:avLst/>
          </a:prstGeom>
          <a:noFill/>
        </p:spPr>
        <p:txBody>
          <a:bodyPr wrap="square" rtlCol="0">
            <a:spAutoFit/>
          </a:bodyPr>
          <a:lstStyle/>
          <a:p>
            <a:r>
              <a:rPr lang="en-US" sz="1400" i="1" dirty="0"/>
              <a:t>Scorpaeniformes (Rock fish, Sculpin)</a:t>
            </a:r>
          </a:p>
        </p:txBody>
      </p:sp>
      <p:sp>
        <p:nvSpPr>
          <p:cNvPr id="49" name="TextBox 48"/>
          <p:cNvSpPr txBox="1"/>
          <p:nvPr/>
        </p:nvSpPr>
        <p:spPr>
          <a:xfrm>
            <a:off x="9065861" y="4179450"/>
            <a:ext cx="1528455" cy="233910"/>
          </a:xfrm>
          <a:prstGeom prst="rect">
            <a:avLst/>
          </a:prstGeom>
          <a:solidFill>
            <a:schemeClr val="bg1"/>
          </a:solidFill>
        </p:spPr>
        <p:txBody>
          <a:bodyPr wrap="square" lIns="9144" tIns="9144" rIns="9144" bIns="9144" rtlCol="0">
            <a:spAutoFit/>
          </a:bodyPr>
          <a:lstStyle/>
          <a:p>
            <a:r>
              <a:rPr lang="en-US" sz="1400" b="1" dirty="0"/>
              <a:t>Acanthopterygii</a:t>
            </a:r>
          </a:p>
        </p:txBody>
      </p:sp>
      <p:cxnSp>
        <p:nvCxnSpPr>
          <p:cNvPr id="50" name="Straight Connector 49"/>
          <p:cNvCxnSpPr/>
          <p:nvPr/>
        </p:nvCxnSpPr>
        <p:spPr>
          <a:xfrm flipH="1">
            <a:off x="8834900" y="4236905"/>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181104" y="3431620"/>
            <a:ext cx="843583" cy="233910"/>
          </a:xfrm>
          <a:prstGeom prst="rect">
            <a:avLst/>
          </a:prstGeom>
          <a:solidFill>
            <a:schemeClr val="bg1"/>
          </a:solidFill>
        </p:spPr>
        <p:txBody>
          <a:bodyPr wrap="square" lIns="9144" tIns="9144" rIns="9144" bIns="9144" rtlCol="0">
            <a:spAutoFit/>
          </a:bodyPr>
          <a:lstStyle/>
          <a:p>
            <a:r>
              <a:rPr lang="en-US" sz="1400" b="1" dirty="0"/>
              <a:t>Stomiatii</a:t>
            </a:r>
          </a:p>
        </p:txBody>
      </p:sp>
      <p:cxnSp>
        <p:nvCxnSpPr>
          <p:cNvPr id="53" name="Straight Connector 52"/>
          <p:cNvCxnSpPr/>
          <p:nvPr/>
        </p:nvCxnSpPr>
        <p:spPr>
          <a:xfrm flipH="1">
            <a:off x="4349529" y="3545858"/>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3913678" y="3794929"/>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436" y="5528028"/>
            <a:ext cx="206042"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a:t>
            </a:r>
          </a:p>
        </p:txBody>
      </p:sp>
      <p:sp>
        <p:nvSpPr>
          <p:cNvPr id="55" name="TextBox 54"/>
          <p:cNvSpPr txBox="1"/>
          <p:nvPr/>
        </p:nvSpPr>
        <p:spPr>
          <a:xfrm>
            <a:off x="406621" y="5331928"/>
            <a:ext cx="206042"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2</a:t>
            </a:r>
          </a:p>
        </p:txBody>
      </p:sp>
      <p:sp>
        <p:nvSpPr>
          <p:cNvPr id="56" name="TextBox 55"/>
          <p:cNvSpPr txBox="1"/>
          <p:nvPr/>
        </p:nvSpPr>
        <p:spPr>
          <a:xfrm>
            <a:off x="1278984" y="6007372"/>
            <a:ext cx="206042"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3</a:t>
            </a:r>
          </a:p>
        </p:txBody>
      </p:sp>
      <p:sp>
        <p:nvSpPr>
          <p:cNvPr id="57" name="TextBox 56"/>
          <p:cNvSpPr txBox="1"/>
          <p:nvPr/>
        </p:nvSpPr>
        <p:spPr>
          <a:xfrm>
            <a:off x="865283" y="5125717"/>
            <a:ext cx="206042"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4</a:t>
            </a:r>
          </a:p>
        </p:txBody>
      </p:sp>
      <p:sp>
        <p:nvSpPr>
          <p:cNvPr id="58" name="TextBox 57"/>
          <p:cNvSpPr txBox="1"/>
          <p:nvPr/>
        </p:nvSpPr>
        <p:spPr>
          <a:xfrm>
            <a:off x="2066868" y="5785872"/>
            <a:ext cx="206042"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5</a:t>
            </a:r>
          </a:p>
        </p:txBody>
      </p:sp>
      <p:sp>
        <p:nvSpPr>
          <p:cNvPr id="59" name="TextBox 58"/>
          <p:cNvSpPr txBox="1"/>
          <p:nvPr/>
        </p:nvSpPr>
        <p:spPr>
          <a:xfrm>
            <a:off x="1780806" y="5032274"/>
            <a:ext cx="206042"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6</a:t>
            </a:r>
          </a:p>
        </p:txBody>
      </p:sp>
      <p:sp>
        <p:nvSpPr>
          <p:cNvPr id="60" name="TextBox 59"/>
          <p:cNvSpPr txBox="1"/>
          <p:nvPr/>
        </p:nvSpPr>
        <p:spPr>
          <a:xfrm>
            <a:off x="2743138" y="5585016"/>
            <a:ext cx="206042"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7</a:t>
            </a:r>
          </a:p>
        </p:txBody>
      </p:sp>
      <p:sp>
        <p:nvSpPr>
          <p:cNvPr id="61" name="TextBox 60"/>
          <p:cNvSpPr txBox="1"/>
          <p:nvPr/>
        </p:nvSpPr>
        <p:spPr>
          <a:xfrm>
            <a:off x="3948095" y="5128777"/>
            <a:ext cx="206042"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8</a:t>
            </a:r>
          </a:p>
        </p:txBody>
      </p:sp>
      <p:sp>
        <p:nvSpPr>
          <p:cNvPr id="62" name="TextBox 61"/>
          <p:cNvSpPr txBox="1"/>
          <p:nvPr/>
        </p:nvSpPr>
        <p:spPr>
          <a:xfrm>
            <a:off x="3700074" y="3622019"/>
            <a:ext cx="206042"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9</a:t>
            </a:r>
          </a:p>
        </p:txBody>
      </p:sp>
      <p:sp>
        <p:nvSpPr>
          <p:cNvPr id="63" name="TextBox 62"/>
          <p:cNvSpPr txBox="1"/>
          <p:nvPr/>
        </p:nvSpPr>
        <p:spPr>
          <a:xfrm>
            <a:off x="4044337" y="3386857"/>
            <a:ext cx="39358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10</a:t>
            </a:r>
          </a:p>
        </p:txBody>
      </p:sp>
      <p:sp>
        <p:nvSpPr>
          <p:cNvPr id="64" name="TextBox 63"/>
          <p:cNvSpPr txBox="1"/>
          <p:nvPr/>
        </p:nvSpPr>
        <p:spPr>
          <a:xfrm>
            <a:off x="4541448" y="3185634"/>
            <a:ext cx="39358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11</a:t>
            </a:r>
          </a:p>
        </p:txBody>
      </p:sp>
      <p:sp>
        <p:nvSpPr>
          <p:cNvPr id="65" name="TextBox 64"/>
          <p:cNvSpPr txBox="1"/>
          <p:nvPr/>
        </p:nvSpPr>
        <p:spPr>
          <a:xfrm>
            <a:off x="5269994" y="3500698"/>
            <a:ext cx="39358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12</a:t>
            </a:r>
          </a:p>
        </p:txBody>
      </p:sp>
      <p:cxnSp>
        <p:nvCxnSpPr>
          <p:cNvPr id="66" name="Straight Connector 65"/>
          <p:cNvCxnSpPr/>
          <p:nvPr/>
        </p:nvCxnSpPr>
        <p:spPr>
          <a:xfrm flipH="1">
            <a:off x="9150460" y="3051526"/>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405544" y="4051791"/>
            <a:ext cx="39358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13</a:t>
            </a:r>
          </a:p>
        </p:txBody>
      </p:sp>
      <p:cxnSp>
        <p:nvCxnSpPr>
          <p:cNvPr id="68" name="Straight Connector 67"/>
          <p:cNvCxnSpPr/>
          <p:nvPr/>
        </p:nvCxnSpPr>
        <p:spPr>
          <a:xfrm flipH="1">
            <a:off x="169737" y="5681966"/>
            <a:ext cx="209633"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614908" y="5502570"/>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059434" y="5279605"/>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476673" y="3204232"/>
            <a:ext cx="39836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15</a:t>
            </a:r>
          </a:p>
        </p:txBody>
      </p:sp>
      <p:sp>
        <p:nvSpPr>
          <p:cNvPr id="73" name="TextBox 72"/>
          <p:cNvSpPr txBox="1"/>
          <p:nvPr/>
        </p:nvSpPr>
        <p:spPr>
          <a:xfrm>
            <a:off x="8509895" y="4083017"/>
            <a:ext cx="39836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14</a:t>
            </a:r>
          </a:p>
        </p:txBody>
      </p:sp>
      <p:sp>
        <p:nvSpPr>
          <p:cNvPr id="74" name="TextBox 73"/>
          <p:cNvSpPr txBox="1"/>
          <p:nvPr/>
        </p:nvSpPr>
        <p:spPr>
          <a:xfrm rot="17700000">
            <a:off x="9111651" y="1098054"/>
            <a:ext cx="3226464" cy="307777"/>
          </a:xfrm>
          <a:prstGeom prst="rect">
            <a:avLst/>
          </a:prstGeom>
          <a:noFill/>
        </p:spPr>
        <p:txBody>
          <a:bodyPr wrap="square" rtlCol="0">
            <a:spAutoFit/>
          </a:bodyPr>
          <a:lstStyle/>
          <a:p>
            <a:r>
              <a:rPr lang="en-US" sz="1400" i="1" dirty="0"/>
              <a:t>Atheriniformes (Topsmelt, Grunion)</a:t>
            </a:r>
          </a:p>
        </p:txBody>
      </p:sp>
      <p:cxnSp>
        <p:nvCxnSpPr>
          <p:cNvPr id="75" name="Straight Connector 74"/>
          <p:cNvCxnSpPr/>
          <p:nvPr/>
        </p:nvCxnSpPr>
        <p:spPr>
          <a:xfrm flipH="1">
            <a:off x="8781941" y="3382824"/>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8857391" y="2869037"/>
            <a:ext cx="39836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16</a:t>
            </a:r>
          </a:p>
        </p:txBody>
      </p:sp>
      <p:cxnSp>
        <p:nvCxnSpPr>
          <p:cNvPr id="77" name="Straight Connector 76"/>
          <p:cNvCxnSpPr/>
          <p:nvPr/>
        </p:nvCxnSpPr>
        <p:spPr>
          <a:xfrm flipH="1">
            <a:off x="9570117" y="3493660"/>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277511" y="3324294"/>
            <a:ext cx="39836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17</a:t>
            </a:r>
          </a:p>
        </p:txBody>
      </p:sp>
      <p:cxnSp>
        <p:nvCxnSpPr>
          <p:cNvPr id="79" name="Straight Connector 78"/>
          <p:cNvCxnSpPr/>
          <p:nvPr/>
        </p:nvCxnSpPr>
        <p:spPr>
          <a:xfrm flipH="1">
            <a:off x="10439683" y="3172720"/>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0133028" y="3009657"/>
            <a:ext cx="39836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18</a:t>
            </a:r>
          </a:p>
        </p:txBody>
      </p:sp>
      <p:sp>
        <p:nvSpPr>
          <p:cNvPr id="81" name="TextBox 80"/>
          <p:cNvSpPr txBox="1"/>
          <p:nvPr/>
        </p:nvSpPr>
        <p:spPr>
          <a:xfrm>
            <a:off x="10785608" y="3034351"/>
            <a:ext cx="39836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19</a:t>
            </a:r>
          </a:p>
        </p:txBody>
      </p:sp>
      <p:cxnSp>
        <p:nvCxnSpPr>
          <p:cNvPr id="82" name="Straight Connector 81"/>
          <p:cNvCxnSpPr/>
          <p:nvPr/>
        </p:nvCxnSpPr>
        <p:spPr>
          <a:xfrm flipH="1">
            <a:off x="11073031" y="3204232"/>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0573534" y="2729571"/>
            <a:ext cx="39836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20</a:t>
            </a:r>
          </a:p>
        </p:txBody>
      </p:sp>
      <p:cxnSp>
        <p:nvCxnSpPr>
          <p:cNvPr id="84" name="Straight Connector 83"/>
          <p:cNvCxnSpPr/>
          <p:nvPr/>
        </p:nvCxnSpPr>
        <p:spPr>
          <a:xfrm flipH="1">
            <a:off x="10866602" y="2896973"/>
            <a:ext cx="209632"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888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579604" y="1345393"/>
            <a:ext cx="5363560" cy="1674568"/>
          </a:xfrm>
          <a:prstGeom prst="rect">
            <a:avLst/>
          </a:prstGeom>
        </p:spPr>
      </p:pic>
      <p:sp>
        <p:nvSpPr>
          <p:cNvPr id="2" name="Title 1"/>
          <p:cNvSpPr>
            <a:spLocks noGrp="1"/>
          </p:cNvSpPr>
          <p:nvPr>
            <p:ph type="title"/>
          </p:nvPr>
        </p:nvSpPr>
        <p:spPr>
          <a:xfrm>
            <a:off x="609599" y="152400"/>
            <a:ext cx="11299371" cy="990600"/>
          </a:xfrm>
        </p:spPr>
        <p:txBody>
          <a:bodyPr>
            <a:noAutofit/>
          </a:bodyPr>
          <a:lstStyle/>
          <a:p>
            <a:pPr algn="ctr"/>
            <a:r>
              <a:rPr lang="en-US" sz="3600" dirty="0"/>
              <a:t>Class Actinopterygii, Superorder </a:t>
            </a:r>
            <a:r>
              <a:rPr lang="en-US" sz="3600" dirty="0" err="1"/>
              <a:t>Scopelomorpha</a:t>
            </a:r>
            <a:r>
              <a:rPr lang="en-US" sz="3600" dirty="0"/>
              <a:t> </a:t>
            </a:r>
          </a:p>
        </p:txBody>
      </p:sp>
      <p:sp>
        <p:nvSpPr>
          <p:cNvPr id="3" name="Content Placeholder 2"/>
          <p:cNvSpPr>
            <a:spLocks noGrp="1"/>
          </p:cNvSpPr>
          <p:nvPr>
            <p:ph sz="quarter" idx="1"/>
          </p:nvPr>
        </p:nvSpPr>
        <p:spPr/>
        <p:txBody>
          <a:bodyPr/>
          <a:lstStyle/>
          <a:p>
            <a:pPr marL="0" indent="0">
              <a:buNone/>
            </a:pPr>
            <a:r>
              <a:rPr lang="en-US" b="1" dirty="0"/>
              <a:t>Order </a:t>
            </a:r>
            <a:r>
              <a:rPr lang="en-US" b="1" dirty="0" err="1"/>
              <a:t>Myctophiformes</a:t>
            </a:r>
            <a:r>
              <a:rPr lang="en-US" b="1" dirty="0"/>
              <a:t>: </a:t>
            </a:r>
            <a:r>
              <a:rPr lang="en-US" dirty="0"/>
              <a:t>Lanternfish</a:t>
            </a:r>
          </a:p>
          <a:p>
            <a:r>
              <a:rPr lang="en-US" sz="2400" dirty="0"/>
              <a:t>Deep sea fishes</a:t>
            </a:r>
          </a:p>
          <a:p>
            <a:r>
              <a:rPr lang="en-US" sz="2400" dirty="0"/>
              <a:t>Laterally compressed, with large eyes</a:t>
            </a:r>
          </a:p>
          <a:p>
            <a:r>
              <a:rPr lang="en-US" sz="2400" dirty="0"/>
              <a:t>Bioluminescence</a:t>
            </a:r>
          </a:p>
          <a:p>
            <a:pPr lvl="1"/>
            <a:r>
              <a:rPr lang="en-US" sz="2100" dirty="0"/>
              <a:t>Photophores</a:t>
            </a:r>
          </a:p>
          <a:p>
            <a:r>
              <a:rPr lang="en-US" sz="2400" dirty="0"/>
              <a:t>Majority of deep sea biomass (65%)</a:t>
            </a:r>
          </a:p>
          <a:p>
            <a:r>
              <a:rPr lang="en-US" sz="2400" dirty="0"/>
              <a:t>Diel ________________</a:t>
            </a:r>
          </a:p>
          <a:p>
            <a:pPr lvl="1"/>
            <a:r>
              <a:rPr lang="en-US" sz="2000" dirty="0"/>
              <a:t>From ~ 10,000ft deep to ~ 30ft deep</a:t>
            </a:r>
          </a:p>
          <a:p>
            <a:r>
              <a:rPr lang="en-US" sz="2400" dirty="0"/>
              <a:t>Important food source for marine predators</a:t>
            </a:r>
          </a:p>
          <a:p>
            <a:pPr lvl="1"/>
            <a:r>
              <a:rPr lang="en-US" sz="2100" dirty="0"/>
              <a:t>High lipid content</a:t>
            </a:r>
          </a:p>
        </p:txBody>
      </p:sp>
      <p:sp>
        <p:nvSpPr>
          <p:cNvPr id="5" name="TextBox 4"/>
          <p:cNvSpPr txBox="1"/>
          <p:nvPr/>
        </p:nvSpPr>
        <p:spPr>
          <a:xfrm>
            <a:off x="9128544" y="3096161"/>
            <a:ext cx="1680627" cy="400110"/>
          </a:xfrm>
          <a:prstGeom prst="rect">
            <a:avLst/>
          </a:prstGeom>
          <a:noFill/>
        </p:spPr>
        <p:txBody>
          <a:bodyPr wrap="square" rtlCol="0">
            <a:spAutoFit/>
          </a:bodyPr>
          <a:lstStyle/>
          <a:p>
            <a:r>
              <a:rPr lang="en-US" sz="2000" dirty="0"/>
              <a:t>Photophores</a:t>
            </a:r>
          </a:p>
        </p:txBody>
      </p:sp>
      <p:cxnSp>
        <p:nvCxnSpPr>
          <p:cNvPr id="7" name="Straight Arrow Connector 6"/>
          <p:cNvCxnSpPr/>
          <p:nvPr/>
        </p:nvCxnSpPr>
        <p:spPr>
          <a:xfrm flipV="1">
            <a:off x="9762620" y="2343510"/>
            <a:ext cx="137907" cy="79396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072854" y="2461378"/>
            <a:ext cx="689766" cy="67609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a:stretch>
            <a:fillRect/>
          </a:stretch>
        </p:blipFill>
        <p:spPr>
          <a:xfrm>
            <a:off x="7020910" y="3688080"/>
            <a:ext cx="4741872" cy="2268240"/>
          </a:xfrm>
          <a:prstGeom prst="rect">
            <a:avLst/>
          </a:prstGeom>
        </p:spPr>
      </p:pic>
    </p:spTree>
    <p:extLst>
      <p:ext uri="{BB962C8B-B14F-4D97-AF65-F5344CB8AC3E}">
        <p14:creationId xmlns:p14="http://schemas.microsoft.com/office/powerpoint/2010/main" val="4143938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76" y="152400"/>
            <a:ext cx="11855669" cy="990600"/>
          </a:xfrm>
        </p:spPr>
        <p:txBody>
          <a:bodyPr>
            <a:noAutofit/>
          </a:bodyPr>
          <a:lstStyle/>
          <a:p>
            <a:pPr algn="ctr"/>
            <a:r>
              <a:rPr lang="en-US" sz="3700" dirty="0"/>
              <a:t>Class: Actinopterygii, Superorder: Acanthopterygii</a:t>
            </a:r>
          </a:p>
        </p:txBody>
      </p:sp>
      <p:sp>
        <p:nvSpPr>
          <p:cNvPr id="3" name="Content Placeholder 2"/>
          <p:cNvSpPr>
            <a:spLocks noGrp="1"/>
          </p:cNvSpPr>
          <p:nvPr>
            <p:ph sz="quarter" idx="1"/>
          </p:nvPr>
        </p:nvSpPr>
        <p:spPr>
          <a:xfrm>
            <a:off x="409341" y="1218482"/>
            <a:ext cx="6375479" cy="4937760"/>
          </a:xfrm>
        </p:spPr>
        <p:txBody>
          <a:bodyPr>
            <a:normAutofit/>
          </a:bodyPr>
          <a:lstStyle/>
          <a:p>
            <a:pPr marL="0" indent="0">
              <a:buNone/>
            </a:pPr>
            <a:r>
              <a:rPr lang="en-US" b="1" dirty="0"/>
              <a:t>Spiny-rayed fishes</a:t>
            </a:r>
          </a:p>
          <a:p>
            <a:r>
              <a:rPr lang="en-US" sz="2400" dirty="0"/>
              <a:t>Spiny rays on first dorsal fin, pelvic and anal fin</a:t>
            </a:r>
          </a:p>
          <a:p>
            <a:pPr lvl="1"/>
            <a:r>
              <a:rPr lang="en-US" sz="2100" dirty="0"/>
              <a:t>Two dorsal fins (1</a:t>
            </a:r>
            <a:r>
              <a:rPr lang="en-US" sz="2100" baseline="30000" dirty="0"/>
              <a:t>st</a:t>
            </a:r>
            <a:r>
              <a:rPr lang="en-US" sz="2100" dirty="0"/>
              <a:t> spiny, 2</a:t>
            </a:r>
            <a:r>
              <a:rPr lang="en-US" sz="2100" baseline="30000" dirty="0"/>
              <a:t>nd</a:t>
            </a:r>
            <a:r>
              <a:rPr lang="en-US" sz="2100" dirty="0"/>
              <a:t> soft) </a:t>
            </a:r>
          </a:p>
          <a:p>
            <a:endParaRPr lang="en-US" sz="1050" dirty="0"/>
          </a:p>
          <a:p>
            <a:r>
              <a:rPr lang="en-US" sz="2400" dirty="0"/>
              <a:t>Ascending process of premaxilla</a:t>
            </a:r>
          </a:p>
          <a:p>
            <a:pPr lvl="1"/>
            <a:r>
              <a:rPr lang="en-US" sz="2100" dirty="0"/>
              <a:t>Improved jaw protrusion</a:t>
            </a:r>
          </a:p>
          <a:p>
            <a:endParaRPr lang="en-US" sz="1050" dirty="0"/>
          </a:p>
          <a:p>
            <a:r>
              <a:rPr lang="en-US" sz="2400" dirty="0"/>
              <a:t>Pharyngeal dentition</a:t>
            </a:r>
          </a:p>
          <a:p>
            <a:pPr lvl="1"/>
            <a:r>
              <a:rPr lang="en-US" sz="2100" dirty="0"/>
              <a:t>Specialized depending on food type</a:t>
            </a:r>
          </a:p>
          <a:p>
            <a:endParaRPr lang="en-US" sz="1050" dirty="0"/>
          </a:p>
        </p:txBody>
      </p:sp>
      <p:pic>
        <p:nvPicPr>
          <p:cNvPr id="4" name="Picture 3"/>
          <p:cNvPicPr>
            <a:picLocks noChangeAspect="1"/>
          </p:cNvPicPr>
          <p:nvPr/>
        </p:nvPicPr>
        <p:blipFill>
          <a:blip r:embed="rId3"/>
          <a:stretch>
            <a:fillRect/>
          </a:stretch>
        </p:blipFill>
        <p:spPr>
          <a:xfrm>
            <a:off x="6938043" y="1283495"/>
            <a:ext cx="4908326" cy="2322870"/>
          </a:xfrm>
          <a:prstGeom prst="rect">
            <a:avLst/>
          </a:prstGeom>
        </p:spPr>
      </p:pic>
      <p:pic>
        <p:nvPicPr>
          <p:cNvPr id="6" name="Picture 2" descr="http://www.garysmithfishing.com/Bass_Mout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6562" y="3815332"/>
            <a:ext cx="3122171" cy="23416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350160" y="1245763"/>
            <a:ext cx="1836883" cy="400110"/>
          </a:xfrm>
          <a:prstGeom prst="rect">
            <a:avLst/>
          </a:prstGeom>
          <a:noFill/>
        </p:spPr>
        <p:txBody>
          <a:bodyPr wrap="square" rtlCol="0">
            <a:spAutoFit/>
          </a:bodyPr>
          <a:lstStyle/>
          <a:p>
            <a:r>
              <a:rPr lang="en-US" sz="2000" b="1" dirty="0">
                <a:solidFill>
                  <a:schemeClr val="bg1"/>
                </a:solidFill>
              </a:rPr>
              <a:t>Spiny fin rays</a:t>
            </a:r>
          </a:p>
        </p:txBody>
      </p:sp>
      <p:sp>
        <p:nvSpPr>
          <p:cNvPr id="9" name="TextBox 8"/>
          <p:cNvSpPr txBox="1"/>
          <p:nvPr/>
        </p:nvSpPr>
        <p:spPr>
          <a:xfrm>
            <a:off x="10252444" y="1972674"/>
            <a:ext cx="1666289" cy="400110"/>
          </a:xfrm>
          <a:prstGeom prst="rect">
            <a:avLst/>
          </a:prstGeom>
          <a:noFill/>
        </p:spPr>
        <p:txBody>
          <a:bodyPr wrap="square" rtlCol="0">
            <a:spAutoFit/>
          </a:bodyPr>
          <a:lstStyle/>
          <a:p>
            <a:r>
              <a:rPr lang="en-US" sz="2000" b="1" dirty="0">
                <a:solidFill>
                  <a:schemeClr val="bg1"/>
                </a:solidFill>
              </a:rPr>
              <a:t>Soft fin rays</a:t>
            </a:r>
          </a:p>
        </p:txBody>
      </p:sp>
      <p:cxnSp>
        <p:nvCxnSpPr>
          <p:cNvPr id="10" name="Straight Arrow Connector 9"/>
          <p:cNvCxnSpPr/>
          <p:nvPr/>
        </p:nvCxnSpPr>
        <p:spPr>
          <a:xfrm flipH="1">
            <a:off x="9062348" y="1540370"/>
            <a:ext cx="329858" cy="204665"/>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0938076" y="2372784"/>
            <a:ext cx="147512" cy="296450"/>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5476623" y="3746860"/>
            <a:ext cx="3193825" cy="2410100"/>
          </a:xfrm>
          <a:prstGeom prst="rect">
            <a:avLst/>
          </a:prstGeom>
        </p:spPr>
      </p:pic>
      <p:sp>
        <p:nvSpPr>
          <p:cNvPr id="16" name="TextBox 15"/>
          <p:cNvSpPr txBox="1"/>
          <p:nvPr/>
        </p:nvSpPr>
        <p:spPr>
          <a:xfrm>
            <a:off x="6402984" y="3733166"/>
            <a:ext cx="2649300" cy="369332"/>
          </a:xfrm>
          <a:prstGeom prst="rect">
            <a:avLst/>
          </a:prstGeom>
          <a:noFill/>
        </p:spPr>
        <p:txBody>
          <a:bodyPr wrap="square" rtlCol="0">
            <a:spAutoFit/>
          </a:bodyPr>
          <a:lstStyle/>
          <a:p>
            <a:r>
              <a:rPr lang="en-US" b="1" dirty="0">
                <a:solidFill>
                  <a:schemeClr val="bg1"/>
                </a:solidFill>
              </a:rPr>
              <a:t>Ascending process</a:t>
            </a:r>
          </a:p>
        </p:txBody>
      </p:sp>
      <p:cxnSp>
        <p:nvCxnSpPr>
          <p:cNvPr id="17" name="Straight Arrow Connector 16"/>
          <p:cNvCxnSpPr/>
          <p:nvPr/>
        </p:nvCxnSpPr>
        <p:spPr>
          <a:xfrm>
            <a:off x="7545601" y="4088804"/>
            <a:ext cx="1" cy="270142"/>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082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306692" y="1363491"/>
            <a:ext cx="6722248" cy="4861666"/>
          </a:xfrm>
          <a:prstGeom prst="rect">
            <a:avLst/>
          </a:prstGeom>
        </p:spPr>
      </p:pic>
      <p:sp>
        <p:nvSpPr>
          <p:cNvPr id="2" name="Title 1"/>
          <p:cNvSpPr>
            <a:spLocks noGrp="1"/>
          </p:cNvSpPr>
          <p:nvPr>
            <p:ph type="title"/>
          </p:nvPr>
        </p:nvSpPr>
        <p:spPr>
          <a:xfrm>
            <a:off x="252248" y="116618"/>
            <a:ext cx="12143575" cy="990600"/>
          </a:xfrm>
        </p:spPr>
        <p:txBody>
          <a:bodyPr>
            <a:noAutofit/>
          </a:bodyPr>
          <a:lstStyle/>
          <a:p>
            <a:pPr algn="ctr"/>
            <a:r>
              <a:rPr lang="en-US" sz="3700" dirty="0"/>
              <a:t>Class: </a:t>
            </a:r>
            <a:r>
              <a:rPr lang="en-US" sz="3700" dirty="0" err="1"/>
              <a:t>Actinopterygii</a:t>
            </a:r>
            <a:r>
              <a:rPr lang="en-US" sz="3700" dirty="0"/>
              <a:t>, Superorder: Acanthopterygii</a:t>
            </a:r>
          </a:p>
        </p:txBody>
      </p:sp>
      <p:sp>
        <p:nvSpPr>
          <p:cNvPr id="3" name="Content Placeholder 2"/>
          <p:cNvSpPr>
            <a:spLocks noGrp="1"/>
          </p:cNvSpPr>
          <p:nvPr>
            <p:ph sz="quarter" idx="1"/>
          </p:nvPr>
        </p:nvSpPr>
        <p:spPr>
          <a:xfrm>
            <a:off x="609601" y="1219200"/>
            <a:ext cx="4864505" cy="4937760"/>
          </a:xfrm>
        </p:spPr>
        <p:txBody>
          <a:bodyPr/>
          <a:lstStyle/>
          <a:p>
            <a:pPr marL="0" indent="0">
              <a:buNone/>
            </a:pPr>
            <a:endParaRPr lang="en-US" b="1" dirty="0"/>
          </a:p>
          <a:p>
            <a:r>
              <a:rPr lang="en-US" dirty="0"/>
              <a:t>Pelvic girdle attached to                                    pectoral girdle</a:t>
            </a:r>
          </a:p>
          <a:p>
            <a:endParaRPr lang="en-US" dirty="0"/>
          </a:p>
          <a:p>
            <a:r>
              <a:rPr lang="en-US" dirty="0"/>
              <a:t>Pelvic fin with anterior                                         spine and 5 soft rays</a:t>
            </a:r>
          </a:p>
          <a:p>
            <a:pPr marL="0" indent="0">
              <a:buNone/>
            </a:pPr>
            <a:endParaRPr lang="en-US" dirty="0"/>
          </a:p>
          <a:p>
            <a:r>
              <a:rPr lang="en-US" dirty="0"/>
              <a:t>Ctenoid scales</a:t>
            </a:r>
          </a:p>
          <a:p>
            <a:pPr marL="0" indent="0">
              <a:buNone/>
            </a:pPr>
            <a:endParaRPr lang="en-US" dirty="0"/>
          </a:p>
        </p:txBody>
      </p:sp>
      <p:sp>
        <p:nvSpPr>
          <p:cNvPr id="5" name="TextBox 4"/>
          <p:cNvSpPr txBox="1"/>
          <p:nvPr/>
        </p:nvSpPr>
        <p:spPr>
          <a:xfrm>
            <a:off x="8101491" y="5792179"/>
            <a:ext cx="899906" cy="400110"/>
          </a:xfrm>
          <a:prstGeom prst="rect">
            <a:avLst/>
          </a:prstGeom>
          <a:noFill/>
        </p:spPr>
        <p:txBody>
          <a:bodyPr wrap="square" rtlCol="0">
            <a:spAutoFit/>
          </a:bodyPr>
          <a:lstStyle/>
          <a:p>
            <a:r>
              <a:rPr lang="en-US" sz="2000" b="1" dirty="0">
                <a:solidFill>
                  <a:schemeClr val="bg1"/>
                </a:solidFill>
              </a:rPr>
              <a:t>Spine</a:t>
            </a:r>
          </a:p>
        </p:txBody>
      </p:sp>
      <p:cxnSp>
        <p:nvCxnSpPr>
          <p:cNvPr id="7" name="Straight Arrow Connector 6"/>
          <p:cNvCxnSpPr/>
          <p:nvPr/>
        </p:nvCxnSpPr>
        <p:spPr>
          <a:xfrm flipV="1">
            <a:off x="8902262" y="5707118"/>
            <a:ext cx="546538" cy="28511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89487" y="4786900"/>
            <a:ext cx="1955520" cy="1015663"/>
          </a:xfrm>
          <a:prstGeom prst="rect">
            <a:avLst/>
          </a:prstGeom>
          <a:noFill/>
        </p:spPr>
        <p:txBody>
          <a:bodyPr wrap="square" rtlCol="0">
            <a:spAutoFit/>
          </a:bodyPr>
          <a:lstStyle/>
          <a:p>
            <a:pPr algn="r"/>
            <a:r>
              <a:rPr lang="en-US" sz="2000" b="1" dirty="0">
                <a:solidFill>
                  <a:schemeClr val="bg1"/>
                </a:solidFill>
              </a:rPr>
              <a:t>Pectoral girdle</a:t>
            </a:r>
          </a:p>
          <a:p>
            <a:pPr algn="r"/>
            <a:r>
              <a:rPr lang="en-US" sz="2000" b="1" dirty="0">
                <a:solidFill>
                  <a:schemeClr val="bg1"/>
                </a:solidFill>
              </a:rPr>
              <a:t> </a:t>
            </a:r>
          </a:p>
          <a:p>
            <a:pPr algn="r"/>
            <a:r>
              <a:rPr lang="en-US" sz="2000" b="1" dirty="0">
                <a:solidFill>
                  <a:schemeClr val="bg1"/>
                </a:solidFill>
              </a:rPr>
              <a:t>Pelvic girdle</a:t>
            </a:r>
          </a:p>
        </p:txBody>
      </p:sp>
      <p:cxnSp>
        <p:nvCxnSpPr>
          <p:cNvPr id="12" name="Straight Arrow Connector 11"/>
          <p:cNvCxnSpPr/>
          <p:nvPr/>
        </p:nvCxnSpPr>
        <p:spPr>
          <a:xfrm flipV="1">
            <a:off x="8045007" y="5114433"/>
            <a:ext cx="956390" cy="4648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45007" y="4583265"/>
            <a:ext cx="956390" cy="3526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3226675" y="4520089"/>
            <a:ext cx="1679631" cy="1667844"/>
          </a:xfrm>
          <a:prstGeom prst="rect">
            <a:avLst/>
          </a:prstGeom>
        </p:spPr>
      </p:pic>
    </p:spTree>
    <p:extLst>
      <p:ext uri="{BB962C8B-B14F-4D97-AF65-F5344CB8AC3E}">
        <p14:creationId xmlns:p14="http://schemas.microsoft.com/office/powerpoint/2010/main" val="221399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img.21food.com/20110609/product/13065025084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208690"/>
            <a:ext cx="3092501" cy="22672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0924" y="137145"/>
            <a:ext cx="11545988" cy="990600"/>
          </a:xfrm>
        </p:spPr>
        <p:txBody>
          <a:bodyPr>
            <a:noAutofit/>
          </a:bodyPr>
          <a:lstStyle/>
          <a:p>
            <a:pPr algn="ctr"/>
            <a:r>
              <a:rPr lang="en-US" sz="3800" dirty="0"/>
              <a:t>Superorder: Acanthopterygii, Order Gadiformes </a:t>
            </a:r>
          </a:p>
        </p:txBody>
      </p:sp>
      <p:sp>
        <p:nvSpPr>
          <p:cNvPr id="3" name="Content Placeholder 2"/>
          <p:cNvSpPr>
            <a:spLocks noGrp="1"/>
          </p:cNvSpPr>
          <p:nvPr>
            <p:ph sz="quarter" idx="1"/>
          </p:nvPr>
        </p:nvSpPr>
        <p:spPr/>
        <p:txBody>
          <a:bodyPr/>
          <a:lstStyle/>
          <a:p>
            <a:pPr marL="0" indent="0">
              <a:buNone/>
            </a:pPr>
            <a:r>
              <a:rPr lang="en-US" b="1" dirty="0"/>
              <a:t>Cod, Haddock, Pollock</a:t>
            </a:r>
          </a:p>
          <a:p>
            <a:r>
              <a:rPr lang="en-US" dirty="0"/>
              <a:t>Benthic marine</a:t>
            </a:r>
          </a:p>
          <a:p>
            <a:r>
              <a:rPr lang="en-US" dirty="0"/>
              <a:t>Nocturnally active</a:t>
            </a:r>
          </a:p>
          <a:p>
            <a:r>
              <a:rPr lang="en-US" dirty="0"/>
              <a:t>Barbels</a:t>
            </a:r>
          </a:p>
          <a:p>
            <a:r>
              <a:rPr lang="en-US" dirty="0"/>
              <a:t>Three dorsal fins, two anal fins</a:t>
            </a:r>
          </a:p>
          <a:p>
            <a:r>
              <a:rPr lang="en-US" dirty="0"/>
              <a:t>Commercially important </a:t>
            </a:r>
          </a:p>
          <a:p>
            <a:pPr lvl="1"/>
            <a:r>
              <a:rPr lang="en-US" dirty="0"/>
              <a:t>Fish and chips!</a:t>
            </a:r>
          </a:p>
          <a:p>
            <a:r>
              <a:rPr lang="en-US" dirty="0"/>
              <a:t>Populations declines due to overfishing</a:t>
            </a:r>
          </a:p>
          <a:p>
            <a:pPr marL="0" indent="0">
              <a:buNone/>
            </a:pPr>
            <a:endParaRPr lang="en-US" dirty="0"/>
          </a:p>
          <a:p>
            <a:endParaRPr lang="en-US" dirty="0"/>
          </a:p>
        </p:txBody>
      </p:sp>
      <p:pic>
        <p:nvPicPr>
          <p:cNvPr id="4" name="Picture 6" descr="http://www.sciencelearn.org.nz/var/sciencelearn/storage/images/contexts/the-noisy-reef/sci-media/images/collapse-of-the-cod-fisheries/411599-1-eng-NZ/Collapse-of-the-cod-fisher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7959" y="3292763"/>
            <a:ext cx="4499177" cy="300345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andrewlfwong.com/soidelegation/wp-content/uploads/2013/10/Atlantic-C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4037" y="1219201"/>
            <a:ext cx="3160089" cy="1890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704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41" y="152400"/>
            <a:ext cx="11793334" cy="990600"/>
          </a:xfrm>
        </p:spPr>
        <p:txBody>
          <a:bodyPr>
            <a:noAutofit/>
          </a:bodyPr>
          <a:lstStyle/>
          <a:p>
            <a:r>
              <a:rPr lang="en-US" sz="3600" dirty="0"/>
              <a:t>Superorder: Acanthopterygii, Order Syngathiformes </a:t>
            </a:r>
          </a:p>
        </p:txBody>
      </p:sp>
      <p:sp>
        <p:nvSpPr>
          <p:cNvPr id="3" name="Content Placeholder 2"/>
          <p:cNvSpPr>
            <a:spLocks noGrp="1"/>
          </p:cNvSpPr>
          <p:nvPr>
            <p:ph sz="quarter" idx="1"/>
          </p:nvPr>
        </p:nvSpPr>
        <p:spPr>
          <a:xfrm>
            <a:off x="536028" y="1261242"/>
            <a:ext cx="5430272" cy="4937760"/>
          </a:xfrm>
        </p:spPr>
        <p:txBody>
          <a:bodyPr/>
          <a:lstStyle/>
          <a:p>
            <a:pPr marL="0" indent="0">
              <a:buNone/>
            </a:pPr>
            <a:r>
              <a:rPr lang="en-US" b="1" dirty="0"/>
              <a:t>Pipefish, Seahorses, </a:t>
            </a:r>
            <a:r>
              <a:rPr lang="en-US" b="1" dirty="0" err="1"/>
              <a:t>Seadragons</a:t>
            </a:r>
            <a:endParaRPr lang="en-US" b="1" dirty="0"/>
          </a:p>
          <a:p>
            <a:r>
              <a:rPr lang="en-US" dirty="0"/>
              <a:t>Fused jaws form long snout</a:t>
            </a:r>
          </a:p>
          <a:p>
            <a:pPr lvl="1"/>
            <a:r>
              <a:rPr lang="en-US" dirty="0"/>
              <a:t>Pivot feeding (Super fast!)</a:t>
            </a:r>
          </a:p>
          <a:p>
            <a:r>
              <a:rPr lang="en-US" dirty="0"/>
              <a:t>Plates of body armor</a:t>
            </a:r>
          </a:p>
          <a:p>
            <a:r>
              <a:rPr lang="en-US" dirty="0"/>
              <a:t>Lack pelvic fins</a:t>
            </a:r>
          </a:p>
          <a:p>
            <a:r>
              <a:rPr lang="en-US" dirty="0"/>
              <a:t>Prehensile tail</a:t>
            </a:r>
          </a:p>
          <a:p>
            <a:r>
              <a:rPr lang="en-US" dirty="0"/>
              <a:t>_____ carry eggs in pouch or on tail</a:t>
            </a:r>
          </a:p>
        </p:txBody>
      </p:sp>
      <p:pic>
        <p:nvPicPr>
          <p:cNvPr id="3074" name="Picture 2" descr="http://linedseahorse.weebly.com/uploads/1/7/0/8/17081226/_242418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860" y="1492469"/>
            <a:ext cx="2232402" cy="25973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9042651" y="3730122"/>
            <a:ext cx="3097524" cy="2425919"/>
          </a:xfrm>
          <a:prstGeom prst="rect">
            <a:avLst/>
          </a:prstGeom>
        </p:spPr>
      </p:pic>
      <p:pic>
        <p:nvPicPr>
          <p:cNvPr id="5" name="Picture 4"/>
          <p:cNvPicPr>
            <a:picLocks noChangeAspect="1"/>
          </p:cNvPicPr>
          <p:nvPr/>
        </p:nvPicPr>
        <p:blipFill>
          <a:blip r:embed="rId4"/>
          <a:stretch>
            <a:fillRect/>
          </a:stretch>
        </p:blipFill>
        <p:spPr>
          <a:xfrm>
            <a:off x="9042651" y="1352941"/>
            <a:ext cx="3104328" cy="2295167"/>
          </a:xfrm>
          <a:prstGeom prst="rect">
            <a:avLst/>
          </a:prstGeom>
        </p:spPr>
      </p:pic>
      <p:pic>
        <p:nvPicPr>
          <p:cNvPr id="7" name="Picture 6"/>
          <p:cNvPicPr>
            <a:picLocks noChangeAspect="1"/>
          </p:cNvPicPr>
          <p:nvPr/>
        </p:nvPicPr>
        <p:blipFill>
          <a:blip r:embed="rId5"/>
          <a:stretch>
            <a:fillRect/>
          </a:stretch>
        </p:blipFill>
        <p:spPr>
          <a:xfrm>
            <a:off x="6060689" y="4206929"/>
            <a:ext cx="2887573" cy="1949112"/>
          </a:xfrm>
          <a:prstGeom prst="rect">
            <a:avLst/>
          </a:prstGeom>
        </p:spPr>
      </p:pic>
    </p:spTree>
    <p:extLst>
      <p:ext uri="{BB962C8B-B14F-4D97-AF65-F5344CB8AC3E}">
        <p14:creationId xmlns:p14="http://schemas.microsoft.com/office/powerpoint/2010/main" val="4057823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3" y="152400"/>
            <a:ext cx="11762114" cy="990600"/>
          </a:xfrm>
        </p:spPr>
        <p:txBody>
          <a:bodyPr>
            <a:noAutofit/>
          </a:bodyPr>
          <a:lstStyle/>
          <a:p>
            <a:pPr algn="ctr"/>
            <a:r>
              <a:rPr lang="en-US" sz="3600" dirty="0"/>
              <a:t>Superorder: Acanthopterygii, Order Scombriformes </a:t>
            </a:r>
          </a:p>
        </p:txBody>
      </p:sp>
      <p:sp>
        <p:nvSpPr>
          <p:cNvPr id="3" name="Content Placeholder 2"/>
          <p:cNvSpPr>
            <a:spLocks noGrp="1"/>
          </p:cNvSpPr>
          <p:nvPr>
            <p:ph sz="quarter" idx="1"/>
          </p:nvPr>
        </p:nvSpPr>
        <p:spPr>
          <a:xfrm>
            <a:off x="609600" y="1219200"/>
            <a:ext cx="5381297" cy="4937760"/>
          </a:xfrm>
        </p:spPr>
        <p:txBody>
          <a:bodyPr>
            <a:normAutofit/>
          </a:bodyPr>
          <a:lstStyle/>
          <a:p>
            <a:pPr marL="0" indent="0">
              <a:buNone/>
            </a:pPr>
            <a:r>
              <a:rPr lang="en-US" b="1" dirty="0"/>
              <a:t>Tuna, Mackerel, Bonito</a:t>
            </a:r>
          </a:p>
          <a:p>
            <a:r>
              <a:rPr lang="en-US" sz="2400" dirty="0"/>
              <a:t>Large, fast marine predators</a:t>
            </a:r>
          </a:p>
          <a:p>
            <a:pPr lvl="1"/>
            <a:r>
              <a:rPr lang="en-US" sz="2000" dirty="0"/>
              <a:t>Most are schooling</a:t>
            </a:r>
          </a:p>
          <a:p>
            <a:pPr lvl="1"/>
            <a:r>
              <a:rPr lang="en-US" sz="2000" dirty="0"/>
              <a:t>Open ocean (pelagic)</a:t>
            </a:r>
          </a:p>
          <a:p>
            <a:r>
              <a:rPr lang="en-US" sz="2400" dirty="0"/>
              <a:t>Two dorsal fins and strong caudal fin</a:t>
            </a:r>
          </a:p>
          <a:p>
            <a:r>
              <a:rPr lang="en-US" sz="2400" dirty="0"/>
              <a:t>Finlets behind dorsal and anal fins</a:t>
            </a:r>
          </a:p>
          <a:p>
            <a:r>
              <a:rPr lang="en-US" sz="2400" dirty="0"/>
              <a:t>Regional ____________</a:t>
            </a:r>
          </a:p>
          <a:p>
            <a:r>
              <a:rPr lang="en-US" sz="2400" dirty="0"/>
              <a:t>Non-</a:t>
            </a:r>
            <a:r>
              <a:rPr lang="en-US" sz="2400" dirty="0" err="1"/>
              <a:t>protrusable</a:t>
            </a:r>
            <a:r>
              <a:rPr lang="en-US" sz="2400" dirty="0"/>
              <a:t> jaw</a:t>
            </a:r>
          </a:p>
          <a:p>
            <a:r>
              <a:rPr lang="en-US" sz="2400" dirty="0"/>
              <a:t>Commercially important food</a:t>
            </a:r>
          </a:p>
          <a:p>
            <a:r>
              <a:rPr lang="en-US" sz="2400" dirty="0"/>
              <a:t>Populations declining </a:t>
            </a:r>
          </a:p>
          <a:p>
            <a:pPr lvl="1"/>
            <a:r>
              <a:rPr lang="en-US" sz="2000" dirty="0"/>
              <a:t>Overfishing</a:t>
            </a:r>
          </a:p>
        </p:txBody>
      </p:sp>
      <p:pic>
        <p:nvPicPr>
          <p:cNvPr id="4098" name="Picture 2" descr="http://onemoregeneration.org/wp-content/uploads/2011/08/bluefin-tu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804" y="3812651"/>
            <a:ext cx="3209199" cy="24603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620720" y="1219199"/>
            <a:ext cx="4961188" cy="2517253"/>
          </a:xfrm>
          <a:prstGeom prst="rect">
            <a:avLst/>
          </a:prstGeom>
        </p:spPr>
      </p:pic>
      <p:sp>
        <p:nvSpPr>
          <p:cNvPr id="6" name="TextBox 5"/>
          <p:cNvSpPr txBox="1"/>
          <p:nvPr/>
        </p:nvSpPr>
        <p:spPr>
          <a:xfrm>
            <a:off x="6644733" y="2531702"/>
            <a:ext cx="1208690" cy="400110"/>
          </a:xfrm>
          <a:prstGeom prst="rect">
            <a:avLst/>
          </a:prstGeom>
          <a:noFill/>
        </p:spPr>
        <p:txBody>
          <a:bodyPr wrap="square" rtlCol="0">
            <a:spAutoFit/>
          </a:bodyPr>
          <a:lstStyle/>
          <a:p>
            <a:r>
              <a:rPr lang="en-US" sz="2000" b="1" dirty="0">
                <a:solidFill>
                  <a:schemeClr val="bg1"/>
                </a:solidFill>
              </a:rPr>
              <a:t>Finlets</a:t>
            </a:r>
          </a:p>
        </p:txBody>
      </p:sp>
      <p:cxnSp>
        <p:nvCxnSpPr>
          <p:cNvPr id="8" name="Straight Arrow Connector 7"/>
          <p:cNvCxnSpPr/>
          <p:nvPr/>
        </p:nvCxnSpPr>
        <p:spPr>
          <a:xfrm flipV="1">
            <a:off x="7510792" y="2455503"/>
            <a:ext cx="626211" cy="1791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510792" y="2062734"/>
            <a:ext cx="510464" cy="58104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100" name="Picture 4" descr="http://www.globalfishmounts.com/v/vspfiles/assets/images/yellow%20fin%20tun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2835" y="3688079"/>
            <a:ext cx="4207141" cy="2157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50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Endothermy in Fish</a:t>
            </a:r>
          </a:p>
        </p:txBody>
      </p:sp>
      <p:sp>
        <p:nvSpPr>
          <p:cNvPr id="7" name="Content Placeholder 6"/>
          <p:cNvSpPr>
            <a:spLocks noGrp="1"/>
          </p:cNvSpPr>
          <p:nvPr>
            <p:ph sz="quarter" idx="1"/>
          </p:nvPr>
        </p:nvSpPr>
        <p:spPr>
          <a:xfrm>
            <a:off x="457200" y="1219200"/>
            <a:ext cx="6476260" cy="4937760"/>
          </a:xfrm>
        </p:spPr>
        <p:txBody>
          <a:bodyPr>
            <a:normAutofit/>
          </a:bodyPr>
          <a:lstStyle/>
          <a:p>
            <a:pPr marL="0" indent="0">
              <a:buNone/>
            </a:pPr>
            <a:r>
              <a:rPr lang="en-US" sz="2800" dirty="0"/>
              <a:t>Some tuna, billfish, and sharks</a:t>
            </a:r>
          </a:p>
          <a:p>
            <a:r>
              <a:rPr lang="en-US" sz="2800" dirty="0"/>
              <a:t>Countercurrent heat exchange</a:t>
            </a:r>
          </a:p>
          <a:p>
            <a:pPr lvl="1"/>
            <a:r>
              <a:rPr lang="en-US" sz="2200" dirty="0"/>
              <a:t>Maintains elevated swim muscle temperature</a:t>
            </a:r>
          </a:p>
          <a:p>
            <a:r>
              <a:rPr lang="en-US" sz="2500" u="sng" dirty="0"/>
              <a:t>Heat producing </a:t>
            </a:r>
            <a:r>
              <a:rPr lang="en-US" sz="2500" dirty="0"/>
              <a:t>organs</a:t>
            </a:r>
          </a:p>
          <a:p>
            <a:pPr marL="0" indent="0">
              <a:buNone/>
            </a:pPr>
            <a:endParaRPr lang="en-US" sz="2500" dirty="0"/>
          </a:p>
          <a:p>
            <a:pPr marL="0" indent="0">
              <a:buNone/>
            </a:pPr>
            <a:r>
              <a:rPr lang="en-US" sz="2500" dirty="0"/>
              <a:t>Evolutionary advantages:</a:t>
            </a:r>
          </a:p>
          <a:p>
            <a:r>
              <a:rPr lang="en-US" sz="2200" dirty="0"/>
              <a:t>Expansion of </a:t>
            </a:r>
            <a:r>
              <a:rPr lang="en-US" sz="2200" u="sng" dirty="0"/>
              <a:t>thermal range</a:t>
            </a:r>
          </a:p>
          <a:p>
            <a:r>
              <a:rPr lang="en-US" sz="2200" dirty="0"/>
              <a:t>Stabilize temperature of internal tissue</a:t>
            </a:r>
          </a:p>
          <a:p>
            <a:r>
              <a:rPr lang="en-US" sz="2200" dirty="0"/>
              <a:t>Increased metabolic rates</a:t>
            </a:r>
          </a:p>
          <a:p>
            <a:r>
              <a:rPr lang="en-US" sz="2200" dirty="0"/>
              <a:t>Increased neural processing and vision</a:t>
            </a:r>
          </a:p>
        </p:txBody>
      </p:sp>
      <p:pic>
        <p:nvPicPr>
          <p:cNvPr id="6" name="Picture 5"/>
          <p:cNvPicPr>
            <a:picLocks noChangeAspect="1"/>
          </p:cNvPicPr>
          <p:nvPr/>
        </p:nvPicPr>
        <p:blipFill>
          <a:blip r:embed="rId2"/>
          <a:stretch>
            <a:fillRect/>
          </a:stretch>
        </p:blipFill>
        <p:spPr>
          <a:xfrm>
            <a:off x="7543800" y="1219200"/>
            <a:ext cx="4553276" cy="3355437"/>
          </a:xfrm>
          <a:prstGeom prst="rect">
            <a:avLst/>
          </a:prstGeom>
        </p:spPr>
      </p:pic>
      <p:sp>
        <p:nvSpPr>
          <p:cNvPr id="8" name="TextBox 7"/>
          <p:cNvSpPr txBox="1"/>
          <p:nvPr/>
        </p:nvSpPr>
        <p:spPr>
          <a:xfrm>
            <a:off x="6507332" y="5690586"/>
            <a:ext cx="426128" cy="523783"/>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a:blip r:embed="rId3"/>
          <a:stretch>
            <a:fillRect/>
          </a:stretch>
        </p:blipFill>
        <p:spPr>
          <a:xfrm>
            <a:off x="5540385" y="4021283"/>
            <a:ext cx="3789590" cy="2306006"/>
          </a:xfrm>
          <a:prstGeom prst="rect">
            <a:avLst/>
          </a:prstGeom>
        </p:spPr>
      </p:pic>
    </p:spTree>
    <p:extLst>
      <p:ext uri="{BB962C8B-B14F-4D97-AF65-F5344CB8AC3E}">
        <p14:creationId xmlns:p14="http://schemas.microsoft.com/office/powerpoint/2010/main" val="2378169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9304" y="1270963"/>
            <a:ext cx="3052196" cy="1776978"/>
          </a:xfrm>
          <a:prstGeom prst="rect">
            <a:avLst/>
          </a:prstGeom>
        </p:spPr>
      </p:pic>
      <p:pic>
        <p:nvPicPr>
          <p:cNvPr id="6" name="Picture 5"/>
          <p:cNvPicPr>
            <a:picLocks noChangeAspect="1"/>
          </p:cNvPicPr>
          <p:nvPr/>
        </p:nvPicPr>
        <p:blipFill>
          <a:blip r:embed="rId3"/>
          <a:stretch>
            <a:fillRect/>
          </a:stretch>
        </p:blipFill>
        <p:spPr>
          <a:xfrm>
            <a:off x="8975506" y="3219417"/>
            <a:ext cx="3025993" cy="2209834"/>
          </a:xfrm>
          <a:prstGeom prst="rect">
            <a:avLst/>
          </a:prstGeom>
        </p:spPr>
      </p:pic>
      <p:sp>
        <p:nvSpPr>
          <p:cNvPr id="2" name="Title 1"/>
          <p:cNvSpPr>
            <a:spLocks noGrp="1"/>
          </p:cNvSpPr>
          <p:nvPr>
            <p:ph type="title"/>
          </p:nvPr>
        </p:nvSpPr>
        <p:spPr/>
        <p:txBody>
          <a:bodyPr>
            <a:noAutofit/>
          </a:bodyPr>
          <a:lstStyle/>
          <a:p>
            <a:pPr algn="ctr"/>
            <a:r>
              <a:rPr lang="en-US" sz="3600" dirty="0"/>
              <a:t>Superorder: Acanthopterygii, Order Perciformes </a:t>
            </a:r>
          </a:p>
        </p:txBody>
      </p:sp>
      <p:sp>
        <p:nvSpPr>
          <p:cNvPr id="3" name="Content Placeholder 2"/>
          <p:cNvSpPr>
            <a:spLocks noGrp="1"/>
          </p:cNvSpPr>
          <p:nvPr>
            <p:ph sz="quarter" idx="1"/>
          </p:nvPr>
        </p:nvSpPr>
        <p:spPr>
          <a:xfrm>
            <a:off x="609599" y="1219200"/>
            <a:ext cx="5067301" cy="4937760"/>
          </a:xfrm>
        </p:spPr>
        <p:txBody>
          <a:bodyPr/>
          <a:lstStyle/>
          <a:p>
            <a:pPr marL="0" indent="0">
              <a:buNone/>
            </a:pPr>
            <a:r>
              <a:rPr lang="en-US" b="1" dirty="0"/>
              <a:t>Wrasses, Bass, Cichlids, and Perch</a:t>
            </a:r>
          </a:p>
          <a:p>
            <a:r>
              <a:rPr lang="en-US" sz="2400" dirty="0"/>
              <a:t>Largest vertebrate order</a:t>
            </a:r>
          </a:p>
          <a:p>
            <a:pPr lvl="1"/>
            <a:r>
              <a:rPr lang="en-US" sz="2000" dirty="0"/>
              <a:t>Contains ~ 40% of all fish species</a:t>
            </a:r>
          </a:p>
          <a:p>
            <a:r>
              <a:rPr lang="en-US" sz="2400" dirty="0"/>
              <a:t>Abdominal pelvic fins and lateral pectoral fins </a:t>
            </a:r>
          </a:p>
          <a:p>
            <a:r>
              <a:rPr lang="en-US" sz="2400" dirty="0"/>
              <a:t>Pelvic fins with one spine                 and five soft rays</a:t>
            </a:r>
          </a:p>
          <a:p>
            <a:r>
              <a:rPr lang="en-US" sz="2400" dirty="0" err="1"/>
              <a:t>Ctenoid</a:t>
            </a:r>
            <a:r>
              <a:rPr lang="en-US" sz="2400" dirty="0"/>
              <a:t> scales</a:t>
            </a:r>
          </a:p>
          <a:p>
            <a:endParaRPr lang="en-US" sz="2400" dirty="0"/>
          </a:p>
        </p:txBody>
      </p:sp>
      <p:pic>
        <p:nvPicPr>
          <p:cNvPr id="1026" name="Picture 2" descr="http://reefseekers.com/PIXPAGES/Socal%20(general)/Male_sheephe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4803" y="1270963"/>
            <a:ext cx="2976597" cy="1779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22730" y="2678609"/>
            <a:ext cx="641131" cy="369332"/>
          </a:xfrm>
          <a:prstGeom prst="rect">
            <a:avLst/>
          </a:prstGeom>
          <a:noFill/>
        </p:spPr>
        <p:txBody>
          <a:bodyPr wrap="square" rtlCol="0">
            <a:spAutoFit/>
          </a:bodyPr>
          <a:lstStyle/>
          <a:p>
            <a:r>
              <a:rPr lang="en-US" dirty="0">
                <a:solidFill>
                  <a:schemeClr val="bg1"/>
                </a:solidFill>
              </a:rPr>
              <a:t>Male</a:t>
            </a:r>
          </a:p>
        </p:txBody>
      </p:sp>
      <p:sp>
        <p:nvSpPr>
          <p:cNvPr id="7" name="TextBox 6"/>
          <p:cNvSpPr txBox="1"/>
          <p:nvPr/>
        </p:nvSpPr>
        <p:spPr>
          <a:xfrm>
            <a:off x="11038873" y="2678609"/>
            <a:ext cx="877503" cy="369332"/>
          </a:xfrm>
          <a:prstGeom prst="rect">
            <a:avLst/>
          </a:prstGeom>
          <a:noFill/>
        </p:spPr>
        <p:txBody>
          <a:bodyPr wrap="square" rtlCol="0">
            <a:spAutoFit/>
          </a:bodyPr>
          <a:lstStyle/>
          <a:p>
            <a:r>
              <a:rPr lang="en-US" dirty="0">
                <a:solidFill>
                  <a:schemeClr val="bg1"/>
                </a:solidFill>
              </a:rPr>
              <a:t>Female</a:t>
            </a:r>
          </a:p>
        </p:txBody>
      </p:sp>
      <p:pic>
        <p:nvPicPr>
          <p:cNvPr id="3076" name="Picture 4" descr="http://marinecreations.homestead.com/bluegill_mou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94041" y="3547010"/>
            <a:ext cx="3511139" cy="2533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17578" y="4981574"/>
            <a:ext cx="2200275" cy="371475"/>
          </a:xfrm>
          <a:prstGeom prst="rect">
            <a:avLst/>
          </a:prstGeom>
          <a:noFill/>
        </p:spPr>
        <p:txBody>
          <a:bodyPr wrap="square" rtlCol="0">
            <a:spAutoFit/>
          </a:bodyPr>
          <a:lstStyle/>
          <a:p>
            <a:r>
              <a:rPr lang="en-US" dirty="0"/>
              <a:t>Lateral Pectoral fin</a:t>
            </a:r>
          </a:p>
        </p:txBody>
      </p:sp>
      <p:sp>
        <p:nvSpPr>
          <p:cNvPr id="12" name="TextBox 11"/>
          <p:cNvSpPr txBox="1"/>
          <p:nvPr/>
        </p:nvSpPr>
        <p:spPr>
          <a:xfrm>
            <a:off x="2887211" y="5703001"/>
            <a:ext cx="2484821" cy="371475"/>
          </a:xfrm>
          <a:prstGeom prst="rect">
            <a:avLst/>
          </a:prstGeom>
          <a:noFill/>
        </p:spPr>
        <p:txBody>
          <a:bodyPr wrap="square" rtlCol="0">
            <a:spAutoFit/>
          </a:bodyPr>
          <a:lstStyle/>
          <a:p>
            <a:r>
              <a:rPr lang="en-US" dirty="0"/>
              <a:t>Abdominal pelvic fin</a:t>
            </a:r>
          </a:p>
        </p:txBody>
      </p:sp>
      <p:cxnSp>
        <p:nvCxnSpPr>
          <p:cNvPr id="10" name="Straight Arrow Connector 9"/>
          <p:cNvCxnSpPr/>
          <p:nvPr/>
        </p:nvCxnSpPr>
        <p:spPr>
          <a:xfrm flipV="1">
            <a:off x="5133975" y="5067300"/>
            <a:ext cx="1038225" cy="100012"/>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217853" y="5506402"/>
            <a:ext cx="954347" cy="393198"/>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618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dahoafs.org/images/fish.php?id=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55158" y="4316331"/>
            <a:ext cx="4379241" cy="18555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7660" y="152400"/>
            <a:ext cx="11750040" cy="990600"/>
          </a:xfrm>
        </p:spPr>
        <p:txBody>
          <a:bodyPr>
            <a:noAutofit/>
          </a:bodyPr>
          <a:lstStyle/>
          <a:p>
            <a:pPr algn="ctr"/>
            <a:r>
              <a:rPr lang="en-US" sz="3600" dirty="0"/>
              <a:t>Superorder: Acanthopterygii, Order </a:t>
            </a:r>
            <a:r>
              <a:rPr lang="en-US" sz="3600" dirty="0" err="1"/>
              <a:t>Scorpeniformes</a:t>
            </a:r>
            <a:endParaRPr lang="en-US" sz="3600" dirty="0"/>
          </a:p>
        </p:txBody>
      </p:sp>
      <p:sp>
        <p:nvSpPr>
          <p:cNvPr id="3" name="Content Placeholder 2"/>
          <p:cNvSpPr>
            <a:spLocks noGrp="1"/>
          </p:cNvSpPr>
          <p:nvPr>
            <p:ph sz="quarter" idx="1"/>
          </p:nvPr>
        </p:nvSpPr>
        <p:spPr>
          <a:xfrm>
            <a:off x="609600" y="1219200"/>
            <a:ext cx="5213131" cy="4937760"/>
          </a:xfrm>
        </p:spPr>
        <p:txBody>
          <a:bodyPr/>
          <a:lstStyle/>
          <a:p>
            <a:pPr marL="0" indent="0">
              <a:buNone/>
            </a:pPr>
            <a:r>
              <a:rPr lang="en-US" sz="2400" b="1" dirty="0"/>
              <a:t>Rockfish and Sculpin</a:t>
            </a:r>
            <a:endParaRPr lang="en-US" dirty="0"/>
          </a:p>
          <a:p>
            <a:r>
              <a:rPr lang="en-US" dirty="0"/>
              <a:t>Bony ridge/spines on cheek</a:t>
            </a:r>
          </a:p>
          <a:p>
            <a:r>
              <a:rPr lang="en-US" dirty="0"/>
              <a:t>Most have spines on head</a:t>
            </a:r>
          </a:p>
          <a:p>
            <a:r>
              <a:rPr lang="en-US" dirty="0"/>
              <a:t>Round pectoral and caudal fins</a:t>
            </a:r>
          </a:p>
          <a:p>
            <a:r>
              <a:rPr lang="en-US" dirty="0"/>
              <a:t>Carnivorous</a:t>
            </a:r>
          </a:p>
          <a:p>
            <a:r>
              <a:rPr lang="en-US" dirty="0"/>
              <a:t>Live near bottom</a:t>
            </a:r>
          </a:p>
          <a:p>
            <a:r>
              <a:rPr lang="en-US" dirty="0"/>
              <a:t>Long lived</a:t>
            </a:r>
          </a:p>
        </p:txBody>
      </p:sp>
      <p:pic>
        <p:nvPicPr>
          <p:cNvPr id="1026" name="Picture 2" descr="http://www.fishbase.org/images/species/Sefas_u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724" y="1350632"/>
            <a:ext cx="5179520" cy="2824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1724" y="3772797"/>
            <a:ext cx="2312276" cy="400110"/>
          </a:xfrm>
          <a:prstGeom prst="rect">
            <a:avLst/>
          </a:prstGeom>
          <a:noFill/>
        </p:spPr>
        <p:txBody>
          <a:bodyPr wrap="square" rtlCol="0">
            <a:spAutoFit/>
          </a:bodyPr>
          <a:lstStyle/>
          <a:p>
            <a:r>
              <a:rPr lang="en-US" sz="2000" b="1" dirty="0">
                <a:solidFill>
                  <a:schemeClr val="bg1"/>
                </a:solidFill>
              </a:rPr>
              <a:t>Spines on cheek</a:t>
            </a:r>
          </a:p>
        </p:txBody>
      </p:sp>
      <p:cxnSp>
        <p:nvCxnSpPr>
          <p:cNvPr id="6" name="Straight Arrow Connector 5"/>
          <p:cNvCxnSpPr/>
          <p:nvPr/>
        </p:nvCxnSpPr>
        <p:spPr>
          <a:xfrm flipV="1">
            <a:off x="7539775" y="3268717"/>
            <a:ext cx="164308" cy="43740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http://www.saintpetersblog.com/wp-content/uploads/2015/07/lionfi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0302" y="4260605"/>
            <a:ext cx="3290942" cy="196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874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8" y="120869"/>
            <a:ext cx="11716955" cy="990600"/>
          </a:xfrm>
        </p:spPr>
        <p:txBody>
          <a:bodyPr>
            <a:noAutofit/>
          </a:bodyPr>
          <a:lstStyle/>
          <a:p>
            <a:pPr algn="ctr"/>
            <a:r>
              <a:rPr lang="en-US" sz="3300" dirty="0"/>
              <a:t>Superorder: Acanthopterygii,  Order </a:t>
            </a:r>
            <a:r>
              <a:rPr lang="en-US" sz="3300" dirty="0" err="1"/>
              <a:t>Plueronectiformes</a:t>
            </a:r>
            <a:endParaRPr lang="en-US" sz="3300" dirty="0"/>
          </a:p>
        </p:txBody>
      </p:sp>
      <p:sp>
        <p:nvSpPr>
          <p:cNvPr id="3" name="Content Placeholder 2"/>
          <p:cNvSpPr>
            <a:spLocks noGrp="1"/>
          </p:cNvSpPr>
          <p:nvPr>
            <p:ph sz="quarter" idx="1"/>
          </p:nvPr>
        </p:nvSpPr>
        <p:spPr>
          <a:xfrm>
            <a:off x="609600" y="1240221"/>
            <a:ext cx="5591503" cy="4937760"/>
          </a:xfrm>
        </p:spPr>
        <p:txBody>
          <a:bodyPr/>
          <a:lstStyle/>
          <a:p>
            <a:pPr marL="0" indent="0">
              <a:buNone/>
            </a:pPr>
            <a:r>
              <a:rPr lang="en-US" b="1" dirty="0"/>
              <a:t>Flatfishes (flounders, soles, halibut)</a:t>
            </a:r>
          </a:p>
          <a:p>
            <a:r>
              <a:rPr lang="en-US" dirty="0"/>
              <a:t>Bilaterally symmetric larvae metamorphose into flat formed adults</a:t>
            </a:r>
          </a:p>
          <a:p>
            <a:pPr lvl="1"/>
            <a:r>
              <a:rPr lang="en-US" dirty="0"/>
              <a:t>Left-eyed or right-eyed</a:t>
            </a:r>
          </a:p>
          <a:p>
            <a:r>
              <a:rPr lang="en-US" dirty="0"/>
              <a:t>Benthic carnivores</a:t>
            </a:r>
          </a:p>
          <a:p>
            <a:pPr lvl="1"/>
            <a:r>
              <a:rPr lang="en-US" dirty="0"/>
              <a:t>Camouflaged</a:t>
            </a:r>
          </a:p>
          <a:p>
            <a:r>
              <a:rPr lang="en-US" dirty="0"/>
              <a:t>Commercially important</a:t>
            </a:r>
          </a:p>
        </p:txBody>
      </p:sp>
      <p:pic>
        <p:nvPicPr>
          <p:cNvPr id="2052" name="Picture 4" descr="http://digitalcollections.stlawu.edu/sites/default/files/imagecache/960/item-images/xlm_microscopy_schreiber_02-summer-flounder_s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1850" y="1552419"/>
            <a:ext cx="3207353" cy="34545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ifish.net/gallery/data/500/JustinParker4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630" y="1979719"/>
            <a:ext cx="2409692" cy="3616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academic.reed.edu/biology/courses/BIO342/2014_syllabus/2014_WEBSITES/ngemwebsite/images/AnimalCamo/a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8655" y="4532753"/>
            <a:ext cx="2375204" cy="1773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98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Modes of Reproduction</a:t>
            </a:r>
          </a:p>
        </p:txBody>
      </p:sp>
      <p:sp>
        <p:nvSpPr>
          <p:cNvPr id="3" name="Content Placeholder 2"/>
          <p:cNvSpPr>
            <a:spLocks noGrp="1"/>
          </p:cNvSpPr>
          <p:nvPr>
            <p:ph sz="quarter" idx="1"/>
          </p:nvPr>
        </p:nvSpPr>
        <p:spPr>
          <a:xfrm>
            <a:off x="609599" y="1219201"/>
            <a:ext cx="7415464" cy="5236190"/>
          </a:xfrm>
        </p:spPr>
        <p:txBody>
          <a:bodyPr>
            <a:normAutofit/>
          </a:bodyPr>
          <a:lstStyle/>
          <a:p>
            <a:pPr>
              <a:lnSpc>
                <a:spcPct val="85000"/>
              </a:lnSpc>
            </a:pPr>
            <a:r>
              <a:rPr lang="en-US" sz="2400" b="1" dirty="0"/>
              <a:t>Ovuliparity</a:t>
            </a:r>
            <a:r>
              <a:rPr lang="en-US" sz="2400" dirty="0"/>
              <a:t>: female lays unfertilized eggs, which are externally fertilized by the male</a:t>
            </a:r>
          </a:p>
          <a:p>
            <a:pPr marL="574675" lvl="1" indent="-117475">
              <a:lnSpc>
                <a:spcPct val="85000"/>
              </a:lnSpc>
            </a:pPr>
            <a:r>
              <a:rPr lang="en-US" sz="2000" dirty="0">
                <a:solidFill>
                  <a:schemeClr val="tx1"/>
                </a:solidFill>
              </a:rPr>
              <a:t>Most bony fish</a:t>
            </a:r>
            <a:endParaRPr lang="en-US" sz="2400" b="1" dirty="0"/>
          </a:p>
          <a:p>
            <a:pPr>
              <a:lnSpc>
                <a:spcPct val="85000"/>
              </a:lnSpc>
              <a:spcBef>
                <a:spcPts val="1800"/>
              </a:spcBef>
            </a:pPr>
            <a:r>
              <a:rPr lang="en-US" sz="2400" b="1" u="sng" dirty="0"/>
              <a:t>___________</a:t>
            </a:r>
            <a:r>
              <a:rPr lang="en-US" sz="2400" dirty="0"/>
              <a:t> the mother deposits internally fertilized eggs that develop and hatch outside of mother’s body</a:t>
            </a:r>
          </a:p>
          <a:p>
            <a:pPr marL="574675" lvl="1" indent="-117475">
              <a:lnSpc>
                <a:spcPct val="85000"/>
              </a:lnSpc>
            </a:pPr>
            <a:r>
              <a:rPr lang="en-US" sz="2000" dirty="0">
                <a:solidFill>
                  <a:schemeClr val="tx1"/>
                </a:solidFill>
              </a:rPr>
              <a:t>Some bony fish and some sharks</a:t>
            </a:r>
            <a:endParaRPr lang="en-US" sz="2400" b="1" dirty="0"/>
          </a:p>
          <a:p>
            <a:pPr>
              <a:lnSpc>
                <a:spcPct val="85000"/>
              </a:lnSpc>
              <a:spcBef>
                <a:spcPts val="1800"/>
              </a:spcBef>
            </a:pPr>
            <a:r>
              <a:rPr lang="en-US" sz="2400" b="1" dirty="0"/>
              <a:t>Ovoviviparous</a:t>
            </a:r>
            <a:r>
              <a:rPr lang="en-US" sz="2400" dirty="0"/>
              <a:t>: mother retains fertilized eggs within the oviduct, but ________ provide nourishment to the eggs</a:t>
            </a:r>
          </a:p>
          <a:p>
            <a:pPr marL="547688" lvl="1" indent="-34925">
              <a:lnSpc>
                <a:spcPct val="85000"/>
              </a:lnSpc>
            </a:pPr>
            <a:r>
              <a:rPr lang="en-US" sz="2000" dirty="0">
                <a:solidFill>
                  <a:schemeClr val="tx1"/>
                </a:solidFill>
              </a:rPr>
              <a:t>Few sharks</a:t>
            </a:r>
            <a:endParaRPr lang="en-US" sz="2400" b="1" dirty="0">
              <a:solidFill>
                <a:schemeClr val="tx1"/>
              </a:solidFill>
            </a:endParaRPr>
          </a:p>
          <a:p>
            <a:pPr>
              <a:lnSpc>
                <a:spcPct val="85000"/>
              </a:lnSpc>
              <a:spcBef>
                <a:spcPts val="1800"/>
              </a:spcBef>
            </a:pPr>
            <a:r>
              <a:rPr lang="en-US" sz="2400" b="1" dirty="0"/>
              <a:t>Viviparous</a:t>
            </a:r>
            <a:r>
              <a:rPr lang="en-US" sz="2400" dirty="0"/>
              <a:t>: young develop within mother’s uterus and receive nourishment via the placenta, uterus or by eating other eggs, before being born (live birth)</a:t>
            </a:r>
          </a:p>
          <a:p>
            <a:pPr marL="547688" lvl="1" indent="-34925">
              <a:lnSpc>
                <a:spcPct val="85000"/>
              </a:lnSpc>
            </a:pPr>
            <a:r>
              <a:rPr lang="en-US" sz="2000" dirty="0">
                <a:solidFill>
                  <a:schemeClr val="tx1"/>
                </a:solidFill>
              </a:rPr>
              <a:t>Some sharks and fish</a:t>
            </a:r>
          </a:p>
          <a:p>
            <a:pPr marL="0" indent="0">
              <a:lnSpc>
                <a:spcPct val="85000"/>
              </a:lnSpc>
              <a:buNone/>
            </a:pPr>
            <a:endParaRPr lang="en-US" sz="2400" dirty="0"/>
          </a:p>
        </p:txBody>
      </p:sp>
      <p:pic>
        <p:nvPicPr>
          <p:cNvPr id="8194" name="Picture 2" descr="http://www.mesa.edu.au/fish/images/PJ-shark-egg-c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549" y="2308253"/>
            <a:ext cx="1418302" cy="128214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ww.bio.gc.ca/sharks/images/reproduction-fig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6851" y="3326744"/>
            <a:ext cx="2264069" cy="151692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eb-images.chacha.com/images/Gallery/4330/facts-about-sharks-814331140-aug-8-2012-1-600x3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6147" y="4730662"/>
            <a:ext cx="2894435" cy="1538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9540544" y="1233866"/>
            <a:ext cx="2270376" cy="1436449"/>
          </a:xfrm>
          <a:prstGeom prst="rect">
            <a:avLst/>
          </a:prstGeom>
        </p:spPr>
      </p:pic>
    </p:spTree>
    <p:extLst>
      <p:ext uri="{BB962C8B-B14F-4D97-AF65-F5344CB8AC3E}">
        <p14:creationId xmlns:p14="http://schemas.microsoft.com/office/powerpoint/2010/main" val="3238335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8" y="120869"/>
            <a:ext cx="11716955" cy="990600"/>
          </a:xfrm>
        </p:spPr>
        <p:txBody>
          <a:bodyPr>
            <a:noAutofit/>
          </a:bodyPr>
          <a:lstStyle/>
          <a:p>
            <a:pPr algn="ctr"/>
            <a:r>
              <a:rPr lang="en-US" sz="3400" dirty="0"/>
              <a:t>Superorder: Acanthopterygii, Order Tetraodontiformes</a:t>
            </a:r>
          </a:p>
        </p:txBody>
      </p:sp>
      <p:sp>
        <p:nvSpPr>
          <p:cNvPr id="3" name="Content Placeholder 2"/>
          <p:cNvSpPr>
            <a:spLocks noGrp="1"/>
          </p:cNvSpPr>
          <p:nvPr>
            <p:ph sz="quarter" idx="1"/>
          </p:nvPr>
        </p:nvSpPr>
        <p:spPr>
          <a:xfrm>
            <a:off x="519222" y="1240221"/>
            <a:ext cx="6050254" cy="4937760"/>
          </a:xfrm>
        </p:spPr>
        <p:txBody>
          <a:bodyPr>
            <a:normAutofit/>
          </a:bodyPr>
          <a:lstStyle/>
          <a:p>
            <a:pPr marL="0" indent="0">
              <a:buNone/>
            </a:pPr>
            <a:r>
              <a:rPr lang="en-US" b="1" dirty="0"/>
              <a:t>Triggerfish, Pufferfish, </a:t>
            </a:r>
            <a:r>
              <a:rPr lang="en-US" b="1" dirty="0" err="1"/>
              <a:t>Mola</a:t>
            </a:r>
            <a:r>
              <a:rPr lang="en-US" b="1" dirty="0"/>
              <a:t> </a:t>
            </a:r>
            <a:r>
              <a:rPr lang="en-US" b="1" dirty="0" err="1"/>
              <a:t>Mola</a:t>
            </a:r>
            <a:endParaRPr lang="en-US" b="1" dirty="0"/>
          </a:p>
          <a:p>
            <a:r>
              <a:rPr lang="en-US" dirty="0"/>
              <a:t>Teeth in the outer jaws</a:t>
            </a:r>
          </a:p>
          <a:p>
            <a:pPr lvl="1"/>
            <a:r>
              <a:rPr lang="en-US" dirty="0"/>
              <a:t>Derived from jaw bone (not true teeth)</a:t>
            </a:r>
          </a:p>
          <a:p>
            <a:pPr lvl="1"/>
            <a:r>
              <a:rPr lang="en-US" dirty="0"/>
              <a:t>Four in some pufferfish</a:t>
            </a:r>
          </a:p>
          <a:p>
            <a:r>
              <a:rPr lang="en-US" dirty="0"/>
              <a:t>Mostly tropical reefs</a:t>
            </a:r>
          </a:p>
          <a:p>
            <a:r>
              <a:rPr lang="en-US" dirty="0"/>
              <a:t>Often eat animals inaccessible                   to other fishes</a:t>
            </a:r>
          </a:p>
          <a:p>
            <a:pPr lvl="1"/>
            <a:r>
              <a:rPr lang="en-US" dirty="0"/>
              <a:t>Sponges, sea jellies, sea urchins, corals</a:t>
            </a:r>
          </a:p>
          <a:p>
            <a:r>
              <a:rPr lang="en-US" dirty="0" err="1"/>
              <a:t>Mola</a:t>
            </a:r>
            <a:r>
              <a:rPr lang="en-US" dirty="0"/>
              <a:t> </a:t>
            </a:r>
            <a:r>
              <a:rPr lang="en-US" dirty="0" err="1"/>
              <a:t>mola’s</a:t>
            </a:r>
            <a:r>
              <a:rPr lang="en-US" dirty="0"/>
              <a:t> can have &gt;300,000,000 eggs!</a:t>
            </a:r>
          </a:p>
          <a:p>
            <a:endParaRPr lang="en-US" dirty="0"/>
          </a:p>
        </p:txBody>
      </p:sp>
      <p:pic>
        <p:nvPicPr>
          <p:cNvPr id="1026" name="Picture 2" descr="http://www.snorkelingpattaya.com/images/gallery/giant-puffer-f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401" y="1240221"/>
            <a:ext cx="2884824" cy="2115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quariumdomain.com/images/fish_marine/clownTriggerfish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066" y="2369713"/>
            <a:ext cx="2634620" cy="21076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dailymail.co.uk/i/pix/2015/03/19/26CAB77A00000578-0-image-a-52_14267664871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1036" y="3852910"/>
            <a:ext cx="3189187" cy="241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095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1" y="152400"/>
            <a:ext cx="11953874" cy="990600"/>
          </a:xfrm>
        </p:spPr>
        <p:txBody>
          <a:bodyPr>
            <a:noAutofit/>
          </a:bodyPr>
          <a:lstStyle/>
          <a:p>
            <a:pPr algn="ctr"/>
            <a:r>
              <a:rPr lang="en-US" sz="3600" dirty="0"/>
              <a:t>Superorder: Acanthopterygii, Order </a:t>
            </a:r>
            <a:r>
              <a:rPr lang="en-US" sz="3600" dirty="0" err="1"/>
              <a:t>Antheriniformes</a:t>
            </a:r>
            <a:endParaRPr lang="en-US" sz="3600" dirty="0"/>
          </a:p>
        </p:txBody>
      </p:sp>
      <p:sp>
        <p:nvSpPr>
          <p:cNvPr id="3" name="Content Placeholder 2"/>
          <p:cNvSpPr>
            <a:spLocks noGrp="1"/>
          </p:cNvSpPr>
          <p:nvPr>
            <p:ph sz="quarter" idx="1"/>
          </p:nvPr>
        </p:nvSpPr>
        <p:spPr>
          <a:xfrm>
            <a:off x="609600" y="1219200"/>
            <a:ext cx="5191125" cy="4937760"/>
          </a:xfrm>
        </p:spPr>
        <p:txBody>
          <a:bodyPr/>
          <a:lstStyle/>
          <a:p>
            <a:pPr marL="0" indent="0">
              <a:buNone/>
            </a:pPr>
            <a:r>
              <a:rPr lang="en-US" b="1" dirty="0"/>
              <a:t>Silversides (Topsmelt, Grunion)</a:t>
            </a:r>
          </a:p>
          <a:p>
            <a:r>
              <a:rPr lang="en-US" dirty="0"/>
              <a:t>Two separate dorsal fins are common</a:t>
            </a:r>
          </a:p>
          <a:p>
            <a:r>
              <a:rPr lang="en-US" dirty="0"/>
              <a:t>Single spine on anal fin</a:t>
            </a:r>
          </a:p>
          <a:p>
            <a:r>
              <a:rPr lang="en-US" dirty="0"/>
              <a:t>Weak or absent lateral line</a:t>
            </a:r>
          </a:p>
          <a:p>
            <a:r>
              <a:rPr lang="en-US" dirty="0"/>
              <a:t>Surface-dwelling fish</a:t>
            </a:r>
          </a:p>
          <a:p>
            <a:r>
              <a:rPr lang="en-US" dirty="0"/>
              <a:t>______________ in grunion</a:t>
            </a:r>
          </a:p>
        </p:txBody>
      </p:sp>
      <p:pic>
        <p:nvPicPr>
          <p:cNvPr id="1026" name="Picture 2" descr="http://www.monkeyfacenews.com/.a/6a0120a5c94e03970b0167632a568a970b-p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9297" y="1466850"/>
            <a:ext cx="5916327" cy="1866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91550" y="1219200"/>
            <a:ext cx="1647825" cy="369332"/>
          </a:xfrm>
          <a:prstGeom prst="rect">
            <a:avLst/>
          </a:prstGeom>
          <a:noFill/>
        </p:spPr>
        <p:txBody>
          <a:bodyPr wrap="square" rtlCol="0">
            <a:spAutoFit/>
          </a:bodyPr>
          <a:lstStyle/>
          <a:p>
            <a:r>
              <a:rPr lang="en-US" dirty="0"/>
              <a:t>Two dorsal fins</a:t>
            </a:r>
          </a:p>
        </p:txBody>
      </p:sp>
      <p:cxnSp>
        <p:nvCxnSpPr>
          <p:cNvPr id="6" name="Straight Arrow Connector 5"/>
          <p:cNvCxnSpPr>
            <a:stCxn id="4" idx="2"/>
          </p:cNvCxnSpPr>
          <p:nvPr/>
        </p:nvCxnSpPr>
        <p:spPr>
          <a:xfrm flipH="1">
            <a:off x="9144001" y="1588532"/>
            <a:ext cx="271462" cy="3238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9558479" y="1609904"/>
            <a:ext cx="268939" cy="281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http://media.independent.com/img/croppedphotos/2013/02/25/grunion2_t479.jpg?ad14627618f647f3902aa65ed5ac8237c798b1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3799396"/>
            <a:ext cx="3267075" cy="2306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4.bp.blogspot.com/-IeMYSVHHbTE/TbYcFcfyJrI/AAAAAAAABUw/h9ek4Q6eZFM/s1600/ming2007-large%2Bgrunion%2Br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724" y="3657600"/>
            <a:ext cx="3356191" cy="259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346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True or False: Sharks are the only fish with a cartilaginous 			     skeleton</a:t>
            </a:r>
          </a:p>
          <a:p>
            <a:pPr marL="0" indent="0">
              <a:buNone/>
            </a:pPr>
            <a:endParaRPr lang="en-US" sz="3200" dirty="0"/>
          </a:p>
          <a:p>
            <a:pPr marL="0" indent="0">
              <a:buNone/>
            </a:pPr>
            <a:r>
              <a:rPr lang="en-US" sz="3200" dirty="0"/>
              <a:t>True or False: Water moves across the gills moving in the 	  		     opposite direction of the blood flow</a:t>
            </a:r>
          </a:p>
          <a:p>
            <a:pPr marL="0" indent="0">
              <a:buNone/>
            </a:pPr>
            <a:endParaRPr lang="en-US" sz="3200" dirty="0"/>
          </a:p>
          <a:p>
            <a:pPr marL="0" indent="0">
              <a:buNone/>
            </a:pPr>
            <a:r>
              <a:rPr lang="en-US" sz="3200" dirty="0"/>
              <a:t>True of False: All fish use gills </a:t>
            </a:r>
            <a:r>
              <a:rPr lang="en-US" sz="3200"/>
              <a:t>to breath</a:t>
            </a:r>
            <a:endParaRPr lang="en-US" sz="3200" dirty="0"/>
          </a:p>
        </p:txBody>
      </p:sp>
    </p:spTree>
    <p:extLst>
      <p:ext uri="{BB962C8B-B14F-4D97-AF65-F5344CB8AC3E}">
        <p14:creationId xmlns:p14="http://schemas.microsoft.com/office/powerpoint/2010/main" val="1198074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a:xfrm>
            <a:off x="609600" y="1219200"/>
            <a:ext cx="11229474" cy="4937760"/>
          </a:xfrm>
        </p:spPr>
        <p:txBody>
          <a:bodyPr/>
          <a:lstStyle/>
          <a:p>
            <a:pPr marL="0" indent="0">
              <a:buNone/>
            </a:pPr>
            <a:r>
              <a:rPr lang="en-US" sz="3200" dirty="0"/>
              <a:t>Which of the following reproductive strategies involve the mother depositing unfertilized eggs, which are then fertilized externally by the male? </a:t>
            </a:r>
            <a:endParaRPr lang="en-US" dirty="0"/>
          </a:p>
          <a:p>
            <a:pPr marL="0" indent="0">
              <a:buNone/>
            </a:pPr>
            <a:r>
              <a:rPr lang="en-US" dirty="0"/>
              <a:t>				</a:t>
            </a:r>
            <a:r>
              <a:rPr lang="en-US" sz="3200" dirty="0"/>
              <a:t>a. </a:t>
            </a:r>
            <a:r>
              <a:rPr lang="en-US" sz="3200" dirty="0" err="1"/>
              <a:t>Ovulparity</a:t>
            </a:r>
            <a:endParaRPr lang="en-US" sz="3200" dirty="0"/>
          </a:p>
          <a:p>
            <a:pPr marL="0" indent="0">
              <a:buNone/>
            </a:pPr>
            <a:r>
              <a:rPr lang="en-US" sz="3200" dirty="0"/>
              <a:t>				b. Oviparity</a:t>
            </a:r>
          </a:p>
          <a:p>
            <a:pPr marL="0" indent="0">
              <a:buNone/>
            </a:pPr>
            <a:r>
              <a:rPr lang="en-US" sz="3200" dirty="0"/>
              <a:t>				c. Ovoviviparous</a:t>
            </a:r>
          </a:p>
          <a:p>
            <a:pPr marL="0" indent="0">
              <a:buNone/>
            </a:pPr>
            <a:r>
              <a:rPr lang="en-US" sz="3200" dirty="0"/>
              <a:t>				d. </a:t>
            </a:r>
            <a:r>
              <a:rPr lang="en-US" sz="3200" dirty="0" err="1"/>
              <a:t>Viviparious</a:t>
            </a:r>
            <a:endParaRPr lang="en-US" sz="3200" dirty="0"/>
          </a:p>
        </p:txBody>
      </p:sp>
    </p:spTree>
    <p:extLst>
      <p:ext uri="{BB962C8B-B14F-4D97-AF65-F5344CB8AC3E}">
        <p14:creationId xmlns:p14="http://schemas.microsoft.com/office/powerpoint/2010/main" val="2656236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Which of the following </a:t>
            </a:r>
            <a:r>
              <a:rPr lang="en-US" sz="3200" dirty="0" err="1"/>
              <a:t>superorders</a:t>
            </a:r>
            <a:r>
              <a:rPr lang="en-US" sz="3200" dirty="0"/>
              <a:t> are characterized by the presence of a </a:t>
            </a:r>
            <a:r>
              <a:rPr lang="en-US" sz="3200" dirty="0" err="1"/>
              <a:t>webarian</a:t>
            </a:r>
            <a:r>
              <a:rPr lang="en-US" sz="3200" dirty="0"/>
              <a:t> apparatus? </a:t>
            </a:r>
          </a:p>
          <a:p>
            <a:pPr marL="0" indent="0">
              <a:buNone/>
            </a:pPr>
            <a:r>
              <a:rPr lang="en-US" sz="3200" dirty="0"/>
              <a:t>			</a:t>
            </a:r>
          </a:p>
          <a:p>
            <a:pPr marL="0" indent="0">
              <a:buNone/>
            </a:pPr>
            <a:r>
              <a:rPr lang="en-US" sz="3200" dirty="0"/>
              <a:t>			a. </a:t>
            </a:r>
            <a:r>
              <a:rPr lang="en-US" sz="3200" dirty="0" err="1"/>
              <a:t>Acanthopterygii</a:t>
            </a:r>
            <a:endParaRPr lang="en-US" sz="3200" dirty="0"/>
          </a:p>
          <a:p>
            <a:pPr marL="0" indent="0">
              <a:buNone/>
            </a:pPr>
            <a:r>
              <a:rPr lang="en-US" sz="3200" dirty="0"/>
              <a:t>			b. </a:t>
            </a:r>
            <a:r>
              <a:rPr lang="en-US" sz="3200" dirty="0" err="1"/>
              <a:t>Protocanthopterygi</a:t>
            </a:r>
            <a:endParaRPr lang="en-US" sz="3200" dirty="0"/>
          </a:p>
          <a:p>
            <a:pPr marL="0" indent="0">
              <a:buNone/>
            </a:pPr>
            <a:r>
              <a:rPr lang="en-US" sz="3200" dirty="0"/>
              <a:t>			c. </a:t>
            </a:r>
            <a:r>
              <a:rPr lang="en-US" sz="3200" dirty="0" err="1"/>
              <a:t>Elopomorpha</a:t>
            </a:r>
            <a:endParaRPr lang="en-US" sz="3200" dirty="0"/>
          </a:p>
          <a:p>
            <a:pPr marL="0" indent="0">
              <a:buNone/>
            </a:pPr>
            <a:r>
              <a:rPr lang="en-US" sz="3200" dirty="0"/>
              <a:t>			d. </a:t>
            </a:r>
            <a:r>
              <a:rPr lang="en-US" sz="3200" dirty="0" err="1"/>
              <a:t>Osteriophysi</a:t>
            </a:r>
            <a:endParaRPr lang="en-US" sz="3200" dirty="0"/>
          </a:p>
          <a:p>
            <a:pPr marL="0" indent="0">
              <a:buNone/>
            </a:pPr>
            <a:r>
              <a:rPr lang="en-US" sz="3200" dirty="0"/>
              <a:t>			e. </a:t>
            </a:r>
            <a:r>
              <a:rPr lang="en-US" sz="3200" dirty="0" err="1"/>
              <a:t>Clupeimorpha</a:t>
            </a:r>
            <a:endParaRPr lang="en-US" sz="3200" dirty="0"/>
          </a:p>
        </p:txBody>
      </p:sp>
    </p:spTree>
    <p:extLst>
      <p:ext uri="{BB962C8B-B14F-4D97-AF65-F5344CB8AC3E}">
        <p14:creationId xmlns:p14="http://schemas.microsoft.com/office/powerpoint/2010/main" val="2032568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Which of the following are not one of the derived traits found in the superorder </a:t>
            </a:r>
            <a:r>
              <a:rPr lang="en-US" sz="3200" dirty="0" err="1"/>
              <a:t>Acanthopterygii</a:t>
            </a:r>
            <a:r>
              <a:rPr lang="en-US" sz="3200" dirty="0"/>
              <a:t>?</a:t>
            </a:r>
          </a:p>
          <a:p>
            <a:pPr marL="0" indent="0">
              <a:buNone/>
            </a:pPr>
            <a:endParaRPr lang="en-US" sz="3200" dirty="0"/>
          </a:p>
          <a:p>
            <a:pPr marL="0" indent="0">
              <a:buNone/>
            </a:pPr>
            <a:r>
              <a:rPr lang="en-US" sz="3200" dirty="0"/>
              <a:t>		a. Ascending process</a:t>
            </a:r>
          </a:p>
          <a:p>
            <a:pPr marL="0" indent="0">
              <a:buNone/>
            </a:pPr>
            <a:r>
              <a:rPr lang="en-US" sz="3200" dirty="0"/>
              <a:t>		b. Spiny rays on dorsal fin</a:t>
            </a:r>
          </a:p>
          <a:p>
            <a:pPr marL="0" indent="0">
              <a:buNone/>
            </a:pPr>
            <a:r>
              <a:rPr lang="en-US" sz="3200" dirty="0"/>
              <a:t>		c. Ear to gas bladder connection</a:t>
            </a:r>
          </a:p>
          <a:p>
            <a:pPr marL="0" indent="0">
              <a:buNone/>
            </a:pPr>
            <a:r>
              <a:rPr lang="en-US" sz="3200" dirty="0"/>
              <a:t>		d. Pelvic girdle attached to pectoral girdle</a:t>
            </a:r>
          </a:p>
        </p:txBody>
      </p:sp>
    </p:spTree>
    <p:extLst>
      <p:ext uri="{BB962C8B-B14F-4D97-AF65-F5344CB8AC3E}">
        <p14:creationId xmlns:p14="http://schemas.microsoft.com/office/powerpoint/2010/main" val="1194814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Respiration in Fishes</a:t>
            </a:r>
          </a:p>
        </p:txBody>
      </p:sp>
      <p:sp>
        <p:nvSpPr>
          <p:cNvPr id="5" name="Content Placeholder 4"/>
          <p:cNvSpPr>
            <a:spLocks noGrp="1"/>
          </p:cNvSpPr>
          <p:nvPr>
            <p:ph sz="quarter" idx="2"/>
          </p:nvPr>
        </p:nvSpPr>
        <p:spPr>
          <a:xfrm>
            <a:off x="368969" y="1244781"/>
            <a:ext cx="4251156" cy="5059494"/>
          </a:xfrm>
        </p:spPr>
        <p:txBody>
          <a:bodyPr>
            <a:normAutofit/>
          </a:bodyPr>
          <a:lstStyle/>
          <a:p>
            <a:pPr marL="0" indent="0">
              <a:buNone/>
            </a:pPr>
            <a:r>
              <a:rPr lang="en-US" dirty="0"/>
              <a:t>Countercurrent gas exchange: oxygen-poor blood runs _______________ to water high in oxygen content</a:t>
            </a:r>
          </a:p>
          <a:p>
            <a:r>
              <a:rPr lang="en-US" sz="2400" dirty="0"/>
              <a:t>Diffusion gradient for oxygen maintained along entire gill surface</a:t>
            </a:r>
          </a:p>
          <a:p>
            <a:pPr lvl="1"/>
            <a:r>
              <a:rPr lang="en-US" sz="2200" dirty="0"/>
              <a:t>Maximum efficiency in gas exchange </a:t>
            </a:r>
          </a:p>
        </p:txBody>
      </p:sp>
      <p:pic>
        <p:nvPicPr>
          <p:cNvPr id="4" name="Picture 3"/>
          <p:cNvPicPr>
            <a:picLocks noChangeAspect="1"/>
          </p:cNvPicPr>
          <p:nvPr/>
        </p:nvPicPr>
        <p:blipFill>
          <a:blip r:embed="rId2"/>
          <a:stretch>
            <a:fillRect/>
          </a:stretch>
        </p:blipFill>
        <p:spPr>
          <a:xfrm>
            <a:off x="4620125" y="1341033"/>
            <a:ext cx="7253828" cy="4587232"/>
          </a:xfrm>
          <a:prstGeom prst="rect">
            <a:avLst/>
          </a:prstGeom>
        </p:spPr>
      </p:pic>
    </p:spTree>
    <p:extLst>
      <p:ext uri="{BB962C8B-B14F-4D97-AF65-F5344CB8AC3E}">
        <p14:creationId xmlns:p14="http://schemas.microsoft.com/office/powerpoint/2010/main" val="194681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Osmoregulation in Fish</a:t>
            </a:r>
          </a:p>
        </p:txBody>
      </p:sp>
      <p:sp>
        <p:nvSpPr>
          <p:cNvPr id="3" name="Content Placeholder 2"/>
          <p:cNvSpPr>
            <a:spLocks noGrp="1"/>
          </p:cNvSpPr>
          <p:nvPr>
            <p:ph sz="quarter" idx="1"/>
          </p:nvPr>
        </p:nvSpPr>
        <p:spPr>
          <a:xfrm>
            <a:off x="609599" y="1219200"/>
            <a:ext cx="11357811" cy="4937760"/>
          </a:xfrm>
        </p:spPr>
        <p:txBody>
          <a:bodyPr>
            <a:normAutofit/>
          </a:bodyPr>
          <a:lstStyle/>
          <a:p>
            <a:pPr>
              <a:spcBef>
                <a:spcPts val="0"/>
              </a:spcBef>
            </a:pPr>
            <a:r>
              <a:rPr lang="en-US" b="1" dirty="0"/>
              <a:t>Osmoconformers</a:t>
            </a:r>
            <a:r>
              <a:rPr lang="en-US" dirty="0"/>
              <a:t>: isotonic (same solute concentration) to surrounding water</a:t>
            </a:r>
          </a:p>
          <a:p>
            <a:pPr lvl="1">
              <a:spcBef>
                <a:spcPts val="0"/>
              </a:spcBef>
            </a:pPr>
            <a:r>
              <a:rPr lang="en-US" sz="2400" dirty="0"/>
              <a:t>Most marine invertebrates</a:t>
            </a:r>
          </a:p>
          <a:p>
            <a:pPr>
              <a:spcBef>
                <a:spcPts val="0"/>
              </a:spcBef>
            </a:pPr>
            <a:r>
              <a:rPr lang="en-US" b="1" u="sng" dirty="0"/>
              <a:t>__________________</a:t>
            </a:r>
            <a:r>
              <a:rPr lang="en-US" dirty="0"/>
              <a:t>: actively regulate body osmolarity (solute concentration) </a:t>
            </a:r>
          </a:p>
          <a:p>
            <a:pPr lvl="1">
              <a:spcBef>
                <a:spcPts val="0"/>
              </a:spcBef>
            </a:pPr>
            <a:r>
              <a:rPr lang="en-US" sz="2400" dirty="0"/>
              <a:t>Most fish</a:t>
            </a:r>
          </a:p>
          <a:p>
            <a:pPr marL="0" indent="0">
              <a:buNone/>
            </a:pPr>
            <a:endParaRPr lang="en-US" dirty="0"/>
          </a:p>
        </p:txBody>
      </p:sp>
      <p:sp>
        <p:nvSpPr>
          <p:cNvPr id="4" name="TextBox 3"/>
          <p:cNvSpPr txBox="1"/>
          <p:nvPr/>
        </p:nvSpPr>
        <p:spPr>
          <a:xfrm>
            <a:off x="10025848" y="6307880"/>
            <a:ext cx="2166152" cy="479394"/>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253207" y="6188032"/>
            <a:ext cx="2077080" cy="479394"/>
          </a:xfrm>
          <a:prstGeom prst="rect">
            <a:avLst/>
          </a:prstGeom>
          <a:solidFill>
            <a:schemeClr val="bg1"/>
          </a:solidFill>
        </p:spPr>
        <p:txBody>
          <a:bodyPr wrap="square" rtlCol="0">
            <a:spAutoFit/>
          </a:bodyPr>
          <a:lstStyle/>
          <a:p>
            <a:endParaRPr lang="en-US" dirty="0"/>
          </a:p>
        </p:txBody>
      </p:sp>
      <p:pic>
        <p:nvPicPr>
          <p:cNvPr id="1030" name="Picture 6" descr="https://classconnection.s3.amazonaws.com/193/flashcards/1242193/jpg/osmotic_challenges_13345887794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647" y="2805344"/>
            <a:ext cx="8154578" cy="386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25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6EE2-31C9-48A0-9049-1D0220E50BFC}"/>
              </a:ext>
            </a:extLst>
          </p:cNvPr>
          <p:cNvSpPr>
            <a:spLocks noGrp="1"/>
          </p:cNvSpPr>
          <p:nvPr>
            <p:ph type="title"/>
          </p:nvPr>
        </p:nvSpPr>
        <p:spPr/>
        <p:txBody>
          <a:bodyPr>
            <a:normAutofit/>
          </a:bodyPr>
          <a:lstStyle/>
          <a:p>
            <a:pPr algn="ctr"/>
            <a:r>
              <a:rPr lang="en-US" sz="4400" dirty="0"/>
              <a:t>Osmoregulation in Fish</a:t>
            </a:r>
          </a:p>
        </p:txBody>
      </p:sp>
      <p:sp>
        <p:nvSpPr>
          <p:cNvPr id="3" name="Content Placeholder 2">
            <a:extLst>
              <a:ext uri="{FF2B5EF4-FFF2-40B4-BE49-F238E27FC236}">
                <a16:creationId xmlns:a16="http://schemas.microsoft.com/office/drawing/2014/main" id="{9615B274-2B69-4160-A9BE-6FE8F8C2E1D9}"/>
              </a:ext>
            </a:extLst>
          </p:cNvPr>
          <p:cNvSpPr>
            <a:spLocks noGrp="1"/>
          </p:cNvSpPr>
          <p:nvPr>
            <p:ph sz="quarter" idx="1"/>
          </p:nvPr>
        </p:nvSpPr>
        <p:spPr>
          <a:xfrm>
            <a:off x="609600" y="1219200"/>
            <a:ext cx="6019800" cy="4994786"/>
          </a:xfrm>
        </p:spPr>
        <p:txBody>
          <a:bodyPr>
            <a:normAutofit/>
          </a:bodyPr>
          <a:lstStyle/>
          <a:p>
            <a:r>
              <a:rPr lang="en-US" sz="2800" dirty="0"/>
              <a:t>The cells of freshwater fish are </a:t>
            </a:r>
            <a:r>
              <a:rPr lang="en-US" sz="2800" b="1" dirty="0"/>
              <a:t>__________</a:t>
            </a:r>
            <a:r>
              <a:rPr lang="en-US" sz="2800" dirty="0"/>
              <a:t> to the surrounding fresh water so freshwater fish are constantly gaining water and must excrete large volumes of water</a:t>
            </a:r>
          </a:p>
          <a:p>
            <a:endParaRPr lang="en-US" sz="2800" dirty="0"/>
          </a:p>
          <a:p>
            <a:r>
              <a:rPr lang="en-US" sz="2800" dirty="0"/>
              <a:t>The cells of marine fish are </a:t>
            </a:r>
            <a:r>
              <a:rPr lang="en-US" sz="2800" b="1" dirty="0"/>
              <a:t>________</a:t>
            </a:r>
            <a:r>
              <a:rPr lang="en-US" sz="2800" dirty="0"/>
              <a:t> to the surrounding salt water so marine fish are constantly losing water and must drink seawater to replace lost water</a:t>
            </a:r>
          </a:p>
        </p:txBody>
      </p:sp>
      <p:pic>
        <p:nvPicPr>
          <p:cNvPr id="6" name="Picture 5">
            <a:extLst>
              <a:ext uri="{FF2B5EF4-FFF2-40B4-BE49-F238E27FC236}">
                <a16:creationId xmlns:a16="http://schemas.microsoft.com/office/drawing/2014/main" id="{BC8AD712-E126-4750-A4DE-F317C87319F1}"/>
              </a:ext>
            </a:extLst>
          </p:cNvPr>
          <p:cNvPicPr>
            <a:picLocks noChangeAspect="1"/>
          </p:cNvPicPr>
          <p:nvPr/>
        </p:nvPicPr>
        <p:blipFill>
          <a:blip r:embed="rId2"/>
          <a:stretch>
            <a:fillRect/>
          </a:stretch>
        </p:blipFill>
        <p:spPr>
          <a:xfrm>
            <a:off x="8058150" y="1242144"/>
            <a:ext cx="3286125" cy="2474863"/>
          </a:xfrm>
          <a:prstGeom prst="rect">
            <a:avLst/>
          </a:prstGeom>
        </p:spPr>
      </p:pic>
      <p:pic>
        <p:nvPicPr>
          <p:cNvPr id="7" name="Picture 6">
            <a:extLst>
              <a:ext uri="{FF2B5EF4-FFF2-40B4-BE49-F238E27FC236}">
                <a16:creationId xmlns:a16="http://schemas.microsoft.com/office/drawing/2014/main" id="{EDA852BB-2759-4B1B-A7F4-810131FCC130}"/>
              </a:ext>
            </a:extLst>
          </p:cNvPr>
          <p:cNvPicPr>
            <a:picLocks noChangeAspect="1"/>
          </p:cNvPicPr>
          <p:nvPr/>
        </p:nvPicPr>
        <p:blipFill>
          <a:blip r:embed="rId3"/>
          <a:stretch>
            <a:fillRect/>
          </a:stretch>
        </p:blipFill>
        <p:spPr>
          <a:xfrm>
            <a:off x="8058150" y="3816151"/>
            <a:ext cx="3602649" cy="2474863"/>
          </a:xfrm>
          <a:prstGeom prst="rect">
            <a:avLst/>
          </a:prstGeom>
        </p:spPr>
      </p:pic>
      <p:pic>
        <p:nvPicPr>
          <p:cNvPr id="8" name="Picture 7">
            <a:extLst>
              <a:ext uri="{FF2B5EF4-FFF2-40B4-BE49-F238E27FC236}">
                <a16:creationId xmlns:a16="http://schemas.microsoft.com/office/drawing/2014/main" id="{B8F66149-E358-4B93-9A70-A8B1038AEFF6}"/>
              </a:ext>
            </a:extLst>
          </p:cNvPr>
          <p:cNvPicPr>
            <a:picLocks noChangeAspect="1"/>
          </p:cNvPicPr>
          <p:nvPr/>
        </p:nvPicPr>
        <p:blipFill>
          <a:blip r:embed="rId4"/>
          <a:stretch>
            <a:fillRect/>
          </a:stretch>
        </p:blipFill>
        <p:spPr>
          <a:xfrm>
            <a:off x="7484143" y="3429000"/>
            <a:ext cx="857250" cy="1114425"/>
          </a:xfrm>
          <a:prstGeom prst="rect">
            <a:avLst/>
          </a:prstGeom>
        </p:spPr>
      </p:pic>
      <p:sp>
        <p:nvSpPr>
          <p:cNvPr id="9" name="TextBox 8">
            <a:extLst>
              <a:ext uri="{FF2B5EF4-FFF2-40B4-BE49-F238E27FC236}">
                <a16:creationId xmlns:a16="http://schemas.microsoft.com/office/drawing/2014/main" id="{65AF0212-2816-46A3-B3A5-6BE5B23B779E}"/>
              </a:ext>
            </a:extLst>
          </p:cNvPr>
          <p:cNvSpPr txBox="1"/>
          <p:nvPr/>
        </p:nvSpPr>
        <p:spPr>
          <a:xfrm>
            <a:off x="10197264" y="1227585"/>
            <a:ext cx="2294021" cy="369332"/>
          </a:xfrm>
          <a:prstGeom prst="rect">
            <a:avLst/>
          </a:prstGeom>
          <a:noFill/>
        </p:spPr>
        <p:txBody>
          <a:bodyPr wrap="square" rtlCol="0">
            <a:spAutoFit/>
          </a:bodyPr>
          <a:lstStyle/>
          <a:p>
            <a:r>
              <a:rPr lang="en-US" dirty="0"/>
              <a:t>Freshwater fish</a:t>
            </a:r>
          </a:p>
        </p:txBody>
      </p:sp>
      <p:sp>
        <p:nvSpPr>
          <p:cNvPr id="10" name="TextBox 9">
            <a:extLst>
              <a:ext uri="{FF2B5EF4-FFF2-40B4-BE49-F238E27FC236}">
                <a16:creationId xmlns:a16="http://schemas.microsoft.com/office/drawing/2014/main" id="{5E197D94-2335-4B46-BD79-BB8E15342F6D}"/>
              </a:ext>
            </a:extLst>
          </p:cNvPr>
          <p:cNvSpPr txBox="1"/>
          <p:nvPr/>
        </p:nvSpPr>
        <p:spPr>
          <a:xfrm>
            <a:off x="7407191" y="5966521"/>
            <a:ext cx="2294021" cy="369332"/>
          </a:xfrm>
          <a:prstGeom prst="rect">
            <a:avLst/>
          </a:prstGeom>
          <a:noFill/>
        </p:spPr>
        <p:txBody>
          <a:bodyPr wrap="square" rtlCol="0">
            <a:spAutoFit/>
          </a:bodyPr>
          <a:lstStyle/>
          <a:p>
            <a:r>
              <a:rPr lang="en-US" dirty="0"/>
              <a:t>Marine fish</a:t>
            </a:r>
          </a:p>
        </p:txBody>
      </p:sp>
    </p:spTree>
    <p:extLst>
      <p:ext uri="{BB962C8B-B14F-4D97-AF65-F5344CB8AC3E}">
        <p14:creationId xmlns:p14="http://schemas.microsoft.com/office/powerpoint/2010/main" val="3948987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6EE2-31C9-48A0-9049-1D0220E50BFC}"/>
              </a:ext>
            </a:extLst>
          </p:cNvPr>
          <p:cNvSpPr>
            <a:spLocks noGrp="1"/>
          </p:cNvSpPr>
          <p:nvPr>
            <p:ph type="title"/>
          </p:nvPr>
        </p:nvSpPr>
        <p:spPr/>
        <p:txBody>
          <a:bodyPr>
            <a:normAutofit/>
          </a:bodyPr>
          <a:lstStyle/>
          <a:p>
            <a:pPr algn="ctr"/>
            <a:r>
              <a:rPr lang="en-US" sz="4400" dirty="0"/>
              <a:t>Osmoregulation in Fish</a:t>
            </a:r>
          </a:p>
        </p:txBody>
      </p:sp>
      <p:sp>
        <p:nvSpPr>
          <p:cNvPr id="3" name="Content Placeholder 2">
            <a:extLst>
              <a:ext uri="{FF2B5EF4-FFF2-40B4-BE49-F238E27FC236}">
                <a16:creationId xmlns:a16="http://schemas.microsoft.com/office/drawing/2014/main" id="{9615B274-2B69-4160-A9BE-6FE8F8C2E1D9}"/>
              </a:ext>
            </a:extLst>
          </p:cNvPr>
          <p:cNvSpPr>
            <a:spLocks noGrp="1"/>
          </p:cNvSpPr>
          <p:nvPr>
            <p:ph sz="quarter" idx="1"/>
          </p:nvPr>
        </p:nvSpPr>
        <p:spPr>
          <a:xfrm>
            <a:off x="609600" y="1219200"/>
            <a:ext cx="6120809" cy="5013960"/>
          </a:xfrm>
        </p:spPr>
        <p:txBody>
          <a:bodyPr/>
          <a:lstStyle/>
          <a:p>
            <a:r>
              <a:rPr lang="en-US" dirty="0"/>
              <a:t>Sharks and other cartilaginous fishes concentrate urea in their blood which makes the solute concentration in their blood __________ to the surrounding seawater. </a:t>
            </a:r>
          </a:p>
          <a:p>
            <a:pPr lvl="1"/>
            <a:r>
              <a:rPr lang="en-US" sz="2400" dirty="0"/>
              <a:t>Excess salt secreted through specialized rectal gland</a:t>
            </a:r>
          </a:p>
          <a:p>
            <a:endParaRPr lang="en-US" dirty="0"/>
          </a:p>
          <a:p>
            <a:r>
              <a:rPr lang="en-US" dirty="0"/>
              <a:t>Marine bony fishes actively regulate their salt concentrations by excreting excess salts through their ______________</a:t>
            </a:r>
          </a:p>
        </p:txBody>
      </p:sp>
      <p:pic>
        <p:nvPicPr>
          <p:cNvPr id="5" name="Picture 4">
            <a:extLst>
              <a:ext uri="{FF2B5EF4-FFF2-40B4-BE49-F238E27FC236}">
                <a16:creationId xmlns:a16="http://schemas.microsoft.com/office/drawing/2014/main" id="{8699D8C0-FD77-47A7-8109-4CBCA6EF9F39}"/>
              </a:ext>
            </a:extLst>
          </p:cNvPr>
          <p:cNvPicPr>
            <a:picLocks noChangeAspect="1"/>
          </p:cNvPicPr>
          <p:nvPr/>
        </p:nvPicPr>
        <p:blipFill>
          <a:blip r:embed="rId2"/>
          <a:stretch>
            <a:fillRect/>
          </a:stretch>
        </p:blipFill>
        <p:spPr>
          <a:xfrm>
            <a:off x="7314219" y="1219200"/>
            <a:ext cx="4373880" cy="5013960"/>
          </a:xfrm>
          <a:prstGeom prst="rect">
            <a:avLst/>
          </a:prstGeom>
        </p:spPr>
      </p:pic>
    </p:spTree>
    <p:extLst>
      <p:ext uri="{BB962C8B-B14F-4D97-AF65-F5344CB8AC3E}">
        <p14:creationId xmlns:p14="http://schemas.microsoft.com/office/powerpoint/2010/main" val="36336860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7027</TotalTime>
  <Words>2686</Words>
  <Application>Microsoft Office PowerPoint</Application>
  <PresentationFormat>Widescreen</PresentationFormat>
  <Paragraphs>584</Paragraphs>
  <Slides>55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Bookman Old Style</vt:lpstr>
      <vt:lpstr>Calibri</vt:lpstr>
      <vt:lpstr>Gill Sans MT</vt:lpstr>
      <vt:lpstr>Times New Roman</vt:lpstr>
      <vt:lpstr>Wingdings</vt:lpstr>
      <vt:lpstr>Wingdings 3</vt:lpstr>
      <vt:lpstr>Origin</vt:lpstr>
      <vt:lpstr>Diversity of Fishes</vt:lpstr>
      <vt:lpstr>Introduction to Fishes</vt:lpstr>
      <vt:lpstr>Diversity of Fishes</vt:lpstr>
      <vt:lpstr>PowerPoint Presentation</vt:lpstr>
      <vt:lpstr>Modes of Reproduction</vt:lpstr>
      <vt:lpstr>Respiration in Fishes</vt:lpstr>
      <vt:lpstr>Osmoregulation in Fish</vt:lpstr>
      <vt:lpstr>Osmoregulation in Fish</vt:lpstr>
      <vt:lpstr>Osmoregulation in Fish</vt:lpstr>
      <vt:lpstr>Superclass Agnatha, Order Myixiniformes</vt:lpstr>
      <vt:lpstr>Superclass Agnatha, Order Petromyzontiformes</vt:lpstr>
      <vt:lpstr>Evolution of Jaws </vt:lpstr>
      <vt:lpstr>Evolution of Vertebrate Excretory System</vt:lpstr>
      <vt:lpstr>Evolution of Vertebrate Excretory System</vt:lpstr>
      <vt:lpstr>Class Chondrichthyes (kon-DRIK-thee-EEZ)</vt:lpstr>
      <vt:lpstr>Class Chondrichthyes </vt:lpstr>
      <vt:lpstr>Class Chondrichthyes, Subclass Elasmobranchii</vt:lpstr>
      <vt:lpstr>Anatomy of a Shark</vt:lpstr>
      <vt:lpstr>Chondrichthyes Reproduction</vt:lpstr>
      <vt:lpstr>Ampullae of Lorenzini</vt:lpstr>
      <vt:lpstr>Class Chondrichthyes, Subclass Elasmobranchii</vt:lpstr>
      <vt:lpstr>Class Chondrichthyes, Subclass Holocephali</vt:lpstr>
      <vt:lpstr>Osteichthyes (AH-stee-IK-thee-eez) </vt:lpstr>
      <vt:lpstr>Basic Anatomy of a Bony Fish</vt:lpstr>
      <vt:lpstr>Lateral Line</vt:lpstr>
      <vt:lpstr>Differences Between Cartilaginous Fish and Bony Fish</vt:lpstr>
      <vt:lpstr>Differences Between Cartilaginous Fish and Bony Fish</vt:lpstr>
      <vt:lpstr>Class Sarcopterygii, Order Coelocantiformes</vt:lpstr>
      <vt:lpstr>Class Sarcopterygii, Subclass Dipnoi</vt:lpstr>
      <vt:lpstr>Class Actinopterygii, Order Acipenseriformes</vt:lpstr>
      <vt:lpstr>Class Actinopterygii, Infraclass Holostei</vt:lpstr>
      <vt:lpstr>Class Actinopterygii, Infraclass Teleostei</vt:lpstr>
      <vt:lpstr>Class Actinopterygii, Superorder Elopomorpha</vt:lpstr>
      <vt:lpstr>Class Actinopterygii, Superorder Osteoglossomorpha</vt:lpstr>
      <vt:lpstr>Class Actinopterygii, Superorder Clupeimorpha</vt:lpstr>
      <vt:lpstr>Class Actinopterygii, Superorder Osteriophysi</vt:lpstr>
      <vt:lpstr>Class Actinopterygii, Superorder Osteriophysi</vt:lpstr>
      <vt:lpstr>Class Actinopterygii, Superorder Protacanthopterygi</vt:lpstr>
      <vt:lpstr>Class Actinopterygii, Superorder Stomiatii</vt:lpstr>
      <vt:lpstr>Class Actinopterygii, Superorder Scopelomorpha </vt:lpstr>
      <vt:lpstr>Class: Actinopterygii, Superorder: Acanthopterygii</vt:lpstr>
      <vt:lpstr>Class: Actinopterygii, Superorder: Acanthopterygii</vt:lpstr>
      <vt:lpstr>Superorder: Acanthopterygii, Order Gadiformes </vt:lpstr>
      <vt:lpstr>Superorder: Acanthopterygii, Order Syngathiformes </vt:lpstr>
      <vt:lpstr>Superorder: Acanthopterygii, Order Scombriformes </vt:lpstr>
      <vt:lpstr>Endothermy in Fish</vt:lpstr>
      <vt:lpstr>Superorder: Acanthopterygii, Order Perciformes </vt:lpstr>
      <vt:lpstr>Superorder: Acanthopterygii, Order Scorpeniformes</vt:lpstr>
      <vt:lpstr>Superorder: Acanthopterygii,  Order Plueronectiformes</vt:lpstr>
      <vt:lpstr>Superorder: Acanthopterygii, Order Tetraodontiformes</vt:lpstr>
      <vt:lpstr>Superorder: Acanthopterygii, Order Antheriniformes</vt:lpstr>
      <vt:lpstr>Check Your Understanding</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of Fishes</dc:title>
  <dc:creator>Tyler Flisik</dc:creator>
  <cp:lastModifiedBy>Tyler Flisik</cp:lastModifiedBy>
  <cp:revision>245</cp:revision>
  <dcterms:created xsi:type="dcterms:W3CDTF">2015-08-03T20:08:05Z</dcterms:created>
  <dcterms:modified xsi:type="dcterms:W3CDTF">2019-05-05T21:15:05Z</dcterms:modified>
</cp:coreProperties>
</file>