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5" r:id="rId2"/>
    <p:sldId id="257" r:id="rId3"/>
    <p:sldId id="258" r:id="rId4"/>
    <p:sldId id="259" r:id="rId5"/>
    <p:sldId id="260" r:id="rId6"/>
    <p:sldId id="261" r:id="rId7"/>
    <p:sldId id="262" r:id="rId8"/>
    <p:sldId id="263" r:id="rId9"/>
    <p:sldId id="264" r:id="rId10"/>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3" autoAdjust="0"/>
    <p:restoredTop sz="94660"/>
  </p:normalViewPr>
  <p:slideViewPr>
    <p:cSldViewPr snapToGrid="0">
      <p:cViewPr varScale="1">
        <p:scale>
          <a:sx n="83" d="100"/>
          <a:sy n="83" d="100"/>
        </p:scale>
        <p:origin x="126" y="6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4"/>
            <a:ext cx="2971800" cy="467310"/>
          </a:xfrm>
          <a:prstGeom prst="rect">
            <a:avLst/>
          </a:prstGeom>
        </p:spPr>
        <p:txBody>
          <a:bodyPr vert="horz" lIns="91440" tIns="45720" rIns="91440" bIns="45720" rtlCol="0" anchor="b"/>
          <a:lstStyle>
            <a:lvl1pPr algn="r">
              <a:defRPr sz="1200"/>
            </a:lvl1pPr>
          </a:lstStyle>
          <a:p>
            <a:fld id="{D72CD4EE-1403-485C-8A7C-C45CC2F988DB}" type="slidenum">
              <a:rPr lang="en-US" smtClean="0"/>
              <a:t>‹#›</a:t>
            </a:fld>
            <a:endParaRPr lang="en-US"/>
          </a:p>
        </p:txBody>
      </p:sp>
    </p:spTree>
    <p:extLst>
      <p:ext uri="{BB962C8B-B14F-4D97-AF65-F5344CB8AC3E}">
        <p14:creationId xmlns:p14="http://schemas.microsoft.com/office/powerpoint/2010/main" val="398645251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8A9CF906-4421-4081-B45C-16D44A1F59E5}" type="slidenum">
              <a:rPr lang="en-US" smtClean="0"/>
              <a:t>‹#›</a:t>
            </a:fld>
            <a:endParaRPr lang="en-US"/>
          </a:p>
        </p:txBody>
      </p:sp>
    </p:spTree>
    <p:extLst>
      <p:ext uri="{BB962C8B-B14F-4D97-AF65-F5344CB8AC3E}">
        <p14:creationId xmlns:p14="http://schemas.microsoft.com/office/powerpoint/2010/main" val="153835982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fld id="{145EF489-6E83-4544-A56D-D8369222AB5F}" type="datetimeFigureOut">
              <a:rPr lang="en-US" smtClean="0">
                <a:solidFill>
                  <a:srgbClr val="212745"/>
                </a:solidFill>
              </a:rPr>
              <a:pPr/>
              <a:t>5/2/2017</a:t>
            </a:fld>
            <a:endParaRPr lang="en-US">
              <a:solidFill>
                <a:srgbClr val="212745"/>
              </a:solidFill>
            </a:endParaRPr>
          </a:p>
        </p:txBody>
      </p:sp>
      <p:sp>
        <p:nvSpPr>
          <p:cNvPr id="17" name="Footer Placeholder 16"/>
          <p:cNvSpPr>
            <a:spLocks noGrp="1"/>
          </p:cNvSpPr>
          <p:nvPr>
            <p:ph type="ftr" sz="quarter" idx="11"/>
          </p:nvPr>
        </p:nvSpPr>
        <p:spPr>
          <a:xfrm>
            <a:off x="3864864" y="6355080"/>
            <a:ext cx="4632960" cy="365760"/>
          </a:xfrm>
        </p:spPr>
        <p:txBody>
          <a:bodyPr/>
          <a:lstStyle/>
          <a:p>
            <a:endParaRPr lang="en-US">
              <a:solidFill>
                <a:srgbClr val="212745"/>
              </a:solidFill>
            </a:endParaRPr>
          </a:p>
        </p:txBody>
      </p:sp>
      <p:sp>
        <p:nvSpPr>
          <p:cNvPr id="29" name="Slide Number Placeholder 28"/>
          <p:cNvSpPr>
            <a:spLocks noGrp="1"/>
          </p:cNvSpPr>
          <p:nvPr>
            <p:ph type="sldNum" sz="quarter" idx="12"/>
          </p:nvPr>
        </p:nvSpPr>
        <p:spPr>
          <a:xfrm>
            <a:off x="1621536" y="6355080"/>
            <a:ext cx="1625600" cy="365760"/>
          </a:xfrm>
        </p:spPr>
        <p:txBody>
          <a:bodyPr/>
          <a:lstStyle/>
          <a:p>
            <a:fld id="{3F59CEA0-A23A-41CA-B0C4-ED28FDFF00D0}" type="slidenum">
              <a:rPr lang="en-US" smtClean="0">
                <a:solidFill>
                  <a:srgbClr val="212745"/>
                </a:solidFill>
              </a:rPr>
              <a:pPr/>
              <a:t>‹#›</a:t>
            </a:fld>
            <a:endParaRPr lang="en-US">
              <a:solidFill>
                <a:srgbClr val="212745"/>
              </a:solidFill>
            </a:endParaRPr>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95634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5EF489-6E83-4544-A56D-D8369222AB5F}" type="datetimeFigureOut">
              <a:rPr lang="en-US" smtClean="0">
                <a:solidFill>
                  <a:srgbClr val="212745"/>
                </a:solidFill>
              </a:rPr>
              <a:pPr/>
              <a:t>5/2/2017</a:t>
            </a:fld>
            <a:endParaRPr lang="en-US">
              <a:solidFill>
                <a:srgbClr val="212745"/>
              </a:solidFill>
            </a:endParaRPr>
          </a:p>
        </p:txBody>
      </p:sp>
      <p:sp>
        <p:nvSpPr>
          <p:cNvPr id="5" name="Footer Placeholder 4"/>
          <p:cNvSpPr>
            <a:spLocks noGrp="1"/>
          </p:cNvSpPr>
          <p:nvPr>
            <p:ph type="ftr" sz="quarter" idx="11"/>
          </p:nvPr>
        </p:nvSpPr>
        <p:spPr/>
        <p:txBody>
          <a:bodyPr/>
          <a:lstStyle/>
          <a:p>
            <a:endParaRPr lang="en-US">
              <a:solidFill>
                <a:srgbClr val="212745"/>
              </a:solidFill>
            </a:endParaRPr>
          </a:p>
        </p:txBody>
      </p:sp>
      <p:sp>
        <p:nvSpPr>
          <p:cNvPr id="6" name="Slide Number Placeholder 5"/>
          <p:cNvSpPr>
            <a:spLocks noGrp="1"/>
          </p:cNvSpPr>
          <p:nvPr>
            <p:ph type="sldNum" sz="quarter" idx="12"/>
          </p:nvPr>
        </p:nvSpPr>
        <p:spPr/>
        <p:txBody>
          <a:bodyPr/>
          <a:lstStyle/>
          <a:p>
            <a:fld id="{3F59CEA0-A23A-41CA-B0C4-ED28FDFF00D0}" type="slidenum">
              <a:rPr lang="en-US" smtClean="0">
                <a:solidFill>
                  <a:srgbClr val="212745"/>
                </a:solidFill>
              </a:rPr>
              <a:pPr/>
              <a:t>‹#›</a:t>
            </a:fld>
            <a:endParaRPr lang="en-US">
              <a:solidFill>
                <a:srgbClr val="212745"/>
              </a:solidFill>
            </a:endParaRPr>
          </a:p>
        </p:txBody>
      </p:sp>
    </p:spTree>
    <p:extLst>
      <p:ext uri="{BB962C8B-B14F-4D97-AF65-F5344CB8AC3E}">
        <p14:creationId xmlns:p14="http://schemas.microsoft.com/office/powerpoint/2010/main" val="2452128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5EF489-6E83-4544-A56D-D8369222AB5F}" type="datetimeFigureOut">
              <a:rPr lang="en-US" smtClean="0">
                <a:solidFill>
                  <a:srgbClr val="212745"/>
                </a:solidFill>
              </a:rPr>
              <a:pPr/>
              <a:t>5/2/2017</a:t>
            </a:fld>
            <a:endParaRPr lang="en-US">
              <a:solidFill>
                <a:srgbClr val="212745"/>
              </a:solidFill>
            </a:endParaRPr>
          </a:p>
        </p:txBody>
      </p:sp>
      <p:sp>
        <p:nvSpPr>
          <p:cNvPr id="5" name="Footer Placeholder 4"/>
          <p:cNvSpPr>
            <a:spLocks noGrp="1"/>
          </p:cNvSpPr>
          <p:nvPr>
            <p:ph type="ftr" sz="quarter" idx="11"/>
          </p:nvPr>
        </p:nvSpPr>
        <p:spPr/>
        <p:txBody>
          <a:bodyPr/>
          <a:lstStyle/>
          <a:p>
            <a:endParaRPr lang="en-US">
              <a:solidFill>
                <a:srgbClr val="212745"/>
              </a:solidFill>
            </a:endParaRPr>
          </a:p>
        </p:txBody>
      </p:sp>
      <p:sp>
        <p:nvSpPr>
          <p:cNvPr id="6" name="Slide Number Placeholder 5"/>
          <p:cNvSpPr>
            <a:spLocks noGrp="1"/>
          </p:cNvSpPr>
          <p:nvPr>
            <p:ph type="sldNum" sz="quarter" idx="12"/>
          </p:nvPr>
        </p:nvSpPr>
        <p:spPr/>
        <p:txBody>
          <a:bodyPr/>
          <a:lstStyle/>
          <a:p>
            <a:fld id="{3F59CEA0-A23A-41CA-B0C4-ED28FDFF00D0}" type="slidenum">
              <a:rPr lang="en-US" smtClean="0">
                <a:solidFill>
                  <a:srgbClr val="212745"/>
                </a:solidFill>
              </a:rPr>
              <a:pPr/>
              <a:t>‹#›</a:t>
            </a:fld>
            <a:endParaRPr lang="en-US">
              <a:solidFill>
                <a:srgbClr val="212745"/>
              </a:solidFill>
            </a:endParaRPr>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44903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416051" y="381000"/>
            <a:ext cx="10369549" cy="5499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212745"/>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212745"/>
              </a:solidFill>
            </a:endParaRPr>
          </a:p>
        </p:txBody>
      </p:sp>
      <p:sp>
        <p:nvSpPr>
          <p:cNvPr id="5" name="Rectangle 6"/>
          <p:cNvSpPr>
            <a:spLocks noGrp="1" noChangeArrowheads="1"/>
          </p:cNvSpPr>
          <p:nvPr>
            <p:ph type="sldNum" sz="quarter" idx="12"/>
          </p:nvPr>
        </p:nvSpPr>
        <p:spPr>
          <a:ln/>
        </p:spPr>
        <p:txBody>
          <a:bodyPr/>
          <a:lstStyle>
            <a:lvl1pPr>
              <a:defRPr/>
            </a:lvl1pPr>
          </a:lstStyle>
          <a:p>
            <a:fld id="{AF28C292-6824-4511-A805-B240D11705AB}" type="slidenum">
              <a:rPr lang="en-US">
                <a:solidFill>
                  <a:srgbClr val="212745"/>
                </a:solidFill>
              </a:rPr>
              <a:pPr/>
              <a:t>‹#›</a:t>
            </a:fld>
            <a:endParaRPr lang="en-US">
              <a:solidFill>
                <a:srgbClr val="212745"/>
              </a:solidFill>
            </a:endParaRPr>
          </a:p>
        </p:txBody>
      </p:sp>
    </p:spTree>
    <p:extLst>
      <p:ext uri="{BB962C8B-B14F-4D97-AF65-F5344CB8AC3E}">
        <p14:creationId xmlns:p14="http://schemas.microsoft.com/office/powerpoint/2010/main" val="56115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fld id="{145EF489-6E83-4544-A56D-D8369222AB5F}" type="datetimeFigureOut">
              <a:rPr lang="en-US" smtClean="0">
                <a:solidFill>
                  <a:srgbClr val="B4DCFA"/>
                </a:solidFill>
              </a:rPr>
              <a:pPr/>
              <a:t>5/2/2017</a:t>
            </a:fld>
            <a:endParaRPr lang="en-US">
              <a:solidFill>
                <a:srgbClr val="B4DCFA"/>
              </a:solidFill>
            </a:endParaRPr>
          </a:p>
        </p:txBody>
      </p:sp>
      <p:sp>
        <p:nvSpPr>
          <p:cNvPr id="5" name="Footer Placeholder 4"/>
          <p:cNvSpPr>
            <a:spLocks noGrp="1"/>
          </p:cNvSpPr>
          <p:nvPr>
            <p:ph type="ftr" sz="quarter" idx="11"/>
          </p:nvPr>
        </p:nvSpPr>
        <p:spPr>
          <a:xfrm>
            <a:off x="3864864" y="6355080"/>
            <a:ext cx="4632960" cy="365760"/>
          </a:xfrm>
        </p:spPr>
        <p:txBody>
          <a:bodyPr/>
          <a:lstStyle/>
          <a:p>
            <a:endParaRPr lang="en-US">
              <a:solidFill>
                <a:srgbClr val="B4DCFA"/>
              </a:solidFill>
            </a:endParaRPr>
          </a:p>
        </p:txBody>
      </p:sp>
      <p:sp>
        <p:nvSpPr>
          <p:cNvPr id="6" name="Slide Number Placeholder 5"/>
          <p:cNvSpPr>
            <a:spLocks noGrp="1"/>
          </p:cNvSpPr>
          <p:nvPr>
            <p:ph type="sldNum" sz="quarter" idx="12"/>
          </p:nvPr>
        </p:nvSpPr>
        <p:spPr>
          <a:xfrm>
            <a:off x="1426464" y="6355080"/>
            <a:ext cx="2027936" cy="365760"/>
          </a:xfrm>
        </p:spPr>
        <p:txBody>
          <a:bodyPr/>
          <a:lstStyle/>
          <a:p>
            <a:fld id="{3F59CEA0-A23A-41CA-B0C4-ED28FDFF00D0}" type="slidenum">
              <a:rPr lang="en-US" smtClean="0">
                <a:solidFill>
                  <a:srgbClr val="B4DCFA"/>
                </a:solidFill>
              </a:rPr>
              <a:pPr/>
              <a:t>‹#›</a:t>
            </a:fld>
            <a:endParaRPr lang="en-US">
              <a:solidFill>
                <a:srgbClr val="B4DCFA"/>
              </a:solidFill>
            </a:endParaRPr>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400835776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45EF489-6E83-4544-A56D-D8369222AB5F}" type="datetimeFigureOut">
              <a:rPr lang="en-US" smtClean="0">
                <a:solidFill>
                  <a:srgbClr val="212745"/>
                </a:solidFill>
              </a:rPr>
              <a:pPr/>
              <a:t>5/2/2017</a:t>
            </a:fld>
            <a:endParaRPr lang="en-US">
              <a:solidFill>
                <a:srgbClr val="212745"/>
              </a:solidFill>
            </a:endParaRPr>
          </a:p>
        </p:txBody>
      </p:sp>
      <p:sp>
        <p:nvSpPr>
          <p:cNvPr id="5" name="Footer Placeholder 4"/>
          <p:cNvSpPr>
            <a:spLocks noGrp="1"/>
          </p:cNvSpPr>
          <p:nvPr>
            <p:ph type="ftr" sz="quarter" idx="11"/>
          </p:nvPr>
        </p:nvSpPr>
        <p:spPr/>
        <p:txBody>
          <a:bodyPr/>
          <a:lstStyle/>
          <a:p>
            <a:endParaRPr lang="en-US">
              <a:solidFill>
                <a:srgbClr val="212745"/>
              </a:solidFill>
            </a:endParaRPr>
          </a:p>
        </p:txBody>
      </p:sp>
      <p:sp>
        <p:nvSpPr>
          <p:cNvPr id="6" name="Slide Number Placeholder 5"/>
          <p:cNvSpPr>
            <a:spLocks noGrp="1"/>
          </p:cNvSpPr>
          <p:nvPr>
            <p:ph type="sldNum" sz="quarter" idx="12"/>
          </p:nvPr>
        </p:nvSpPr>
        <p:spPr/>
        <p:txBody>
          <a:bodyPr/>
          <a:lstStyle/>
          <a:p>
            <a:fld id="{3F59CEA0-A23A-41CA-B0C4-ED28FDFF00D0}" type="slidenum">
              <a:rPr lang="en-US" smtClean="0">
                <a:solidFill>
                  <a:srgbClr val="212745"/>
                </a:solidFill>
              </a:rPr>
              <a:pPr/>
              <a:t>‹#›</a:t>
            </a:fld>
            <a:endParaRPr lang="en-US">
              <a:solidFill>
                <a:srgbClr val="212745"/>
              </a:solidFill>
            </a:endParaRPr>
          </a:p>
        </p:txBody>
      </p:sp>
      <p:sp>
        <p:nvSpPr>
          <p:cNvPr id="8" name="Content Placeholder 7"/>
          <p:cNvSpPr>
            <a:spLocks noGrp="1"/>
          </p:cNvSpPr>
          <p:nvPr>
            <p:ph sz="quarter" idx="1"/>
          </p:nvPr>
        </p:nvSpPr>
        <p:spPr>
          <a:xfrm>
            <a:off x="609600" y="1219200"/>
            <a:ext cx="109728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78738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45EF489-6E83-4544-A56D-D8369222AB5F}" type="datetimeFigureOut">
              <a:rPr lang="en-US" smtClean="0">
                <a:solidFill>
                  <a:srgbClr val="212745"/>
                </a:solidFill>
              </a:rPr>
              <a:pPr/>
              <a:t>5/2/2017</a:t>
            </a:fld>
            <a:endParaRPr lang="en-US">
              <a:solidFill>
                <a:srgbClr val="212745"/>
              </a:solidFill>
            </a:endParaRPr>
          </a:p>
        </p:txBody>
      </p:sp>
      <p:sp>
        <p:nvSpPr>
          <p:cNvPr id="6" name="Footer Placeholder 5"/>
          <p:cNvSpPr>
            <a:spLocks noGrp="1"/>
          </p:cNvSpPr>
          <p:nvPr>
            <p:ph type="ftr" sz="quarter" idx="11"/>
          </p:nvPr>
        </p:nvSpPr>
        <p:spPr/>
        <p:txBody>
          <a:bodyPr/>
          <a:lstStyle/>
          <a:p>
            <a:endParaRPr lang="en-US">
              <a:solidFill>
                <a:srgbClr val="212745"/>
              </a:solidFill>
            </a:endParaRPr>
          </a:p>
        </p:txBody>
      </p:sp>
      <p:sp>
        <p:nvSpPr>
          <p:cNvPr id="7" name="Slide Number Placeholder 6"/>
          <p:cNvSpPr>
            <a:spLocks noGrp="1"/>
          </p:cNvSpPr>
          <p:nvPr>
            <p:ph type="sldNum" sz="quarter" idx="12"/>
          </p:nvPr>
        </p:nvSpPr>
        <p:spPr/>
        <p:txBody>
          <a:bodyPr/>
          <a:lstStyle/>
          <a:p>
            <a:fld id="{3F59CEA0-A23A-41CA-B0C4-ED28FDFF00D0}" type="slidenum">
              <a:rPr lang="en-US" smtClean="0">
                <a:solidFill>
                  <a:srgbClr val="212745"/>
                </a:solidFill>
              </a:rPr>
              <a:pPr/>
              <a:t>‹#›</a:t>
            </a:fld>
            <a:endParaRPr lang="en-US">
              <a:solidFill>
                <a:srgbClr val="212745"/>
              </a:solidFill>
            </a:endParaRPr>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6508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45EF489-6E83-4544-A56D-D8369222AB5F}" type="datetimeFigureOut">
              <a:rPr lang="en-US" smtClean="0">
                <a:solidFill>
                  <a:srgbClr val="212745"/>
                </a:solidFill>
              </a:rPr>
              <a:pPr/>
              <a:t>5/2/2017</a:t>
            </a:fld>
            <a:endParaRPr lang="en-US">
              <a:solidFill>
                <a:srgbClr val="212745"/>
              </a:solidFill>
            </a:endParaRPr>
          </a:p>
        </p:txBody>
      </p:sp>
      <p:sp>
        <p:nvSpPr>
          <p:cNvPr id="8" name="Footer Placeholder 7"/>
          <p:cNvSpPr>
            <a:spLocks noGrp="1"/>
          </p:cNvSpPr>
          <p:nvPr>
            <p:ph type="ftr" sz="quarter" idx="11"/>
          </p:nvPr>
        </p:nvSpPr>
        <p:spPr/>
        <p:txBody>
          <a:bodyPr/>
          <a:lstStyle/>
          <a:p>
            <a:endParaRPr lang="en-US">
              <a:solidFill>
                <a:srgbClr val="212745"/>
              </a:solidFill>
            </a:endParaRPr>
          </a:p>
        </p:txBody>
      </p:sp>
      <p:sp>
        <p:nvSpPr>
          <p:cNvPr id="9" name="Slide Number Placeholder 8"/>
          <p:cNvSpPr>
            <a:spLocks noGrp="1"/>
          </p:cNvSpPr>
          <p:nvPr>
            <p:ph type="sldNum" sz="quarter" idx="12"/>
          </p:nvPr>
        </p:nvSpPr>
        <p:spPr/>
        <p:txBody>
          <a:bodyPr/>
          <a:lstStyle/>
          <a:p>
            <a:fld id="{3F59CEA0-A23A-41CA-B0C4-ED28FDFF00D0}" type="slidenum">
              <a:rPr lang="en-US" smtClean="0">
                <a:solidFill>
                  <a:srgbClr val="212745"/>
                </a:solidFill>
              </a:rPr>
              <a:pPr/>
              <a:t>‹#›</a:t>
            </a:fld>
            <a:endParaRPr lang="en-US">
              <a:solidFill>
                <a:srgbClr val="212745"/>
              </a:solidFill>
            </a:endParaRPr>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93329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45EF489-6E83-4544-A56D-D8369222AB5F}" type="datetimeFigureOut">
              <a:rPr lang="en-US" smtClean="0">
                <a:solidFill>
                  <a:srgbClr val="212745"/>
                </a:solidFill>
              </a:rPr>
              <a:pPr/>
              <a:t>5/2/2017</a:t>
            </a:fld>
            <a:endParaRPr lang="en-US">
              <a:solidFill>
                <a:srgbClr val="212745"/>
              </a:solidFill>
            </a:endParaRPr>
          </a:p>
        </p:txBody>
      </p:sp>
      <p:sp>
        <p:nvSpPr>
          <p:cNvPr id="4" name="Footer Placeholder 3"/>
          <p:cNvSpPr>
            <a:spLocks noGrp="1"/>
          </p:cNvSpPr>
          <p:nvPr>
            <p:ph type="ftr" sz="quarter" idx="11"/>
          </p:nvPr>
        </p:nvSpPr>
        <p:spPr/>
        <p:txBody>
          <a:bodyPr/>
          <a:lstStyle/>
          <a:p>
            <a:endParaRPr lang="en-US">
              <a:solidFill>
                <a:srgbClr val="212745"/>
              </a:solidFill>
            </a:endParaRPr>
          </a:p>
        </p:txBody>
      </p:sp>
      <p:sp>
        <p:nvSpPr>
          <p:cNvPr id="5" name="Slide Number Placeholder 4"/>
          <p:cNvSpPr>
            <a:spLocks noGrp="1"/>
          </p:cNvSpPr>
          <p:nvPr>
            <p:ph type="sldNum" sz="quarter" idx="12"/>
          </p:nvPr>
        </p:nvSpPr>
        <p:spPr/>
        <p:txBody>
          <a:bodyPr/>
          <a:lstStyle/>
          <a:p>
            <a:fld id="{3F59CEA0-A23A-41CA-B0C4-ED28FDFF00D0}" type="slidenum">
              <a:rPr lang="en-US" smtClean="0">
                <a:solidFill>
                  <a:srgbClr val="212745"/>
                </a:solidFill>
              </a:rPr>
              <a:pPr/>
              <a:t>‹#›</a:t>
            </a:fld>
            <a:endParaRPr lang="en-US">
              <a:solidFill>
                <a:srgbClr val="212745"/>
              </a:solidFill>
            </a:endParaRPr>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993325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EF489-6E83-4544-A56D-D8369222AB5F}" type="datetimeFigureOut">
              <a:rPr lang="en-US" smtClean="0">
                <a:solidFill>
                  <a:srgbClr val="212745"/>
                </a:solidFill>
              </a:rPr>
              <a:pPr/>
              <a:t>5/2/2017</a:t>
            </a:fld>
            <a:endParaRPr lang="en-US">
              <a:solidFill>
                <a:srgbClr val="212745"/>
              </a:solidFill>
            </a:endParaRPr>
          </a:p>
        </p:txBody>
      </p:sp>
      <p:sp>
        <p:nvSpPr>
          <p:cNvPr id="3" name="Footer Placeholder 2"/>
          <p:cNvSpPr>
            <a:spLocks noGrp="1"/>
          </p:cNvSpPr>
          <p:nvPr>
            <p:ph type="ftr" sz="quarter" idx="11"/>
          </p:nvPr>
        </p:nvSpPr>
        <p:spPr/>
        <p:txBody>
          <a:bodyPr/>
          <a:lstStyle/>
          <a:p>
            <a:endParaRPr lang="en-US">
              <a:solidFill>
                <a:srgbClr val="212745"/>
              </a:solidFill>
            </a:endParaRPr>
          </a:p>
        </p:txBody>
      </p:sp>
      <p:sp>
        <p:nvSpPr>
          <p:cNvPr id="4" name="Slide Number Placeholder 3"/>
          <p:cNvSpPr>
            <a:spLocks noGrp="1"/>
          </p:cNvSpPr>
          <p:nvPr>
            <p:ph type="sldNum" sz="quarter" idx="12"/>
          </p:nvPr>
        </p:nvSpPr>
        <p:spPr/>
        <p:txBody>
          <a:bodyPr/>
          <a:lstStyle/>
          <a:p>
            <a:fld id="{3F59CEA0-A23A-41CA-B0C4-ED28FDFF00D0}" type="slidenum">
              <a:rPr lang="en-US" smtClean="0">
                <a:solidFill>
                  <a:srgbClr val="212745"/>
                </a:solidFill>
              </a:rPr>
              <a:pPr/>
              <a:t>‹#›</a:t>
            </a:fld>
            <a:endParaRPr lang="en-US">
              <a:solidFill>
                <a:srgbClr val="212745"/>
              </a:solidFill>
            </a:endParaRPr>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368079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45EF489-6E83-4544-A56D-D8369222AB5F}" type="datetimeFigureOut">
              <a:rPr lang="en-US" smtClean="0">
                <a:solidFill>
                  <a:srgbClr val="212745"/>
                </a:solidFill>
              </a:rPr>
              <a:pPr/>
              <a:t>5/2/2017</a:t>
            </a:fld>
            <a:endParaRPr lang="en-US">
              <a:solidFill>
                <a:srgbClr val="212745"/>
              </a:solidFill>
            </a:endParaRPr>
          </a:p>
        </p:txBody>
      </p:sp>
      <p:sp>
        <p:nvSpPr>
          <p:cNvPr id="6" name="Footer Placeholder 5"/>
          <p:cNvSpPr>
            <a:spLocks noGrp="1"/>
          </p:cNvSpPr>
          <p:nvPr>
            <p:ph type="ftr" sz="quarter" idx="11"/>
          </p:nvPr>
        </p:nvSpPr>
        <p:spPr/>
        <p:txBody>
          <a:bodyPr/>
          <a:lstStyle/>
          <a:p>
            <a:endParaRPr lang="en-US">
              <a:solidFill>
                <a:srgbClr val="212745"/>
              </a:solidFill>
            </a:endParaRPr>
          </a:p>
        </p:txBody>
      </p:sp>
      <p:sp>
        <p:nvSpPr>
          <p:cNvPr id="7" name="Slide Number Placeholder 6"/>
          <p:cNvSpPr>
            <a:spLocks noGrp="1"/>
          </p:cNvSpPr>
          <p:nvPr>
            <p:ph type="sldNum" sz="quarter" idx="12"/>
          </p:nvPr>
        </p:nvSpPr>
        <p:spPr/>
        <p:txBody>
          <a:bodyPr/>
          <a:lstStyle/>
          <a:p>
            <a:fld id="{3F59CEA0-A23A-41CA-B0C4-ED28FDFF00D0}" type="slidenum">
              <a:rPr lang="en-US" smtClean="0">
                <a:solidFill>
                  <a:srgbClr val="212745"/>
                </a:solidFill>
              </a:rPr>
              <a:pPr/>
              <a:t>‹#›</a:t>
            </a:fld>
            <a:endParaRPr lang="en-US">
              <a:solidFill>
                <a:srgbClr val="212745"/>
              </a:solidFill>
            </a:endParaRPr>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236674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45EF489-6E83-4544-A56D-D8369222AB5F}" type="datetimeFigureOut">
              <a:rPr lang="en-US" smtClean="0">
                <a:solidFill>
                  <a:srgbClr val="B4DCFA"/>
                </a:solidFill>
              </a:rPr>
              <a:pPr/>
              <a:t>5/2/2017</a:t>
            </a:fld>
            <a:endParaRPr lang="en-US">
              <a:solidFill>
                <a:srgbClr val="B4DCFA"/>
              </a:solidFill>
            </a:endParaRPr>
          </a:p>
        </p:txBody>
      </p:sp>
      <p:sp>
        <p:nvSpPr>
          <p:cNvPr id="6" name="Footer Placeholder 5"/>
          <p:cNvSpPr>
            <a:spLocks noGrp="1"/>
          </p:cNvSpPr>
          <p:nvPr>
            <p:ph type="ftr" sz="quarter" idx="11"/>
          </p:nvPr>
        </p:nvSpPr>
        <p:spPr/>
        <p:txBody>
          <a:bodyPr/>
          <a:lstStyle/>
          <a:p>
            <a:endParaRPr lang="en-US">
              <a:solidFill>
                <a:srgbClr val="B4DCFA"/>
              </a:solidFill>
            </a:endParaRPr>
          </a:p>
        </p:txBody>
      </p:sp>
      <p:sp>
        <p:nvSpPr>
          <p:cNvPr id="7" name="Slide Number Placeholder 6"/>
          <p:cNvSpPr>
            <a:spLocks noGrp="1"/>
          </p:cNvSpPr>
          <p:nvPr>
            <p:ph type="sldNum" sz="quarter" idx="12"/>
          </p:nvPr>
        </p:nvSpPr>
        <p:spPr/>
        <p:txBody>
          <a:bodyPr/>
          <a:lstStyle/>
          <a:p>
            <a:fld id="{3F59CEA0-A23A-41CA-B0C4-ED28FDFF00D0}" type="slidenum">
              <a:rPr lang="en-US" smtClean="0">
                <a:solidFill>
                  <a:srgbClr val="B4DCFA"/>
                </a:solidFill>
              </a:rPr>
              <a:pPr/>
              <a:t>‹#›</a:t>
            </a:fld>
            <a:endParaRPr lang="en-US">
              <a:solidFill>
                <a:srgbClr val="B4DCFA"/>
              </a:solidFill>
            </a:endParaRPr>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86904048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fld id="{145EF489-6E83-4544-A56D-D8369222AB5F}" type="datetimeFigureOut">
              <a:rPr lang="en-US" smtClean="0">
                <a:solidFill>
                  <a:srgbClr val="212745"/>
                </a:solidFill>
              </a:rPr>
              <a:pPr/>
              <a:t>5/2/2017</a:t>
            </a:fld>
            <a:endParaRPr lang="en-US">
              <a:solidFill>
                <a:srgbClr val="212745"/>
              </a:solidFill>
            </a:endParaRPr>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endParaRPr lang="en-US">
              <a:solidFill>
                <a:srgbClr val="212745"/>
              </a:solidFill>
            </a:endParaRPr>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3F59CEA0-A23A-41CA-B0C4-ED28FDFF00D0}" type="slidenum">
              <a:rPr lang="en-US" smtClean="0">
                <a:solidFill>
                  <a:srgbClr val="212745"/>
                </a:solidFill>
              </a:rPr>
              <a:pPr/>
              <a:t>‹#›</a:t>
            </a:fld>
            <a:endParaRPr lang="en-US">
              <a:solidFill>
                <a:srgbClr val="212745"/>
              </a:solidFill>
            </a:endParaRPr>
          </a:p>
        </p:txBody>
      </p:sp>
      <p:sp>
        <p:nvSpPr>
          <p:cNvPr id="28" name="Straight Connector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4240467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98938" y="1219199"/>
            <a:ext cx="11676185" cy="4847493"/>
          </a:xfrm>
        </p:spPr>
        <p:txBody>
          <a:bodyPr>
            <a:noAutofit/>
          </a:bodyPr>
          <a:lstStyle/>
          <a:p>
            <a:pPr marL="0" indent="0">
              <a:lnSpc>
                <a:spcPct val="80000"/>
              </a:lnSpc>
              <a:spcBef>
                <a:spcPts val="0"/>
              </a:spcBef>
              <a:spcAft>
                <a:spcPts val="600"/>
              </a:spcAft>
              <a:buNone/>
            </a:pPr>
            <a:r>
              <a:rPr lang="en-US" sz="2100" b="1" dirty="0"/>
              <a:t>1</a:t>
            </a:r>
            <a:r>
              <a:rPr lang="en-US" sz="2100" dirty="0"/>
              <a:t>. </a:t>
            </a:r>
            <a:r>
              <a:rPr lang="en-US" sz="2100" b="1" dirty="0"/>
              <a:t>Summary of article/audio segment</a:t>
            </a:r>
            <a:r>
              <a:rPr lang="en-US" sz="2100" dirty="0"/>
              <a:t>: Using </a:t>
            </a:r>
            <a:r>
              <a:rPr lang="en-US" sz="2100" b="1" dirty="0"/>
              <a:t>your own words</a:t>
            </a:r>
            <a:r>
              <a:rPr lang="en-US" sz="2100" dirty="0"/>
              <a:t>, summarize the key points (address the five W’s: what, where, when, who and why) of the article/audio segment discussion so that the reader has a clear understanding as to the scope of the article/segment. Do not just copy word for word from your article, this is plagiarism! (7 pts) </a:t>
            </a:r>
          </a:p>
          <a:p>
            <a:pPr marL="0" indent="0">
              <a:lnSpc>
                <a:spcPct val="80000"/>
              </a:lnSpc>
              <a:spcBef>
                <a:spcPts val="0"/>
              </a:spcBef>
              <a:spcAft>
                <a:spcPts val="600"/>
              </a:spcAft>
              <a:buNone/>
            </a:pPr>
            <a:r>
              <a:rPr lang="en-US" sz="2100" b="1" dirty="0"/>
              <a:t>2</a:t>
            </a:r>
            <a:r>
              <a:rPr lang="en-US" sz="2100" dirty="0"/>
              <a:t>. </a:t>
            </a:r>
            <a:r>
              <a:rPr lang="en-US" sz="2100" b="1" dirty="0"/>
              <a:t>What biology topic does this article/audio segment reference</a:t>
            </a:r>
            <a:r>
              <a:rPr lang="en-US" sz="2100" dirty="0"/>
              <a:t>? The article/segment that you have chosen should correspond with a topic that we have covered in class. Clearly state how your article/segment is related to the topic. (4 pts) </a:t>
            </a:r>
          </a:p>
          <a:p>
            <a:pPr marL="0" indent="0">
              <a:lnSpc>
                <a:spcPct val="80000"/>
              </a:lnSpc>
              <a:spcBef>
                <a:spcPts val="0"/>
              </a:spcBef>
              <a:spcAft>
                <a:spcPts val="600"/>
              </a:spcAft>
              <a:buNone/>
            </a:pPr>
            <a:r>
              <a:rPr lang="en-US" sz="2100" b="1" dirty="0"/>
              <a:t>3</a:t>
            </a:r>
            <a:r>
              <a:rPr lang="en-US" sz="2100" dirty="0"/>
              <a:t>. </a:t>
            </a:r>
            <a:r>
              <a:rPr lang="en-US" sz="2100" b="1" dirty="0"/>
              <a:t>How does this article/audio segment affect you personally</a:t>
            </a:r>
            <a:r>
              <a:rPr lang="en-US" sz="2100" dirty="0"/>
              <a:t>? </a:t>
            </a:r>
            <a:r>
              <a:rPr lang="en-US" sz="2100" b="1" dirty="0"/>
              <a:t>How will this current news affect future generations</a:t>
            </a:r>
            <a:r>
              <a:rPr lang="en-US" sz="2100" dirty="0"/>
              <a:t>? If the current event does not affect you personally, then who does it affect? All events affect us in some way. Be creative and open your thoughts as to how current events are related to you or other humans (e.g. socially, ethically, emotionally, economically, etc.). Make a prediction about how organisms (not just people) will be affected 20 - 30 years from now by this current event. (4 pts)</a:t>
            </a:r>
          </a:p>
          <a:p>
            <a:pPr marL="0" indent="0">
              <a:lnSpc>
                <a:spcPct val="80000"/>
              </a:lnSpc>
              <a:spcBef>
                <a:spcPts val="0"/>
              </a:spcBef>
              <a:spcAft>
                <a:spcPts val="600"/>
              </a:spcAft>
              <a:buNone/>
            </a:pPr>
            <a:r>
              <a:rPr lang="en-US" sz="2100" b="1" dirty="0"/>
              <a:t>5</a:t>
            </a:r>
            <a:r>
              <a:rPr lang="en-US" sz="2100" dirty="0"/>
              <a:t>. </a:t>
            </a:r>
            <a:r>
              <a:rPr lang="en-US" sz="2100" b="1" dirty="0"/>
              <a:t>Format, spelling, and grammar:  </a:t>
            </a:r>
            <a:r>
              <a:rPr lang="en-US" sz="2100" dirty="0"/>
              <a:t>All paragraphs should be structured with topic, body and conclusive sentences.  Students must use complete sentences with the correct punctuation, and few spelling and grammatical errors. (4 pts</a:t>
            </a:r>
            <a:r>
              <a:rPr lang="en-US" sz="2100"/>
              <a:t>)</a:t>
            </a:r>
            <a:r>
              <a:rPr lang="en-US" sz="2100" b="1"/>
              <a:t> </a:t>
            </a:r>
          </a:p>
          <a:p>
            <a:pPr marL="0" indent="0">
              <a:lnSpc>
                <a:spcPct val="80000"/>
              </a:lnSpc>
              <a:spcBef>
                <a:spcPts val="0"/>
              </a:spcBef>
              <a:spcAft>
                <a:spcPts val="600"/>
              </a:spcAft>
              <a:buNone/>
            </a:pPr>
            <a:r>
              <a:rPr lang="en-US" sz="2100" b="1"/>
              <a:t>6</a:t>
            </a:r>
            <a:r>
              <a:rPr lang="en-US" sz="2100" b="1" dirty="0"/>
              <a:t>. Citation</a:t>
            </a:r>
            <a:r>
              <a:rPr lang="en-US" sz="2100" dirty="0"/>
              <a:t>: Be sure to properly cite the article used for your assignment. Please refer to the website for guideline on citing different sources. (1 </a:t>
            </a:r>
            <a:r>
              <a:rPr lang="en-US" sz="2100" dirty="0" err="1"/>
              <a:t>pt</a:t>
            </a:r>
            <a:r>
              <a:rPr lang="en-US" sz="2100" dirty="0"/>
              <a:t>)</a:t>
            </a:r>
          </a:p>
          <a:p>
            <a:pPr marL="0" indent="0">
              <a:lnSpc>
                <a:spcPct val="80000"/>
              </a:lnSpc>
              <a:spcBef>
                <a:spcPts val="0"/>
              </a:spcBef>
              <a:spcAft>
                <a:spcPts val="600"/>
              </a:spcAft>
              <a:buNone/>
            </a:pPr>
            <a:endParaRPr lang="en-US" sz="2100" dirty="0"/>
          </a:p>
        </p:txBody>
      </p:sp>
      <p:sp>
        <p:nvSpPr>
          <p:cNvPr id="4" name="Title 3"/>
          <p:cNvSpPr txBox="1">
            <a:spLocks noGrp="1"/>
          </p:cNvSpPr>
          <p:nvPr>
            <p:ph type="title"/>
          </p:nvPr>
        </p:nvSpPr>
        <p:spPr>
          <a:prstGeom prst="rect">
            <a:avLst/>
          </a:prstGeom>
        </p:spPr>
        <p:txBody>
          <a:bodyPr vert="horz"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2"/>
                </a:solidFill>
                <a:effectLst/>
                <a:uLnTx/>
                <a:uFillTx/>
                <a:latin typeface="+mj-lt"/>
                <a:ea typeface="+mj-ea"/>
                <a:cs typeface="+mj-cs"/>
              </a:rPr>
              <a:t>Current Event Writing Assignment</a:t>
            </a:r>
          </a:p>
        </p:txBody>
      </p:sp>
    </p:spTree>
    <p:extLst>
      <p:ext uri="{BB962C8B-B14F-4D97-AF65-F5344CB8AC3E}">
        <p14:creationId xmlns:p14="http://schemas.microsoft.com/office/powerpoint/2010/main" val="1167391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b="1" u="sng" dirty="0"/>
              <a:t>Proof read</a:t>
            </a:r>
            <a:r>
              <a:rPr lang="en-US" dirty="0"/>
              <a:t>!!! Read aloud to yourself. Read your paper backwards. Have someone else read your paper.</a:t>
            </a:r>
          </a:p>
          <a:p>
            <a:endParaRPr lang="en-US" dirty="0"/>
          </a:p>
          <a:p>
            <a:r>
              <a:rPr lang="en-US" dirty="0"/>
              <a:t>Know the difference between the researchers and journalist </a:t>
            </a:r>
          </a:p>
          <a:p>
            <a:pPr lvl="1"/>
            <a:r>
              <a:rPr lang="en-US" dirty="0"/>
              <a:t>The author of the article did not do the research. </a:t>
            </a:r>
          </a:p>
          <a:p>
            <a:pPr lvl="1"/>
            <a:endParaRPr lang="en-US" dirty="0"/>
          </a:p>
          <a:p>
            <a:r>
              <a:rPr lang="en-US" dirty="0"/>
              <a:t>Remove redundancy. If the point was already stated, there is no need to state it again. </a:t>
            </a:r>
          </a:p>
          <a:p>
            <a:endParaRPr lang="en-US" dirty="0"/>
          </a:p>
          <a:p>
            <a:r>
              <a:rPr lang="en-US" dirty="0"/>
              <a:t>Read the text and go over the lectures to find a strong connection between the article and the topic discussed in class. </a:t>
            </a:r>
          </a:p>
          <a:p>
            <a:pPr lvl="1"/>
            <a:r>
              <a:rPr lang="en-US" dirty="0"/>
              <a:t>Email me if you need help</a:t>
            </a:r>
          </a:p>
          <a:p>
            <a:endParaRPr lang="en-US" dirty="0"/>
          </a:p>
        </p:txBody>
      </p:sp>
      <p:sp>
        <p:nvSpPr>
          <p:cNvPr id="5" name="Title 3"/>
          <p:cNvSpPr txBox="1">
            <a:spLocks/>
          </p:cNvSpPr>
          <p:nvPr/>
        </p:nvSpPr>
        <p:spPr>
          <a:xfrm>
            <a:off x="609600" y="152400"/>
            <a:ext cx="10972800" cy="990600"/>
          </a:xfrm>
          <a:prstGeom prst="rect">
            <a:avLst/>
          </a:prstGeom>
        </p:spPr>
        <p:txBody>
          <a:bodyPr vert="horz"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2"/>
                </a:solidFill>
                <a:effectLst/>
                <a:uLnTx/>
                <a:uFillTx/>
                <a:latin typeface="+mj-lt"/>
                <a:ea typeface="+mj-ea"/>
                <a:cs typeface="+mj-cs"/>
              </a:rPr>
              <a:t>Current Event Writing Assignment</a:t>
            </a:r>
          </a:p>
        </p:txBody>
      </p:sp>
    </p:spTree>
    <p:extLst>
      <p:ext uri="{BB962C8B-B14F-4D97-AF65-F5344CB8AC3E}">
        <p14:creationId xmlns:p14="http://schemas.microsoft.com/office/powerpoint/2010/main" val="18245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4400" dirty="0"/>
              <a:t>Current Event Writing Assignment</a:t>
            </a:r>
          </a:p>
        </p:txBody>
      </p:sp>
      <p:sp>
        <p:nvSpPr>
          <p:cNvPr id="5" name="Content Placeholder 4"/>
          <p:cNvSpPr>
            <a:spLocks noGrp="1"/>
          </p:cNvSpPr>
          <p:nvPr>
            <p:ph sz="quarter" idx="1"/>
          </p:nvPr>
        </p:nvSpPr>
        <p:spPr>
          <a:xfrm>
            <a:off x="609599" y="1219200"/>
            <a:ext cx="11325101" cy="4937760"/>
          </a:xfrm>
        </p:spPr>
        <p:txBody>
          <a:bodyPr>
            <a:normAutofit/>
          </a:bodyPr>
          <a:lstStyle/>
          <a:p>
            <a:pPr marL="0" indent="0">
              <a:buNone/>
            </a:pPr>
            <a:r>
              <a:rPr lang="en-US" sz="2800" dirty="0"/>
              <a:t>Be specific. Make sure the reader is clear who and what you are talking about, even if it seems redundant.</a:t>
            </a:r>
          </a:p>
          <a:p>
            <a:pPr marL="0" indent="0">
              <a:buNone/>
            </a:pPr>
            <a:r>
              <a:rPr lang="en-US" sz="2800" u="sng" dirty="0"/>
              <a:t>No its, or they</a:t>
            </a:r>
            <a:r>
              <a:rPr lang="en-US" sz="2800" dirty="0"/>
              <a:t>!!, unless it is well defined. Be descriptive</a:t>
            </a:r>
          </a:p>
          <a:p>
            <a:pPr marL="514350" indent="-514350"/>
            <a:endParaRPr lang="en-US" sz="2400" dirty="0"/>
          </a:p>
          <a:p>
            <a:pPr marL="174625" indent="-174625">
              <a:buNone/>
            </a:pPr>
            <a:r>
              <a:rPr lang="en-US" sz="2400" dirty="0"/>
              <a:t>	</a:t>
            </a:r>
            <a:r>
              <a:rPr lang="en-US" sz="2400" b="1" dirty="0"/>
              <a:t>Bad</a:t>
            </a:r>
            <a:r>
              <a:rPr lang="en-US" sz="2400" dirty="0"/>
              <a:t>:  The article talked how they tried to get a certain kind of kidney cell to become a </a:t>
            </a:r>
            <a:r>
              <a:rPr lang="en-US" sz="2400" dirty="0" err="1"/>
              <a:t>podocyte</a:t>
            </a:r>
            <a:r>
              <a:rPr lang="en-US" sz="2400" dirty="0"/>
              <a:t> so they can use it to help with kidney function. </a:t>
            </a:r>
          </a:p>
          <a:p>
            <a:pPr marL="514350" indent="-514350"/>
            <a:endParaRPr lang="en-US" sz="2400" dirty="0"/>
          </a:p>
          <a:p>
            <a:pPr marL="174625" indent="-174625">
              <a:buNone/>
            </a:pPr>
            <a:r>
              <a:rPr lang="en-US" sz="2400" dirty="0"/>
              <a:t>	</a:t>
            </a:r>
            <a:r>
              <a:rPr lang="en-US" sz="2400" b="1" dirty="0"/>
              <a:t>Better</a:t>
            </a:r>
            <a:r>
              <a:rPr lang="en-US" sz="2400" dirty="0"/>
              <a:t>:  Researchers from the University of Aachen are attempting to convert putative kidney progenitor cells, also known as parietal cells, into </a:t>
            </a:r>
            <a:r>
              <a:rPr lang="en-US" sz="2400" dirty="0" err="1"/>
              <a:t>podocytes</a:t>
            </a:r>
            <a:r>
              <a:rPr lang="en-US" sz="2400" dirty="0"/>
              <a:t>, which are kidney cells active in filtering the blood. The researchers hope that </a:t>
            </a:r>
            <a:r>
              <a:rPr lang="en-US" sz="2400" dirty="0" err="1"/>
              <a:t>podocytes</a:t>
            </a:r>
            <a:r>
              <a:rPr lang="en-US" sz="2400" dirty="0"/>
              <a:t> created from parietal cells can be injected into failing kidneys to help restore normal kidney function. </a:t>
            </a:r>
          </a:p>
          <a:p>
            <a:pPr marL="514350" indent="-514350"/>
            <a:endParaRPr lang="en-US" sz="2400" dirty="0"/>
          </a:p>
        </p:txBody>
      </p:sp>
    </p:spTree>
    <p:extLst>
      <p:ext uri="{BB962C8B-B14F-4D97-AF65-F5344CB8AC3E}">
        <p14:creationId xmlns:p14="http://schemas.microsoft.com/office/powerpoint/2010/main" val="72293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73131" y="1219200"/>
            <a:ext cx="11661569" cy="5110348"/>
          </a:xfrm>
        </p:spPr>
        <p:txBody>
          <a:bodyPr>
            <a:noAutofit/>
          </a:bodyPr>
          <a:lstStyle/>
          <a:p>
            <a:r>
              <a:rPr lang="en-US" sz="2800" dirty="0"/>
              <a:t>Paraphrase!! Copying from the article is plagiarism. </a:t>
            </a:r>
          </a:p>
          <a:p>
            <a:r>
              <a:rPr lang="en-US" sz="2800" dirty="0"/>
              <a:t>Always describe acronyms the first time they are used</a:t>
            </a:r>
            <a:endParaRPr lang="en-US" sz="1100" dirty="0"/>
          </a:p>
          <a:p>
            <a:pPr>
              <a:spcBef>
                <a:spcPts val="2400"/>
              </a:spcBef>
              <a:spcAft>
                <a:spcPts val="1200"/>
              </a:spcAft>
              <a:buNone/>
            </a:pPr>
            <a:r>
              <a:rPr lang="en-US" sz="2200" dirty="0"/>
              <a:t>From the article:  “Globally, the World Health Organization estimates that 190 million children under the age of 5 may be vitamin A deficient”.  “Vitamin A deficiency in children increases vulnerability to infections like diarrhea and measles and may also lead to blindness”. </a:t>
            </a:r>
          </a:p>
          <a:p>
            <a:pPr>
              <a:buNone/>
            </a:pPr>
            <a:r>
              <a:rPr lang="en-US" sz="2400" dirty="0"/>
              <a:t>	</a:t>
            </a:r>
            <a:r>
              <a:rPr lang="en-US" sz="2400" b="1" dirty="0"/>
              <a:t>Bad</a:t>
            </a:r>
            <a:r>
              <a:rPr lang="en-US" sz="2400" dirty="0"/>
              <a:t>:  The WHO estimates that as many as 190 million children around the world aren’t getting enough vitamin A.  Vitamin A is needed to stay healthy. </a:t>
            </a:r>
          </a:p>
          <a:p>
            <a:pPr>
              <a:buNone/>
            </a:pPr>
            <a:endParaRPr lang="en-US" sz="1400" dirty="0"/>
          </a:p>
          <a:p>
            <a:pPr>
              <a:buNone/>
            </a:pPr>
            <a:r>
              <a:rPr lang="en-US" sz="2400" dirty="0"/>
              <a:t>	</a:t>
            </a:r>
            <a:r>
              <a:rPr lang="en-US" sz="2400" b="1" dirty="0"/>
              <a:t>Better</a:t>
            </a:r>
            <a:r>
              <a:rPr lang="en-US" sz="2400" dirty="0"/>
              <a:t>: The World Health Organization (WHO) estimates that as many as 190 million children around the world may not be obtaining an sufficient amount of vitamin A from their diet, which would make these children under 5 more vulnerable to infections,  including diarrhea and measles. </a:t>
            </a:r>
          </a:p>
          <a:p>
            <a:endParaRPr lang="en-US" sz="2400" dirty="0"/>
          </a:p>
        </p:txBody>
      </p:sp>
      <p:sp>
        <p:nvSpPr>
          <p:cNvPr id="4" name="Title 3"/>
          <p:cNvSpPr txBox="1">
            <a:spLocks noGrp="1"/>
          </p:cNvSpPr>
          <p:nvPr>
            <p:ph type="title"/>
          </p:nvPr>
        </p:nvSpPr>
        <p:spPr>
          <a:prstGeom prst="rect">
            <a:avLst/>
          </a:prstGeom>
        </p:spPr>
        <p:txBody>
          <a:bodyPr vert="horz"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2"/>
                </a:solidFill>
                <a:effectLst/>
                <a:uLnTx/>
                <a:uFillTx/>
                <a:latin typeface="+mj-lt"/>
                <a:ea typeface="+mj-ea"/>
                <a:cs typeface="+mj-cs"/>
              </a:rPr>
              <a:t>Current Event Writing Assignment</a:t>
            </a:r>
          </a:p>
        </p:txBody>
      </p:sp>
    </p:spTree>
    <p:extLst>
      <p:ext uri="{BB962C8B-B14F-4D97-AF65-F5344CB8AC3E}">
        <p14:creationId xmlns:p14="http://schemas.microsoft.com/office/powerpoint/2010/main" val="361330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sz="2400" dirty="0"/>
              <a:t>Don’t quote the article directly.  Paraphrase.  True understanding means that you can put it into your own words</a:t>
            </a:r>
          </a:p>
          <a:p>
            <a:pPr>
              <a:buNone/>
            </a:pPr>
            <a:endParaRPr lang="en-US" sz="2400" dirty="0"/>
          </a:p>
          <a:p>
            <a:pPr>
              <a:buNone/>
            </a:pPr>
            <a:r>
              <a:rPr lang="en-US" sz="2400" b="1" dirty="0"/>
              <a:t>Bad</a:t>
            </a:r>
            <a:r>
              <a:rPr lang="en-US" sz="2400" dirty="0"/>
              <a:t>: The authors of the study stated “Current evidence does not clearly support guidelines that encourage high consumption of polyunsaturated fatty acids and low consumption of total saturated fats”. </a:t>
            </a:r>
          </a:p>
          <a:p>
            <a:pPr>
              <a:buNone/>
            </a:pPr>
            <a:endParaRPr lang="en-US" sz="2400" dirty="0"/>
          </a:p>
          <a:p>
            <a:pPr>
              <a:buNone/>
            </a:pPr>
            <a:r>
              <a:rPr lang="en-US" sz="2400" b="1" dirty="0"/>
              <a:t>Better</a:t>
            </a:r>
            <a:r>
              <a:rPr lang="en-US" sz="2400" dirty="0"/>
              <a:t>:  Researchers from the American Heart Association stated that there is currently no scientific evidence that supports a diet high in polyunsaturated fatty acids and low in saturated fats (</a:t>
            </a:r>
            <a:r>
              <a:rPr lang="en-US" sz="2400" dirty="0" err="1"/>
              <a:t>Rizos</a:t>
            </a:r>
            <a:r>
              <a:rPr lang="en-US" sz="2400" dirty="0"/>
              <a:t> and </a:t>
            </a:r>
            <a:r>
              <a:rPr lang="en-US" sz="2400" dirty="0" err="1"/>
              <a:t>Evangelia</a:t>
            </a:r>
            <a:r>
              <a:rPr lang="en-US" sz="2400" dirty="0"/>
              <a:t>, 2011). </a:t>
            </a:r>
          </a:p>
        </p:txBody>
      </p:sp>
      <p:sp>
        <p:nvSpPr>
          <p:cNvPr id="5" name="Title 3"/>
          <p:cNvSpPr txBox="1">
            <a:spLocks/>
          </p:cNvSpPr>
          <p:nvPr/>
        </p:nvSpPr>
        <p:spPr>
          <a:xfrm>
            <a:off x="609600" y="152400"/>
            <a:ext cx="10972800" cy="990600"/>
          </a:xfrm>
          <a:prstGeom prst="rect">
            <a:avLst/>
          </a:prstGeom>
        </p:spPr>
        <p:txBody>
          <a:bodyPr vert="horz"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2"/>
                </a:solidFill>
                <a:effectLst/>
                <a:uLnTx/>
                <a:uFillTx/>
                <a:latin typeface="+mj-lt"/>
                <a:ea typeface="+mj-ea"/>
                <a:cs typeface="+mj-cs"/>
              </a:rPr>
              <a:t>Current Event Writing Assignment</a:t>
            </a:r>
          </a:p>
        </p:txBody>
      </p:sp>
    </p:spTree>
    <p:extLst>
      <p:ext uri="{BB962C8B-B14F-4D97-AF65-F5344CB8AC3E}">
        <p14:creationId xmlns:p14="http://schemas.microsoft.com/office/powerpoint/2010/main" val="321240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1219200"/>
            <a:ext cx="10972800" cy="5127812"/>
          </a:xfrm>
        </p:spPr>
        <p:txBody>
          <a:bodyPr>
            <a:normAutofit/>
          </a:bodyPr>
          <a:lstStyle/>
          <a:p>
            <a:pPr>
              <a:buNone/>
            </a:pPr>
            <a:r>
              <a:rPr lang="en-US" dirty="0"/>
              <a:t>Avoid semicolons and run on sentences, but don’t make sentences too short or they will read as incomplete. Instead, create a new sentence that fully addresses your next point. </a:t>
            </a:r>
          </a:p>
          <a:p>
            <a:pPr>
              <a:buNone/>
            </a:pPr>
            <a:endParaRPr lang="en-US" dirty="0"/>
          </a:p>
          <a:p>
            <a:pPr>
              <a:buNone/>
            </a:pPr>
            <a:r>
              <a:rPr lang="en-US" sz="2400" b="1" dirty="0"/>
              <a:t>Bad</a:t>
            </a:r>
            <a:r>
              <a:rPr lang="en-US" sz="2400" dirty="0"/>
              <a:t>:  Cell movement is vital to the function of living things; it is important in wound healing, blood clotting, nerve connections, etc., but it can also be a problem because cancer cells can break off of a tumor and move to other parts of the body where they can from a new tumor and impact other tissues away from the initial tumor. </a:t>
            </a:r>
          </a:p>
          <a:p>
            <a:pPr>
              <a:buNone/>
            </a:pPr>
            <a:endParaRPr lang="en-US" sz="2400" dirty="0"/>
          </a:p>
          <a:p>
            <a:pPr>
              <a:buNone/>
            </a:pPr>
            <a:r>
              <a:rPr lang="en-US" sz="2400" b="1" dirty="0"/>
              <a:t>Bad</a:t>
            </a:r>
            <a:r>
              <a:rPr lang="en-US" sz="2400" dirty="0"/>
              <a:t>:  Cell movement is vital to living things. It is important in wound healing, blood clotting, and nerve connections. It can also be bad. Cancer cells can move around in the body. </a:t>
            </a:r>
          </a:p>
          <a:p>
            <a:pPr>
              <a:buNone/>
            </a:pPr>
            <a:endParaRPr lang="en-US" dirty="0"/>
          </a:p>
        </p:txBody>
      </p:sp>
      <p:sp>
        <p:nvSpPr>
          <p:cNvPr id="5" name="Title 3"/>
          <p:cNvSpPr txBox="1">
            <a:spLocks/>
          </p:cNvSpPr>
          <p:nvPr/>
        </p:nvSpPr>
        <p:spPr>
          <a:xfrm>
            <a:off x="609600" y="152400"/>
            <a:ext cx="10972800" cy="990600"/>
          </a:xfrm>
          <a:prstGeom prst="rect">
            <a:avLst/>
          </a:prstGeom>
        </p:spPr>
        <p:txBody>
          <a:bodyPr vert="horz"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2"/>
                </a:solidFill>
                <a:effectLst/>
                <a:uLnTx/>
                <a:uFillTx/>
                <a:latin typeface="+mj-lt"/>
                <a:ea typeface="+mj-ea"/>
                <a:cs typeface="+mj-cs"/>
              </a:rPr>
              <a:t>Current Event Writing Assignment</a:t>
            </a:r>
          </a:p>
        </p:txBody>
      </p:sp>
    </p:spTree>
    <p:extLst>
      <p:ext uri="{BB962C8B-B14F-4D97-AF65-F5344CB8AC3E}">
        <p14:creationId xmlns:p14="http://schemas.microsoft.com/office/powerpoint/2010/main" val="3207402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b="1" dirty="0"/>
              <a:t>Better</a:t>
            </a:r>
            <a:r>
              <a:rPr lang="en-US" dirty="0"/>
              <a:t>:  Cell movement throughout the body is vital to function of many processes within living things, including wound healing, blood clotting, nerve function and immune response. However, the movement of cells throughout the body can also be harmful to living organisms.  One example is malignant cancers, where cancer cells move through the circulatory or </a:t>
            </a:r>
            <a:r>
              <a:rPr lang="en-US" dirty="0" err="1"/>
              <a:t>lymphphatic</a:t>
            </a:r>
            <a:r>
              <a:rPr lang="en-US" dirty="0"/>
              <a:t> system to other areas of the body where they often metastasize.  Once a cancer has metastasized it can result in a loss of normal tissue function. </a:t>
            </a:r>
          </a:p>
        </p:txBody>
      </p:sp>
      <p:sp>
        <p:nvSpPr>
          <p:cNvPr id="5" name="Title 3"/>
          <p:cNvSpPr txBox="1">
            <a:spLocks/>
          </p:cNvSpPr>
          <p:nvPr/>
        </p:nvSpPr>
        <p:spPr>
          <a:xfrm>
            <a:off x="609600" y="152400"/>
            <a:ext cx="10972800" cy="990600"/>
          </a:xfrm>
          <a:prstGeom prst="rect">
            <a:avLst/>
          </a:prstGeom>
        </p:spPr>
        <p:txBody>
          <a:bodyPr vert="horz"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2"/>
                </a:solidFill>
                <a:effectLst/>
                <a:uLnTx/>
                <a:uFillTx/>
                <a:latin typeface="+mj-lt"/>
                <a:ea typeface="+mj-ea"/>
                <a:cs typeface="+mj-cs"/>
              </a:rPr>
              <a:t>Current Event Writing Assignment</a:t>
            </a:r>
          </a:p>
        </p:txBody>
      </p:sp>
    </p:spTree>
    <p:extLst>
      <p:ext uri="{BB962C8B-B14F-4D97-AF65-F5344CB8AC3E}">
        <p14:creationId xmlns:p14="http://schemas.microsoft.com/office/powerpoint/2010/main" val="228534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sz="2800" u="sng" dirty="0"/>
              <a:t>Structure your paragraphs</a:t>
            </a:r>
          </a:p>
          <a:p>
            <a:pPr>
              <a:buNone/>
            </a:pPr>
            <a:r>
              <a:rPr lang="en-US" dirty="0"/>
              <a:t>Topic sentence: Introduces main point of paragraph</a:t>
            </a:r>
          </a:p>
          <a:p>
            <a:pPr>
              <a:buNone/>
            </a:pPr>
            <a:r>
              <a:rPr lang="en-US" dirty="0"/>
              <a:t>Paragraph body (3-6 sentences):  provides support or evidence for claim made 	by topic sentence. </a:t>
            </a:r>
          </a:p>
          <a:p>
            <a:pPr>
              <a:buNone/>
            </a:pPr>
            <a:r>
              <a:rPr lang="en-US" dirty="0"/>
              <a:t>Concluding sentence: Summarizes the main point of the paragraph and eludes to the next topic, which should be addressed in the next paragraph. </a:t>
            </a:r>
          </a:p>
          <a:p>
            <a:pPr>
              <a:buNone/>
            </a:pPr>
            <a:endParaRPr lang="en-US" dirty="0"/>
          </a:p>
          <a:p>
            <a:pPr>
              <a:buNone/>
            </a:pPr>
            <a:r>
              <a:rPr lang="en-US" dirty="0"/>
              <a:t>Each paragraph should focus on one idea or point.</a:t>
            </a:r>
          </a:p>
        </p:txBody>
      </p:sp>
      <p:sp>
        <p:nvSpPr>
          <p:cNvPr id="5" name="Title 3"/>
          <p:cNvSpPr txBox="1">
            <a:spLocks/>
          </p:cNvSpPr>
          <p:nvPr/>
        </p:nvSpPr>
        <p:spPr>
          <a:xfrm>
            <a:off x="609600" y="152400"/>
            <a:ext cx="10972800" cy="990600"/>
          </a:xfrm>
          <a:prstGeom prst="rect">
            <a:avLst/>
          </a:prstGeom>
        </p:spPr>
        <p:txBody>
          <a:bodyPr vert="horz"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2"/>
                </a:solidFill>
                <a:effectLst/>
                <a:uLnTx/>
                <a:uFillTx/>
                <a:latin typeface="+mj-lt"/>
                <a:ea typeface="+mj-ea"/>
                <a:cs typeface="+mj-cs"/>
              </a:rPr>
              <a:t>Current Event Writing Assignment</a:t>
            </a:r>
          </a:p>
        </p:txBody>
      </p:sp>
    </p:spTree>
    <p:extLst>
      <p:ext uri="{BB962C8B-B14F-4D97-AF65-F5344CB8AC3E}">
        <p14:creationId xmlns:p14="http://schemas.microsoft.com/office/powerpoint/2010/main" val="2298284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01443" y="1219200"/>
            <a:ext cx="11441151" cy="4937760"/>
          </a:xfrm>
        </p:spPr>
        <p:txBody>
          <a:bodyPr>
            <a:normAutofit/>
          </a:bodyPr>
          <a:lstStyle/>
          <a:p>
            <a:pPr>
              <a:buNone/>
            </a:pPr>
            <a:r>
              <a:rPr lang="en-US" sz="2400" dirty="0"/>
              <a:t>		Researchers from the University of Geneva, Switzerland, have discovered  molecules that are toxic to the parasite that causes malaria (</a:t>
            </a:r>
            <a:r>
              <a:rPr lang="en-US" sz="2400" i="1" dirty="0"/>
              <a:t>Plasmodium falciparum</a:t>
            </a:r>
            <a:r>
              <a:rPr lang="en-US" sz="2400" dirty="0"/>
              <a:t>), but harmless to human red blood cells.  The research group, led by Didier Picard,  attempted to identify differences in the Heat Shock Protein 90 (HSP90) found in both human blood cells and the </a:t>
            </a:r>
            <a:r>
              <a:rPr lang="en-US" sz="2400" i="1" dirty="0"/>
              <a:t>Plasmodium</a:t>
            </a:r>
            <a:r>
              <a:rPr lang="en-US" sz="2400" dirty="0"/>
              <a:t>, in hopes that they might exploit those differences to kill the harmful parasite.  Surprisingly, the team of researchers discovered that the HSP90 found in both human red blood cells and </a:t>
            </a:r>
            <a:r>
              <a:rPr lang="en-US" sz="2400" i="1" dirty="0"/>
              <a:t>Plasmodium</a:t>
            </a:r>
            <a:r>
              <a:rPr lang="en-US" sz="2400" dirty="0"/>
              <a:t> contain a similar region that binds with molecules that can inhibit their activity.  Tai Wang, a </a:t>
            </a:r>
            <a:r>
              <a:rPr lang="en-US" sz="2400" dirty="0" err="1"/>
              <a:t>Ph.D</a:t>
            </a:r>
            <a:r>
              <a:rPr lang="en-US" sz="2400" dirty="0"/>
              <a:t> student at the University of Geneva, conducted a series of simulations to determine molecules that could bind with the region of the HSP90,  and inhibit the proteins function.  Currently the researches are testing a group of compounds related to the 7-azaindoles using different doses that can kill the parasite, but are not lethal to the red blood cells.  </a:t>
            </a:r>
          </a:p>
        </p:txBody>
      </p:sp>
      <p:sp>
        <p:nvSpPr>
          <p:cNvPr id="5" name="Title 3"/>
          <p:cNvSpPr txBox="1">
            <a:spLocks/>
          </p:cNvSpPr>
          <p:nvPr/>
        </p:nvSpPr>
        <p:spPr>
          <a:xfrm>
            <a:off x="609600" y="152400"/>
            <a:ext cx="10972800" cy="990600"/>
          </a:xfrm>
          <a:prstGeom prst="rect">
            <a:avLst/>
          </a:prstGeom>
        </p:spPr>
        <p:txBody>
          <a:bodyPr vert="horz"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2"/>
                </a:solidFill>
                <a:effectLst/>
                <a:uLnTx/>
                <a:uFillTx/>
                <a:latin typeface="+mj-lt"/>
                <a:ea typeface="+mj-ea"/>
                <a:cs typeface="+mj-cs"/>
              </a:rPr>
              <a:t>Current Event Writing Assignment</a:t>
            </a:r>
          </a:p>
        </p:txBody>
      </p:sp>
    </p:spTree>
    <p:extLst>
      <p:ext uri="{BB962C8B-B14F-4D97-AF65-F5344CB8AC3E}">
        <p14:creationId xmlns:p14="http://schemas.microsoft.com/office/powerpoint/2010/main" val="40395016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extLst>
    <a:ext uri="{05A4C25C-085E-4340-85A3-A5531E510DB2}">
      <thm15:themeFamily xmlns:thm15="http://schemas.microsoft.com/office/thememl/2012/main" name="Origin" id="{EEFEF6C1-FFD1-41EC-9613-44313D99FF35}" vid="{332CB9FB-2BB4-44A8-A80C-649DEE821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666</TotalTime>
  <Words>882</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Bookman Old Style</vt:lpstr>
      <vt:lpstr>Calibri</vt:lpstr>
      <vt:lpstr>Gill Sans MT</vt:lpstr>
      <vt:lpstr>Wingdings</vt:lpstr>
      <vt:lpstr>Wingdings 3</vt:lpstr>
      <vt:lpstr>Origin</vt:lpstr>
      <vt:lpstr>Current Event Writing Assignment</vt:lpstr>
      <vt:lpstr>PowerPoint Presentation</vt:lpstr>
      <vt:lpstr>Current Event Writing Assignment</vt:lpstr>
      <vt:lpstr>Current Event Writing Assignment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Flisik</dc:creator>
  <cp:lastModifiedBy>Tyler Flisik</cp:lastModifiedBy>
  <cp:revision>13</cp:revision>
  <cp:lastPrinted>2016-10-22T22:21:51Z</cp:lastPrinted>
  <dcterms:created xsi:type="dcterms:W3CDTF">2016-08-28T21:02:05Z</dcterms:created>
  <dcterms:modified xsi:type="dcterms:W3CDTF">2017-05-02T16:32:30Z</dcterms:modified>
</cp:coreProperties>
</file>