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8" r:id="rId2"/>
    <p:sldId id="259" r:id="rId3"/>
    <p:sldId id="278" r:id="rId4"/>
    <p:sldId id="277" r:id="rId5"/>
    <p:sldId id="307" r:id="rId6"/>
    <p:sldId id="304" r:id="rId7"/>
    <p:sldId id="283" r:id="rId8"/>
    <p:sldId id="314" r:id="rId9"/>
    <p:sldId id="296" r:id="rId10"/>
    <p:sldId id="299" r:id="rId11"/>
    <p:sldId id="300" r:id="rId12"/>
    <p:sldId id="301" r:id="rId13"/>
    <p:sldId id="302" r:id="rId14"/>
    <p:sldId id="298" r:id="rId15"/>
    <p:sldId id="297" r:id="rId16"/>
    <p:sldId id="279" r:id="rId17"/>
    <p:sldId id="305" r:id="rId18"/>
    <p:sldId id="303" r:id="rId19"/>
    <p:sldId id="316" r:id="rId20"/>
    <p:sldId id="315" r:id="rId21"/>
    <p:sldId id="284" r:id="rId22"/>
    <p:sldId id="270" r:id="rId23"/>
    <p:sldId id="271" r:id="rId24"/>
    <p:sldId id="272" r:id="rId25"/>
    <p:sldId id="287" r:id="rId26"/>
    <p:sldId id="288" r:id="rId27"/>
    <p:sldId id="266" r:id="rId28"/>
    <p:sldId id="310" r:id="rId29"/>
    <p:sldId id="311" r:id="rId30"/>
    <p:sldId id="312" r:id="rId31"/>
    <p:sldId id="313" r:id="rId32"/>
    <p:sldId id="306" r:id="rId33"/>
    <p:sldId id="317" r:id="rId34"/>
    <p:sldId id="318" r:id="rId35"/>
    <p:sldId id="320" r:id="rId36"/>
    <p:sldId id="319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89" autoAdjust="0"/>
    <p:restoredTop sz="85318" autoAdjust="0"/>
  </p:normalViewPr>
  <p:slideViewPr>
    <p:cSldViewPr>
      <p:cViewPr>
        <p:scale>
          <a:sx n="60" d="100"/>
          <a:sy n="60" d="100"/>
        </p:scale>
        <p:origin x="42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76A5E-2DF1-4245-942A-D84BB930385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B933-D2D3-4DB4-A561-D8A7E77AA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2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07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51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5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19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7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4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12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Low-density lipoproteins:</a:t>
            </a:r>
            <a:r>
              <a:rPr lang="en-US" baseline="0" dirty="0"/>
              <a:t> delivers lipids to cells for membrane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High-density</a:t>
            </a:r>
            <a:r>
              <a:rPr lang="en-US" baseline="0" dirty="0"/>
              <a:t> lipoproteins: returns excess cholesterol to liver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High LDL to HDL ratio = atherosclerosis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2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5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3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1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7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6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0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4997-5699-4D70-A23F-E61987FC74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2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0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7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16052" y="381000"/>
            <a:ext cx="10369549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8C292-6824-4511-A805-B240D11705AB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87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546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546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4546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546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546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4546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11/14/2016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16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219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142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4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675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4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9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668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11/14/2016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5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11/14/2016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Circulation and Respiration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609600"/>
            <a:ext cx="1089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“Man is the most insane species. He worships an invisible God and destroys a visible Nature. Unaware that this Nature he’s destroying is this God he’s worshipping.” </a:t>
            </a:r>
          </a:p>
          <a:p>
            <a:pPr algn="ctr"/>
            <a:r>
              <a:rPr lang="en-US" sz="2400" dirty="0"/>
              <a:t>- Hubert Reeves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"I will love you as long as my heart still beats and my brain still brains." </a:t>
            </a:r>
          </a:p>
          <a:p>
            <a:pPr algn="ctr"/>
            <a:r>
              <a:rPr lang="en-US" sz="2400" dirty="0"/>
              <a:t>- Homer Simpson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211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656" y="1219197"/>
            <a:ext cx="8322687" cy="541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4543" y="152400"/>
            <a:ext cx="10243457" cy="990600"/>
          </a:xfrm>
        </p:spPr>
        <p:txBody>
          <a:bodyPr>
            <a:noAutofit/>
          </a:bodyPr>
          <a:lstStyle/>
          <a:p>
            <a:pPr algn="r"/>
            <a:r>
              <a:rPr lang="en-US" sz="4000" dirty="0"/>
              <a:t>Circulation of Blood Through the Heart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686" y="6290840"/>
            <a:ext cx="4038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621486" y="6121563"/>
            <a:ext cx="3331028" cy="431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155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Heart Valves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324287"/>
            <a:ext cx="11582400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Semilunar valve</a:t>
            </a:r>
            <a:r>
              <a:rPr lang="en-US" sz="2800" dirty="0"/>
              <a:t>: valve between ventricles and aorta or pulmonary artery </a:t>
            </a:r>
          </a:p>
          <a:p>
            <a:r>
              <a:rPr lang="en-US" sz="2800" b="1" dirty="0"/>
              <a:t>Atrioventricular valve</a:t>
            </a:r>
            <a:r>
              <a:rPr lang="en-US" sz="2800" dirty="0"/>
              <a:t>:  valve between </a:t>
            </a:r>
            <a:r>
              <a:rPr lang="en-US" sz="2800" b="1" dirty="0"/>
              <a:t>____________________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572" y="2677878"/>
            <a:ext cx="7672696" cy="36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9004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6056" y="228600"/>
            <a:ext cx="11092543" cy="936171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Path of Blood Through The Heart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0228" y="1251857"/>
            <a:ext cx="5355771" cy="5072741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altLang="en-US" sz="2200" dirty="0"/>
              <a:t>Superior and Inferior Vena Cava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Right Atria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Atrioventricular (AV) Valve 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Right Ventricle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Semilunar Valve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Pulmonary Arteries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Lungs (CO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out, 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in)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Pulmonary Veins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Left Atria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Atrioventricular (AV) Valve Left Ventricle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Semilunar Valve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Aorta</a:t>
            </a:r>
          </a:p>
          <a:p>
            <a:pPr>
              <a:spcBef>
                <a:spcPts val="300"/>
              </a:spcBef>
            </a:pPr>
            <a:r>
              <a:rPr lang="en-US" altLang="en-US" sz="2200" dirty="0"/>
              <a:t>Body (O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out, CO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in)</a:t>
            </a:r>
          </a:p>
          <a:p>
            <a:pPr>
              <a:spcBef>
                <a:spcPts val="300"/>
              </a:spcBef>
            </a:pPr>
            <a:endParaRPr lang="en-US" alt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66677"/>
            <a:ext cx="5643453" cy="44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Cardiovascular System in Humans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17714" y="1238567"/>
            <a:ext cx="6172200" cy="5093402"/>
          </a:xfrm>
        </p:spPr>
        <p:txBody>
          <a:bodyPr>
            <a:normAutofit fontScale="92500"/>
          </a:bodyPr>
          <a:lstStyle/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Right ventricle pumps blood through semi-lunar valve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Pulmonary arteries carry </a:t>
            </a:r>
            <a:r>
              <a:rPr lang="en-US" sz="1800" u="sng" dirty="0"/>
              <a:t>oxygen-poor</a:t>
            </a:r>
            <a:r>
              <a:rPr lang="en-US" sz="1800" dirty="0"/>
              <a:t> blood to lungs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Oxygen is uploaded and carbon dioxide is unloaded in the capillary beds within the lungs 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Pulmonary veins carry </a:t>
            </a:r>
            <a:r>
              <a:rPr lang="en-US" sz="1800" u="sng" dirty="0"/>
              <a:t>oxygen-rich</a:t>
            </a:r>
            <a:r>
              <a:rPr lang="en-US" sz="1800" dirty="0"/>
              <a:t> blood into the left atria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Blood moves through the atrioventricular valve into the left ventricle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Oxygen rich blood is pumped through the semi-lunar valve into the aorta, where it is carried through arteries and arterioles to the capillary beds in the body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Oxygen is unloaded and carbon dioxide is loaded in the capillary beds in the body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Oxygen-poor blood is carried through the venules and veins into the right atrium through the </a:t>
            </a:r>
            <a:r>
              <a:rPr lang="en-US" sz="1800" u="sng" dirty="0"/>
              <a:t>inferior and superior vena cava</a:t>
            </a:r>
          </a:p>
          <a:p>
            <a:pPr marL="282575" indent="-282575">
              <a:lnSpc>
                <a:spcPct val="105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en-US" sz="1800" dirty="0"/>
              <a:t>Oxygen-poor blood moves to the right ventricle through the atrioventricular valve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79" y="1216795"/>
            <a:ext cx="5398477" cy="511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Comparative Anatomy of Vertebrate Hearts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940" y="1173631"/>
            <a:ext cx="8828865" cy="556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5686" y="6096000"/>
            <a:ext cx="4038600" cy="6204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11885" y="6183086"/>
            <a:ext cx="3864427" cy="545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81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Vertebrate Circulatory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1270175"/>
            <a:ext cx="9823433" cy="49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8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610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Cardiac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10744200" cy="175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Diastole</a:t>
            </a:r>
            <a:r>
              <a:rPr lang="en-US" sz="2400" dirty="0"/>
              <a:t>: period of heart ____________ when the heart fills with blood</a:t>
            </a:r>
          </a:p>
          <a:p>
            <a:pPr>
              <a:buNone/>
            </a:pPr>
            <a:r>
              <a:rPr lang="en-US" sz="2400" b="1" dirty="0"/>
              <a:t>Systole</a:t>
            </a:r>
            <a:r>
              <a:rPr lang="en-US" sz="2400" dirty="0"/>
              <a:t>: period of heart _____________ when blood is forced out of the heart</a:t>
            </a:r>
          </a:p>
        </p:txBody>
      </p:sp>
      <p:pic>
        <p:nvPicPr>
          <p:cNvPr id="41986" name="Picture 2" descr="http://www.clker.com/cliparts/f/8/b/2/1264139023777785160Human_healthy_pumping_heart_en.svg.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286000"/>
            <a:ext cx="6426716" cy="3991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Blood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7773" y="1280984"/>
            <a:ext cx="4102443" cy="4937760"/>
          </a:xfrm>
        </p:spPr>
        <p:txBody>
          <a:bodyPr>
            <a:normAutofit/>
          </a:bodyPr>
          <a:lstStyle/>
          <a:p>
            <a:pPr marL="284163" indent="-284163">
              <a:buAutoNum type="arabicPeriod"/>
            </a:pPr>
            <a:r>
              <a:rPr lang="en-US" sz="2400" dirty="0"/>
              <a:t>Pressure from cuff </a:t>
            </a:r>
            <a:r>
              <a:rPr lang="en-US" sz="2400" b="1" dirty="0"/>
              <a:t>________</a:t>
            </a:r>
            <a:r>
              <a:rPr lang="en-US" sz="2400" dirty="0"/>
              <a:t> artery</a:t>
            </a:r>
          </a:p>
          <a:p>
            <a:pPr marL="284163" indent="-284163">
              <a:buAutoNum type="arabicPeriod"/>
            </a:pPr>
            <a:endParaRPr lang="en-US" sz="1200" dirty="0"/>
          </a:p>
          <a:p>
            <a:pPr marL="284163" indent="-284163">
              <a:buAutoNum type="arabicPeriod"/>
            </a:pPr>
            <a:r>
              <a:rPr lang="en-US" sz="2400" dirty="0"/>
              <a:t>Cuff is deflated allowing blood to pulse into arm. </a:t>
            </a:r>
            <a:r>
              <a:rPr lang="en-US" sz="2400" b="1" dirty="0"/>
              <a:t>__________</a:t>
            </a:r>
            <a:r>
              <a:rPr lang="en-US" sz="2400" dirty="0"/>
              <a:t> pressure is measured. </a:t>
            </a:r>
          </a:p>
          <a:p>
            <a:pPr marL="284163" indent="-284163">
              <a:buAutoNum type="arabicPeriod"/>
            </a:pPr>
            <a:endParaRPr lang="en-US" sz="2400" dirty="0"/>
          </a:p>
          <a:p>
            <a:pPr marL="284163" indent="-284163">
              <a:buAutoNum type="arabicPeriod"/>
            </a:pPr>
            <a:r>
              <a:rPr lang="en-US" sz="2400" dirty="0"/>
              <a:t>Cuff deflates to point that pulse can no longer be heard or felt. </a:t>
            </a:r>
            <a:r>
              <a:rPr lang="en-US" sz="2400" b="1" dirty="0"/>
              <a:t>________</a:t>
            </a:r>
            <a:r>
              <a:rPr lang="en-US" sz="2400" dirty="0"/>
              <a:t> pressure   is measured.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55" y="1614204"/>
            <a:ext cx="7603525" cy="407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Cardiac Cycle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90151" y="1318643"/>
            <a:ext cx="7924800" cy="5029200"/>
          </a:xfrm>
        </p:spPr>
        <p:txBody>
          <a:bodyPr/>
          <a:lstStyle/>
          <a:p>
            <a:pPr>
              <a:buNone/>
            </a:pPr>
            <a:r>
              <a:rPr lang="en-US" b="1" dirty="0"/>
              <a:t>Heart rate</a:t>
            </a:r>
            <a:r>
              <a:rPr lang="en-US" dirty="0"/>
              <a:t>: </a:t>
            </a:r>
            <a:r>
              <a:rPr lang="en-US" b="1" dirty="0"/>
              <a:t>____________ </a:t>
            </a:r>
            <a:r>
              <a:rPr lang="en-US" dirty="0"/>
              <a:t>of cardiac cycle</a:t>
            </a:r>
          </a:p>
          <a:p>
            <a:pPr lvl="1"/>
            <a:r>
              <a:rPr lang="en-US" dirty="0"/>
              <a:t>Usually expressed as beats per minute (BPM)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566631"/>
              </p:ext>
            </p:extLst>
          </p:nvPr>
        </p:nvGraphicFramePr>
        <p:xfrm>
          <a:off x="6934200" y="1752600"/>
          <a:ext cx="5051533" cy="444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8" name="Bitmap Image" r:id="rId3" imgW="6496957" imgH="5714286" progId="Paint.Picture">
                  <p:embed/>
                </p:oleObj>
              </mc:Choice>
              <mc:Fallback>
                <p:oleObj name="Bitmap Image" r:id="rId3" imgW="6496957" imgH="5714286" progId="Paint.Picture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752600"/>
                        <a:ext cx="5051533" cy="444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/>
          </p:nvPr>
        </p:nvGraphicFramePr>
        <p:xfrm>
          <a:off x="909919" y="2530286"/>
          <a:ext cx="4966392" cy="3454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Document" r:id="rId5" imgW="7780155" imgH="5411198" progId="Word.Document.8">
                  <p:embed/>
                </p:oleObj>
              </mc:Choice>
              <mc:Fallback>
                <p:oleObj name="Document" r:id="rId5" imgW="7780155" imgH="5411198" progId="Word.Document.8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919" y="2530286"/>
                        <a:ext cx="4966392" cy="3454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827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Control of Heart Rhythm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02771" y="1219200"/>
            <a:ext cx="1152733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Sinoatrial node </a:t>
            </a:r>
            <a:r>
              <a:rPr lang="en-US" altLang="en-US" sz="2400" dirty="0"/>
              <a:t>(pacemaker): controls ____________ at which cardiac muscles contract.</a:t>
            </a:r>
          </a:p>
          <a:p>
            <a:r>
              <a:rPr lang="en-US" altLang="en-US" sz="2200" b="1" dirty="0"/>
              <a:t>Atrioventricular node</a:t>
            </a:r>
            <a:r>
              <a:rPr lang="en-US" altLang="en-US" sz="2200" dirty="0"/>
              <a:t>: relay point that </a:t>
            </a:r>
            <a:r>
              <a:rPr lang="en-US" altLang="en-US" sz="2200" b="1" dirty="0"/>
              <a:t>_____________ </a:t>
            </a:r>
            <a:r>
              <a:rPr lang="en-US" altLang="en-US" sz="2200" dirty="0"/>
              <a:t>for filling of ventricles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610" y="2570205"/>
            <a:ext cx="6647916" cy="3617703"/>
          </a:xfrm>
          <a:prstGeom prst="rect">
            <a:avLst/>
          </a:prstGeom>
        </p:spPr>
      </p:pic>
      <p:pic>
        <p:nvPicPr>
          <p:cNvPr id="5" name="Content Placeholder 3" descr="heartbeatanimation_defaul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2365" y="2888828"/>
            <a:ext cx="2231572" cy="334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1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686800" cy="990600"/>
          </a:xfrm>
        </p:spPr>
        <p:txBody>
          <a:bodyPr>
            <a:noAutofit/>
          </a:bodyPr>
          <a:lstStyle/>
          <a:p>
            <a:r>
              <a:rPr lang="en-US" sz="3600" dirty="0"/>
              <a:t>Respiratory and Circulatory Systems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436" y="1371600"/>
            <a:ext cx="987312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Blood Pressure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609601" y="1219200"/>
            <a:ext cx="5627914" cy="493776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First lets interpret the figure to the right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Interpretation:</a:t>
            </a:r>
          </a:p>
          <a:p>
            <a:r>
              <a:rPr lang="en-US" altLang="en-US" sz="2400" dirty="0"/>
              <a:t>Blood pressure and velocity decreases in the arterioles and capillaries </a:t>
            </a:r>
          </a:p>
          <a:p>
            <a:r>
              <a:rPr lang="en-US" altLang="en-US" sz="2400" dirty="0"/>
              <a:t>Blood flow is slowest in capillaries where exchange of gases, nutrients and waste occurs</a:t>
            </a:r>
          </a:p>
          <a:p>
            <a:r>
              <a:rPr lang="en-US" altLang="en-US" sz="2400" dirty="0"/>
              <a:t>Blood flow (velocity) increases in venules and veins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816" y="152400"/>
            <a:ext cx="47720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Returning the Blood to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15000" cy="4937760"/>
          </a:xfrm>
        </p:spPr>
        <p:txBody>
          <a:bodyPr/>
          <a:lstStyle/>
          <a:p>
            <a:r>
              <a:rPr lang="en-US" dirty="0"/>
              <a:t>Valves in the veins of extremities help transport blood back to the heart</a:t>
            </a:r>
          </a:p>
          <a:p>
            <a:endParaRPr lang="en-US" dirty="0"/>
          </a:p>
          <a:p>
            <a:r>
              <a:rPr lang="en-US" dirty="0"/>
              <a:t>Contractile muscles squeeze veins to help push blood back to the heart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295400"/>
            <a:ext cx="356340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Respiratory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7700" y="1219200"/>
            <a:ext cx="5867400" cy="50673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2200" b="1" dirty="0"/>
              <a:t>Nasal Cavity</a:t>
            </a:r>
          </a:p>
          <a:p>
            <a:pPr algn="ctr">
              <a:buNone/>
            </a:pPr>
            <a:endParaRPr lang="en-US" sz="1900" b="1" dirty="0"/>
          </a:p>
          <a:p>
            <a:pPr algn="ctr">
              <a:buNone/>
            </a:pPr>
            <a:r>
              <a:rPr lang="en-US" sz="2200" b="1" dirty="0"/>
              <a:t>Pharynx</a:t>
            </a:r>
          </a:p>
          <a:p>
            <a:pPr algn="ctr">
              <a:buNone/>
            </a:pPr>
            <a:endParaRPr lang="en-US" sz="1900" b="1" dirty="0"/>
          </a:p>
          <a:p>
            <a:pPr algn="ctr">
              <a:buNone/>
            </a:pPr>
            <a:r>
              <a:rPr lang="en-US" sz="2200" b="1" dirty="0"/>
              <a:t>Larynx</a:t>
            </a:r>
          </a:p>
          <a:p>
            <a:pPr algn="ctr">
              <a:buNone/>
            </a:pPr>
            <a:endParaRPr lang="en-US" sz="1900" b="1" dirty="0"/>
          </a:p>
          <a:p>
            <a:pPr algn="ctr">
              <a:buNone/>
            </a:pPr>
            <a:r>
              <a:rPr lang="en-US" sz="2200" b="1" dirty="0"/>
              <a:t>Trachea</a:t>
            </a:r>
          </a:p>
          <a:p>
            <a:pPr algn="ctr">
              <a:buNone/>
            </a:pPr>
            <a:endParaRPr lang="en-US" sz="1900" b="1" dirty="0"/>
          </a:p>
          <a:p>
            <a:pPr algn="ctr">
              <a:buNone/>
            </a:pPr>
            <a:r>
              <a:rPr lang="en-US" sz="2200" b="1" dirty="0"/>
              <a:t>Bronchi</a:t>
            </a:r>
          </a:p>
          <a:p>
            <a:pPr algn="ctr">
              <a:buNone/>
            </a:pPr>
            <a:endParaRPr lang="en-US" sz="1900" b="1" dirty="0"/>
          </a:p>
          <a:p>
            <a:pPr algn="ctr">
              <a:buNone/>
            </a:pPr>
            <a:r>
              <a:rPr lang="en-US" sz="2200" b="1" dirty="0"/>
              <a:t>Bronchioles</a:t>
            </a:r>
          </a:p>
          <a:p>
            <a:pPr>
              <a:buNone/>
            </a:pPr>
            <a:endParaRPr lang="en-US" sz="2200" b="1" dirty="0"/>
          </a:p>
          <a:p>
            <a:pPr>
              <a:buNone/>
            </a:pPr>
            <a:r>
              <a:rPr lang="en-US" sz="2800" b="1" u="sng" dirty="0"/>
              <a:t>_____________</a:t>
            </a:r>
            <a:r>
              <a:rPr lang="en-US" sz="2800" dirty="0"/>
              <a:t>: sheet of skeletal muscle that extends along the bottom of the rib cage</a:t>
            </a:r>
            <a:r>
              <a:rPr lang="en-US" sz="2200" dirty="0"/>
              <a:t>	</a:t>
            </a:r>
          </a:p>
          <a:p>
            <a:pPr lvl="1"/>
            <a:r>
              <a:rPr lang="en-US" sz="2600" dirty="0"/>
              <a:t>Expands and contracts to force air into and out of lungs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317458"/>
            <a:ext cx="400826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3581400" y="1524000"/>
            <a:ext cx="0" cy="30480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81400" y="2123661"/>
            <a:ext cx="0" cy="30480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81400" y="2667000"/>
            <a:ext cx="0" cy="30480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81400" y="3276600"/>
            <a:ext cx="0" cy="30480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81400" y="3810000"/>
            <a:ext cx="0" cy="30480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Structure of the Alveoli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262954"/>
            <a:ext cx="3557764" cy="49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76401"/>
            <a:ext cx="4648200" cy="414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Respiratory Cycle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1"/>
            <a:ext cx="8413750" cy="486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228600"/>
            <a:ext cx="8077201" cy="838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/>
              <a:t>Breathing Control</a:t>
            </a:r>
          </a:p>
        </p:txBody>
      </p:sp>
      <p:graphicFrame>
        <p:nvGraphicFramePr>
          <p:cNvPr id="39939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3869311"/>
              </p:ext>
            </p:extLst>
          </p:nvPr>
        </p:nvGraphicFramePr>
        <p:xfrm>
          <a:off x="1371600" y="1195118"/>
          <a:ext cx="3733799" cy="507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6" name="Bitmap Image" r:id="rId3" imgW="5609524" imgH="7621064" progId="PBrush">
                  <p:embed/>
                </p:oleObj>
              </mc:Choice>
              <mc:Fallback>
                <p:oleObj name="Bitmap Image" r:id="rId3" imgW="5609524" imgH="7621064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195118"/>
                        <a:ext cx="3733799" cy="5072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1484"/>
            <a:ext cx="6324600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Occurs in medulla oblongata and pons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Monitors blood pH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Exercise = more O</a:t>
            </a:r>
            <a:r>
              <a:rPr lang="en-US" sz="2400" baseline="-25000" dirty="0"/>
              <a:t>2</a:t>
            </a:r>
            <a:r>
              <a:rPr lang="en-US" sz="2400" dirty="0"/>
              <a:t> needed and more CO</a:t>
            </a:r>
            <a:r>
              <a:rPr lang="en-US" sz="2400" baseline="-25000" dirty="0"/>
              <a:t>2</a:t>
            </a:r>
            <a:r>
              <a:rPr lang="en-US" sz="2400" dirty="0"/>
              <a:t> produced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</a:rPr>
              <a:t>___________ </a:t>
            </a:r>
            <a:r>
              <a:rPr lang="en-US" dirty="0">
                <a:solidFill>
                  <a:schemeClr val="accent2"/>
                </a:solidFill>
              </a:rPr>
              <a:t>signals for increase in depth and rate of breathing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Hyperventilation</a:t>
            </a:r>
            <a:r>
              <a:rPr lang="en-US" sz="2800" dirty="0"/>
              <a:t>: when ventilation of CO</a:t>
            </a:r>
            <a:r>
              <a:rPr lang="en-US" sz="2800" baseline="-25000" dirty="0"/>
              <a:t>2</a:t>
            </a:r>
            <a:r>
              <a:rPr lang="en-US" sz="2800" dirty="0"/>
              <a:t> exceeds body’s production of CO</a:t>
            </a:r>
            <a:r>
              <a:rPr lang="en-US" sz="2800" baseline="-25000" dirty="0"/>
              <a:t>2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Carbon Dioxide Transport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5105400" cy="4937760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2800" dirty="0"/>
              <a:t>Carbon dioxide transported from tissue by erythrocyte</a:t>
            </a:r>
          </a:p>
          <a:p>
            <a:pPr lvl="1" eaLnBrk="1" hangingPunct="1"/>
            <a:r>
              <a:rPr lang="en-US" sz="2400" dirty="0"/>
              <a:t>7% transported as carbon dioxide in blood</a:t>
            </a:r>
          </a:p>
          <a:p>
            <a:pPr lvl="1" eaLnBrk="1" hangingPunct="1"/>
            <a:r>
              <a:rPr lang="en-US" sz="2400" dirty="0"/>
              <a:t>23% of carbon dioxide and most of the hydrogen ions are attached to hemoglobin </a:t>
            </a:r>
          </a:p>
          <a:p>
            <a:pPr lvl="1" eaLnBrk="1" hangingPunct="1"/>
            <a:r>
              <a:rPr lang="en-US" sz="2400" dirty="0"/>
              <a:t>70% transported as bicarbonate in plasma</a:t>
            </a:r>
          </a:p>
          <a:p>
            <a:pPr marL="274320" lvl="1" indent="0">
              <a:buNone/>
            </a:pPr>
            <a:endParaRPr lang="en-US" sz="1200" dirty="0"/>
          </a:p>
          <a:p>
            <a:pPr marL="274320" lvl="1" indent="0">
              <a:buNone/>
            </a:pPr>
            <a:r>
              <a:rPr lang="en-US" sz="2400" dirty="0"/>
              <a:t>	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017984"/>
            <a:ext cx="4333875" cy="3156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34400" y="255632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(Carbonic acid)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02812" y="255631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(Bicarbonate)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6475" y="2176596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CO</a:t>
            </a:r>
            <a:r>
              <a:rPr lang="en-US" sz="2400" baseline="-25000" dirty="0">
                <a:solidFill>
                  <a:schemeClr val="accent1"/>
                </a:solidFill>
              </a:rPr>
              <a:t>2</a:t>
            </a:r>
            <a:r>
              <a:rPr lang="en-US" sz="2400" dirty="0">
                <a:solidFill>
                  <a:schemeClr val="accent1"/>
                </a:solidFill>
              </a:rPr>
              <a:t>  +  H</a:t>
            </a:r>
            <a:r>
              <a:rPr lang="en-US" sz="2400" baseline="-25000" dirty="0">
                <a:solidFill>
                  <a:schemeClr val="accent1"/>
                </a:solidFill>
              </a:rPr>
              <a:t>2</a:t>
            </a:r>
            <a:r>
              <a:rPr lang="en-US" sz="2400" dirty="0">
                <a:solidFill>
                  <a:schemeClr val="accent1"/>
                </a:solidFill>
              </a:rPr>
              <a:t>O 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  H</a:t>
            </a:r>
            <a:r>
              <a:rPr lang="en-US" sz="2400" baseline="-25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CO</a:t>
            </a:r>
            <a:r>
              <a:rPr lang="en-US" sz="2400" baseline="-25000" dirty="0">
                <a:solidFill>
                  <a:schemeClr val="accent1"/>
                </a:solidFill>
                <a:sym typeface="Wingdings" panose="05000000000000000000" pitchFamily="2" charset="2"/>
              </a:rPr>
              <a:t>3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   H</a:t>
            </a:r>
            <a:r>
              <a:rPr lang="en-US" sz="2400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+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  +  HCO</a:t>
            </a:r>
            <a:r>
              <a:rPr lang="en-US" sz="2400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-</a:t>
            </a:r>
            <a:endParaRPr lang="en-US" sz="2400" baseline="30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0262" y="14379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Hydrogen ions make blood more acidic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63200" y="1981200"/>
            <a:ext cx="0" cy="272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Heart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277600" cy="16002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800" b="1" u="sng" dirty="0"/>
              <a:t>_____________</a:t>
            </a:r>
            <a:r>
              <a:rPr lang="en-US" sz="2800" b="1" dirty="0"/>
              <a:t> arteries</a:t>
            </a:r>
            <a:r>
              <a:rPr lang="en-US" sz="2800" dirty="0"/>
              <a:t>:  arteries that supply the heart with blood</a:t>
            </a:r>
            <a:endParaRPr lang="en-US" sz="1200" dirty="0"/>
          </a:p>
          <a:p>
            <a:pPr>
              <a:spcAft>
                <a:spcPts val="1200"/>
              </a:spcAft>
              <a:buNone/>
            </a:pPr>
            <a:r>
              <a:rPr lang="en-US" sz="2800" b="1" dirty="0"/>
              <a:t>Low-density lipoproteins (LDLs)</a:t>
            </a:r>
            <a:r>
              <a:rPr lang="en-US" sz="2800" dirty="0"/>
              <a:t>: carry cholesterol from the liver and small intestine to outlying tissues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971800"/>
            <a:ext cx="8001000" cy="331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/>
              <a:t>Cardiovascular Disease</a:t>
            </a:r>
          </a:p>
        </p:txBody>
      </p:sp>
      <p:pic>
        <p:nvPicPr>
          <p:cNvPr id="95239" name="Picture 7" descr="42-17-Atherosclerosi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22" y="4170353"/>
            <a:ext cx="4682128" cy="2014547"/>
          </a:xfrm>
        </p:spPr>
      </p:pic>
      <p:sp>
        <p:nvSpPr>
          <p:cNvPr id="95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3059" y="1258329"/>
            <a:ext cx="11656541" cy="462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/>
              <a:t>Kills more than 750,000 people in U.S annually </a:t>
            </a:r>
          </a:p>
          <a:p>
            <a:r>
              <a:rPr lang="en-US" altLang="en-US" sz="2400" b="1" dirty="0"/>
              <a:t>Hypertension</a:t>
            </a:r>
            <a:r>
              <a:rPr lang="en-US" altLang="en-US" sz="2400" dirty="0"/>
              <a:t>: high </a:t>
            </a:r>
            <a:r>
              <a:rPr lang="en-US" altLang="en-US" sz="2400" b="1" dirty="0"/>
              <a:t>___________________</a:t>
            </a:r>
          </a:p>
          <a:p>
            <a:r>
              <a:rPr lang="en-US" altLang="en-US" sz="2400" b="1" dirty="0"/>
              <a:t>Heart attack</a:t>
            </a:r>
            <a:r>
              <a:rPr lang="en-US" altLang="en-US" sz="2400" dirty="0"/>
              <a:t>: damage or death of cardiac muscle due to blockage of coronary artery</a:t>
            </a:r>
          </a:p>
          <a:p>
            <a:r>
              <a:rPr lang="en-US" altLang="en-US" sz="2400" b="1" dirty="0"/>
              <a:t>Stroke</a:t>
            </a:r>
            <a:r>
              <a:rPr lang="en-US" altLang="en-US" sz="2400" dirty="0"/>
              <a:t>: death of nervous tissue due to lack of O2</a:t>
            </a:r>
          </a:p>
          <a:p>
            <a:r>
              <a:rPr lang="en-US" altLang="en-US" sz="2400" b="1" dirty="0"/>
              <a:t>_____________________</a:t>
            </a:r>
            <a:r>
              <a:rPr lang="en-US" altLang="en-US" sz="2400" dirty="0"/>
              <a:t>: hardening of arteries by accumulation of fatty deposits (plaque)</a:t>
            </a:r>
          </a:p>
          <a:p>
            <a:pPr lvl="1"/>
            <a:r>
              <a:rPr lang="en-US" altLang="en-US" sz="2100" dirty="0"/>
              <a:t>Low-density lipoproteins (LDL)</a:t>
            </a:r>
          </a:p>
          <a:p>
            <a:pPr lvl="1"/>
            <a:r>
              <a:rPr lang="en-US" altLang="en-US" sz="2100" dirty="0"/>
              <a:t>High-density lipoproteins (HDL)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99325" y="4508500"/>
            <a:ext cx="123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Plaque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8940800" y="4708555"/>
            <a:ext cx="1658525" cy="3206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0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/>
              <a:t>Treatments for Cardiovascular Disease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800" dirty="0"/>
              <a:t>Angiogram</a:t>
            </a:r>
          </a:p>
          <a:p>
            <a:r>
              <a:rPr lang="en-US" altLang="en-US" sz="2800" dirty="0"/>
              <a:t>Angioplasty</a:t>
            </a:r>
          </a:p>
          <a:p>
            <a:pPr lvl="1"/>
            <a:r>
              <a:rPr lang="en-US" altLang="en-US" sz="2500" dirty="0"/>
              <a:t>Stents</a:t>
            </a:r>
          </a:p>
        </p:txBody>
      </p:sp>
      <p:pic>
        <p:nvPicPr>
          <p:cNvPr id="155659" name="Picture 11" descr="Angio_01_250_dar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4" y="1449048"/>
            <a:ext cx="2780113" cy="4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330" y="2773797"/>
            <a:ext cx="6926770" cy="34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Different Circulatory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63246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/>
              <a:t>Open circulatory system</a:t>
            </a:r>
            <a:r>
              <a:rPr lang="en-US" sz="2800" dirty="0"/>
              <a:t>: </a:t>
            </a:r>
            <a:r>
              <a:rPr lang="en-US" sz="2800" b="1" dirty="0"/>
              <a:t>__________</a:t>
            </a:r>
            <a:r>
              <a:rPr lang="en-US" sz="2800" dirty="0"/>
              <a:t> bathes organs directly then diffuse back into heart through sinuses </a:t>
            </a:r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r>
              <a:rPr lang="en-US" sz="2800" b="1" dirty="0"/>
              <a:t>Closed circulatory system</a:t>
            </a:r>
            <a:r>
              <a:rPr lang="en-US" sz="2800" dirty="0"/>
              <a:t>: </a:t>
            </a:r>
            <a:r>
              <a:rPr lang="en-US" sz="2800" b="1" dirty="0"/>
              <a:t>________</a:t>
            </a:r>
            <a:r>
              <a:rPr lang="en-US" sz="2800" dirty="0"/>
              <a:t> transported through vessels into capillaries where diffusion of gases and nutrients occurs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182786"/>
            <a:ext cx="3048000" cy="259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733800"/>
            <a:ext cx="3352800" cy="26115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078" y="1813272"/>
            <a:ext cx="5234084" cy="3861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13272"/>
            <a:ext cx="5190409" cy="3861017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9600" y="171711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/>
              <a:t>Treatments for Cardiovascular Disease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73109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/>
              <a:t>Cardiovascular Surgery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219200"/>
            <a:ext cx="456111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/>
              <a:t>Bypass Surgery</a:t>
            </a:r>
          </a:p>
          <a:p>
            <a:pPr lvl="1"/>
            <a:r>
              <a:rPr lang="en-US" altLang="en-US" sz="2400" dirty="0"/>
              <a:t>Uses artery from leg to bypass blockage of coronary artery </a:t>
            </a:r>
          </a:p>
          <a:p>
            <a:pPr lvl="1"/>
            <a:r>
              <a:rPr lang="en-US" altLang="en-US" sz="2400" b="1" dirty="0"/>
              <a:t>Coronary artery</a:t>
            </a:r>
            <a:r>
              <a:rPr lang="en-US" altLang="en-US" sz="2400" dirty="0"/>
              <a:t>: artery supplying blood to the heart</a:t>
            </a:r>
          </a:p>
        </p:txBody>
      </p:sp>
      <p:pic>
        <p:nvPicPr>
          <p:cNvPr id="16386" name="Picture 2" descr="http://img.webmd.com/dtmcms/live/webmd/consumer_assets/site_images/media/medical/hw/h9991261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21" y="1459993"/>
            <a:ext cx="6417518" cy="41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5495" y="2166152"/>
            <a:ext cx="212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Coronary artery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120743" y="2525486"/>
            <a:ext cx="152400" cy="3374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014575" y="2524703"/>
            <a:ext cx="926926" cy="11633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920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/>
              <a:t>Lymphatic System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5105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Lymphatic system</a:t>
            </a:r>
            <a:r>
              <a:rPr lang="en-US" altLang="en-US" dirty="0"/>
              <a:t>: system of vessels and nodes that returns interstitial fluid, proteins, and cells back to the blood. </a:t>
            </a:r>
          </a:p>
          <a:p>
            <a:pPr lvl="1"/>
            <a:r>
              <a:rPr lang="en-US" altLang="en-US" dirty="0"/>
              <a:t>Separate from circulatory system</a:t>
            </a:r>
          </a:p>
          <a:p>
            <a:endParaRPr lang="en-US" altLang="en-US" sz="1800" b="1" dirty="0"/>
          </a:p>
          <a:p>
            <a:r>
              <a:rPr lang="en-US" altLang="en-US" b="1" dirty="0"/>
              <a:t>_______</a:t>
            </a:r>
            <a:r>
              <a:rPr lang="en-US" altLang="en-US" dirty="0"/>
              <a:t>: fluid of lymphatic system</a:t>
            </a:r>
          </a:p>
          <a:p>
            <a:endParaRPr lang="en-US" altLang="en-US" sz="1100" b="1" dirty="0"/>
          </a:p>
          <a:p>
            <a:r>
              <a:rPr lang="en-US" altLang="en-US" b="1" dirty="0"/>
              <a:t>Lymph nodes</a:t>
            </a:r>
            <a:r>
              <a:rPr lang="en-US" altLang="en-US" dirty="0"/>
              <a:t>: lymphatic organs that filter lymph and contain </a:t>
            </a:r>
            <a:r>
              <a:rPr lang="en-US" altLang="en-US" b="1" dirty="0"/>
              <a:t>__________</a:t>
            </a:r>
            <a:r>
              <a:rPr lang="en-US" altLang="en-US" dirty="0"/>
              <a:t> cells that fight disease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1165917"/>
            <a:ext cx="5830887" cy="51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37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 An open circulatory system delivers blood to tissue through capillaries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 Veins carry deoxygenated blood, while arteries carry oxygenated blood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Your breathing rate is controlled by the pH level in your blood</a:t>
            </a:r>
          </a:p>
        </p:txBody>
      </p:sp>
    </p:spTree>
    <p:extLst>
      <p:ext uri="{BB962C8B-B14F-4D97-AF65-F5344CB8AC3E}">
        <p14:creationId xmlns:p14="http://schemas.microsoft.com/office/powerpoint/2010/main" val="1280937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is </a:t>
            </a:r>
            <a:r>
              <a:rPr lang="en-US" sz="3200" u="sng" dirty="0"/>
              <a:t>false</a:t>
            </a:r>
            <a:r>
              <a:rPr lang="en-US" sz="3200" dirty="0"/>
              <a:t> concerning the an closed circulatory system?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dirty="0"/>
              <a:t>		a. Capillaries present</a:t>
            </a:r>
          </a:p>
          <a:p>
            <a:pPr marL="0" indent="0">
              <a:buNone/>
            </a:pPr>
            <a:r>
              <a:rPr lang="en-US" sz="2800" dirty="0"/>
              <a:t>		b. More efficient than open circulatory system</a:t>
            </a:r>
          </a:p>
          <a:p>
            <a:pPr marL="0" indent="0">
              <a:buNone/>
            </a:pPr>
            <a:r>
              <a:rPr lang="en-US" sz="2800" dirty="0"/>
              <a:t>		c. Blood transfers gases, nutrients and wastes</a:t>
            </a:r>
          </a:p>
          <a:p>
            <a:pPr marL="0" indent="0">
              <a:buNone/>
            </a:pPr>
            <a:r>
              <a:rPr lang="en-US" sz="2800" dirty="0"/>
              <a:t>		d. Slow blood flow</a:t>
            </a:r>
          </a:p>
        </p:txBody>
      </p:sp>
    </p:spTree>
    <p:extLst>
      <p:ext uri="{BB962C8B-B14F-4D97-AF65-F5344CB8AC3E}">
        <p14:creationId xmlns:p14="http://schemas.microsoft.com/office/powerpoint/2010/main" val="574358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19200"/>
            <a:ext cx="107442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Oxygenated blood from the lungs empties into which chamber of the heart?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	</a:t>
            </a:r>
          </a:p>
          <a:p>
            <a:pPr marL="0" indent="0">
              <a:buNone/>
            </a:pPr>
            <a:r>
              <a:rPr lang="en-US" sz="2800" dirty="0"/>
              <a:t>			a. Left ventricle</a:t>
            </a:r>
          </a:p>
          <a:p>
            <a:pPr marL="0" indent="0">
              <a:buNone/>
            </a:pPr>
            <a:r>
              <a:rPr lang="en-US" sz="2800" dirty="0"/>
              <a:t>			b. Right atrium</a:t>
            </a:r>
          </a:p>
          <a:p>
            <a:pPr marL="0" indent="0">
              <a:buNone/>
            </a:pPr>
            <a:r>
              <a:rPr lang="en-US" sz="2800" dirty="0"/>
              <a:t>			c. Right ventricle</a:t>
            </a:r>
          </a:p>
          <a:p>
            <a:pPr marL="0" indent="0">
              <a:buNone/>
            </a:pPr>
            <a:r>
              <a:rPr lang="en-US" sz="2800" dirty="0"/>
              <a:t>			d. Left atrium</a:t>
            </a:r>
          </a:p>
          <a:p>
            <a:pPr marL="0" indent="0">
              <a:buNone/>
            </a:pPr>
            <a:r>
              <a:rPr lang="en-US" sz="2800" dirty="0"/>
              <a:t>			e. Aorta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029791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Describe how breathing rate is controlled? Why do you breath into a paper bag when hyperventilating? </a:t>
            </a:r>
          </a:p>
        </p:txBody>
      </p:sp>
    </p:spTree>
    <p:extLst>
      <p:ext uri="{BB962C8B-B14F-4D97-AF65-F5344CB8AC3E}">
        <p14:creationId xmlns:p14="http://schemas.microsoft.com/office/powerpoint/2010/main" val="2927401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Draw the direction of blood flow through the heart, and name all the heart chambers and major vessels entering and leaving the heart. </a:t>
            </a:r>
          </a:p>
        </p:txBody>
      </p:sp>
      <p:pic>
        <p:nvPicPr>
          <p:cNvPr id="4" name="Picture 3" descr="http://cliparts.co/cliparts/piq/4je/piq4je7i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157" y="2253013"/>
            <a:ext cx="3321685" cy="3891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7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7620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Different Circulatory Systems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3648" y="1319463"/>
            <a:ext cx="5334000" cy="685800"/>
          </a:xfrm>
        </p:spPr>
        <p:txBody>
          <a:bodyPr/>
          <a:lstStyle/>
          <a:p>
            <a:r>
              <a:rPr lang="en-US" sz="3200" dirty="0"/>
              <a:t>Open Circulatory System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6189495" y="1319463"/>
            <a:ext cx="5889959" cy="685800"/>
          </a:xfrm>
        </p:spPr>
        <p:txBody>
          <a:bodyPr>
            <a:normAutofit/>
          </a:bodyPr>
          <a:lstStyle/>
          <a:p>
            <a:r>
              <a:rPr lang="en-US" sz="3200" dirty="0"/>
              <a:t>Closed Circulatory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1143000" y="2005263"/>
            <a:ext cx="4622800" cy="4038600"/>
          </a:xfrm>
        </p:spPr>
        <p:txBody>
          <a:bodyPr>
            <a:noAutofit/>
          </a:bodyPr>
          <a:lstStyle/>
          <a:p>
            <a:r>
              <a:rPr lang="en-US" sz="2800" dirty="0"/>
              <a:t>Arthropods and mollusks</a:t>
            </a:r>
          </a:p>
          <a:p>
            <a:r>
              <a:rPr lang="en-US" sz="2800" dirty="0"/>
              <a:t>Less efficient</a:t>
            </a:r>
          </a:p>
          <a:p>
            <a:r>
              <a:rPr lang="en-US" sz="2800" dirty="0"/>
              <a:t>Lack of capillaries</a:t>
            </a:r>
          </a:p>
          <a:p>
            <a:r>
              <a:rPr lang="en-US" sz="2800" dirty="0"/>
              <a:t>Hemolymph transports nutrients and wastes</a:t>
            </a:r>
          </a:p>
          <a:p>
            <a:r>
              <a:rPr lang="en-US" sz="2800" dirty="0"/>
              <a:t>Tissues and cells </a:t>
            </a:r>
            <a:r>
              <a:rPr lang="en-US" sz="2800" b="1" dirty="0"/>
              <a:t>_______</a:t>
            </a:r>
            <a:r>
              <a:rPr lang="en-US" sz="2800" dirty="0"/>
              <a:t> in hemolymph</a:t>
            </a:r>
          </a:p>
          <a:p>
            <a:r>
              <a:rPr lang="en-US" sz="2800" dirty="0"/>
              <a:t>Slow, uncontrolled blood 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705600" y="2005263"/>
            <a:ext cx="4876800" cy="4038600"/>
          </a:xfrm>
        </p:spPr>
        <p:txBody>
          <a:bodyPr>
            <a:normAutofit/>
          </a:bodyPr>
          <a:lstStyle/>
          <a:p>
            <a:r>
              <a:rPr lang="en-US" sz="2800" dirty="0"/>
              <a:t>Vertebrates and annelids</a:t>
            </a:r>
          </a:p>
          <a:p>
            <a:pPr marL="273050" indent="-273050"/>
            <a:r>
              <a:rPr lang="en-US" sz="2800" dirty="0"/>
              <a:t>More efficient</a:t>
            </a:r>
          </a:p>
          <a:p>
            <a:r>
              <a:rPr lang="en-US" sz="2800" dirty="0"/>
              <a:t>____________ present</a:t>
            </a:r>
          </a:p>
          <a:p>
            <a:r>
              <a:rPr lang="en-US" sz="2800" dirty="0"/>
              <a:t>Blood transports gases, nutrients and wastes</a:t>
            </a:r>
          </a:p>
          <a:p>
            <a:r>
              <a:rPr lang="en-US" sz="2800" dirty="0"/>
              <a:t>Fast, __________ blood flow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1900" y="1280160"/>
            <a:ext cx="419699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What’s in the Blood?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6451600" cy="5090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Formed elements (45% of blood)</a:t>
            </a:r>
          </a:p>
          <a:p>
            <a:r>
              <a:rPr lang="en-US" sz="2200" b="1" dirty="0"/>
              <a:t>Red blood cells (erythrocytes)</a:t>
            </a:r>
            <a:r>
              <a:rPr lang="en-US" sz="2200" dirty="0"/>
              <a:t>: oxygen transport</a:t>
            </a:r>
          </a:p>
          <a:p>
            <a:pPr lvl="1"/>
            <a:r>
              <a:rPr lang="en-US" sz="2000" b="1" dirty="0"/>
              <a:t>Hemoglobin</a:t>
            </a:r>
            <a:r>
              <a:rPr lang="en-US" sz="2000" dirty="0"/>
              <a:t>: oxygen binding protein</a:t>
            </a:r>
          </a:p>
          <a:p>
            <a:pPr lvl="1"/>
            <a:r>
              <a:rPr lang="en-US" sz="2000" dirty="0"/>
              <a:t>Lack </a:t>
            </a:r>
            <a:r>
              <a:rPr lang="en-US" sz="2000" b="1" dirty="0"/>
              <a:t>___________________________________</a:t>
            </a:r>
          </a:p>
          <a:p>
            <a:pPr>
              <a:buNone/>
            </a:pPr>
            <a:endParaRPr lang="en-US" sz="1200" dirty="0"/>
          </a:p>
          <a:p>
            <a:r>
              <a:rPr lang="en-US" sz="2200" b="1" dirty="0"/>
              <a:t>White blood cells (leukocytes)</a:t>
            </a:r>
            <a:r>
              <a:rPr lang="en-US" sz="2200" dirty="0"/>
              <a:t>:  immune response to disease and invaders</a:t>
            </a:r>
          </a:p>
          <a:p>
            <a:pPr>
              <a:buNone/>
            </a:pPr>
            <a:endParaRPr lang="en-US" sz="1200" dirty="0"/>
          </a:p>
          <a:p>
            <a:r>
              <a:rPr lang="en-US" sz="2200" b="1" dirty="0"/>
              <a:t>Platelets</a:t>
            </a:r>
            <a:r>
              <a:rPr lang="en-US" sz="2200" dirty="0"/>
              <a:t>: cell fragments that aid in </a:t>
            </a:r>
            <a:r>
              <a:rPr lang="en-US" sz="2200" b="1" dirty="0"/>
              <a:t>_____________</a:t>
            </a:r>
          </a:p>
          <a:p>
            <a:pPr>
              <a:buNone/>
            </a:pPr>
            <a:endParaRPr lang="en-US" sz="1300" dirty="0"/>
          </a:p>
          <a:p>
            <a:pPr>
              <a:buNone/>
            </a:pPr>
            <a:r>
              <a:rPr lang="en-US" sz="2400" dirty="0"/>
              <a:t>Plasma (55% of blood)</a:t>
            </a:r>
          </a:p>
          <a:p>
            <a:r>
              <a:rPr lang="en-US" sz="2200" dirty="0"/>
              <a:t>Liquid portion of blood that holds blood cells in suspension</a:t>
            </a:r>
          </a:p>
          <a:p>
            <a:r>
              <a:rPr lang="en-US" sz="2200" dirty="0"/>
              <a:t>Ions and proteins regulate osmotic and pH balance</a:t>
            </a:r>
          </a:p>
          <a:p>
            <a:endParaRPr lang="en-US" sz="2000" dirty="0"/>
          </a:p>
        </p:txBody>
      </p:sp>
      <p:pic>
        <p:nvPicPr>
          <p:cNvPr id="24578" name="Picture 2" descr="http://www.staffordshirearts.co.uk/wp-content/uploads/2013/12/Count-Von-Count-from-Sesame-Stre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9100" y="101600"/>
            <a:ext cx="13208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46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4270" y="1317171"/>
            <a:ext cx="5318701" cy="494211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Blood vessel tissues: </a:t>
            </a:r>
            <a:r>
              <a:rPr lang="en-US" altLang="en-US" sz="2400" dirty="0"/>
              <a:t>endothelium, smooth muscle, connective tissue</a:t>
            </a:r>
            <a:endParaRPr lang="en-US" sz="2400" b="1" dirty="0"/>
          </a:p>
          <a:p>
            <a:endParaRPr lang="en-US" sz="1200" b="1" dirty="0"/>
          </a:p>
          <a:p>
            <a:r>
              <a:rPr lang="en-US" sz="2400" b="1" dirty="0"/>
              <a:t>Veins (venules)</a:t>
            </a:r>
            <a:r>
              <a:rPr lang="en-US" sz="2400" dirty="0"/>
              <a:t>: vessels carrying blood back to the heart</a:t>
            </a:r>
            <a:endParaRPr lang="en-US" sz="2000" dirty="0"/>
          </a:p>
          <a:p>
            <a:pPr lvl="1"/>
            <a:r>
              <a:rPr lang="en-US" sz="2000" dirty="0"/>
              <a:t>Valves</a:t>
            </a:r>
          </a:p>
          <a:p>
            <a:endParaRPr lang="en-US" sz="1200" b="1" dirty="0"/>
          </a:p>
          <a:p>
            <a:r>
              <a:rPr lang="en-US" sz="2400" b="1" dirty="0"/>
              <a:t>Capillaries</a:t>
            </a:r>
            <a:r>
              <a:rPr lang="en-US" sz="2400" dirty="0"/>
              <a:t>: thinly walled vessels where gas, nutrient and waste </a:t>
            </a:r>
            <a:r>
              <a:rPr lang="en-US" sz="2400" b="1" dirty="0"/>
              <a:t>______________</a:t>
            </a:r>
            <a:r>
              <a:rPr lang="en-US" sz="2400" dirty="0"/>
              <a:t>. Lack smooth muscle</a:t>
            </a:r>
          </a:p>
          <a:p>
            <a:endParaRPr lang="en-US" sz="1300" b="1" dirty="0"/>
          </a:p>
          <a:p>
            <a:r>
              <a:rPr lang="en-US" sz="2400" b="1" dirty="0"/>
              <a:t>Arteries (arterioles)</a:t>
            </a:r>
            <a:r>
              <a:rPr lang="en-US" sz="2400" dirty="0"/>
              <a:t>: vessels with </a:t>
            </a:r>
            <a:r>
              <a:rPr lang="en-US" sz="2400" b="1" dirty="0"/>
              <a:t>_________ </a:t>
            </a:r>
            <a:r>
              <a:rPr lang="en-US" sz="2400" dirty="0"/>
              <a:t>that carry blood away from the heart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19" y="1186542"/>
            <a:ext cx="6066744" cy="4101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657" y="5180331"/>
            <a:ext cx="3101068" cy="1160598"/>
          </a:xfrm>
          <a:prstGeom prst="rect">
            <a:avLst/>
          </a:prstGeom>
        </p:spPr>
      </p:pic>
      <p:sp>
        <p:nvSpPr>
          <p:cNvPr id="10" name="Curved Down Arrow 9"/>
          <p:cNvSpPr/>
          <p:nvPr/>
        </p:nvSpPr>
        <p:spPr>
          <a:xfrm rot="3335544">
            <a:off x="9052471" y="4985959"/>
            <a:ext cx="1077655" cy="301660"/>
          </a:xfrm>
          <a:prstGeom prst="curvedDownArrow">
            <a:avLst>
              <a:gd name="adj1" fmla="val 63899"/>
              <a:gd name="adj2" fmla="val 106114"/>
              <a:gd name="adj3" fmla="val 45052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5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981201"/>
            <a:ext cx="6781322" cy="43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Exchange at Capillaries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515600" cy="1066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Capillaries are so small that RBCs pass through single-file</a:t>
            </a:r>
          </a:p>
          <a:p>
            <a:r>
              <a:rPr lang="en-US" sz="2800" dirty="0"/>
              <a:t>Gases, nutrients and waste move via diffusion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Vertebrate Circulatory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5429" y="1275349"/>
            <a:ext cx="7282542" cy="493776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Cardiovascular system</a:t>
            </a:r>
            <a:r>
              <a:rPr lang="en-US" dirty="0"/>
              <a:t>: organ system that circulates blood through a network of vessels, transporting nutrients, gases and hormones to cells throughout the body</a:t>
            </a:r>
          </a:p>
          <a:p>
            <a:endParaRPr lang="en-US" sz="1700" b="1" dirty="0"/>
          </a:p>
          <a:p>
            <a:r>
              <a:rPr lang="en-US" b="1" dirty="0"/>
              <a:t>Heart: </a:t>
            </a:r>
            <a:r>
              <a:rPr lang="en-US" dirty="0"/>
              <a:t>hollow muscular organ that pumps blood through circulatory system by rhythmic contraction</a:t>
            </a:r>
          </a:p>
          <a:p>
            <a:pPr lvl="1"/>
            <a:r>
              <a:rPr lang="en-US" b="1" u="sng" dirty="0"/>
              <a:t>________</a:t>
            </a:r>
            <a:r>
              <a:rPr lang="en-US" dirty="0"/>
              <a:t>: chambers that receive blood entering heart</a:t>
            </a:r>
          </a:p>
          <a:p>
            <a:pPr lvl="1"/>
            <a:r>
              <a:rPr lang="en-US" b="1" u="sng" dirty="0"/>
              <a:t>____________</a:t>
            </a:r>
            <a:r>
              <a:rPr lang="en-US" dirty="0"/>
              <a:t>: chambers that pump blood out of the heart</a:t>
            </a:r>
          </a:p>
          <a:p>
            <a:endParaRPr lang="en-US" sz="1700" b="1" dirty="0"/>
          </a:p>
          <a:p>
            <a:r>
              <a:rPr lang="en-US" b="1" dirty="0"/>
              <a:t>Pulmonary circuit</a:t>
            </a:r>
            <a:r>
              <a:rPr lang="en-US" dirty="0"/>
              <a:t>: circuit of blood flow between the </a:t>
            </a:r>
            <a:r>
              <a:rPr lang="en-US" b="1" dirty="0"/>
              <a:t>____________________</a:t>
            </a:r>
          </a:p>
          <a:p>
            <a:pPr>
              <a:buNone/>
            </a:pPr>
            <a:endParaRPr lang="en-US" sz="1700" dirty="0"/>
          </a:p>
          <a:p>
            <a:r>
              <a:rPr lang="en-US" b="1" dirty="0"/>
              <a:t>Systemic circuit</a:t>
            </a:r>
            <a:r>
              <a:rPr lang="en-US" dirty="0"/>
              <a:t>:  circuit of blood flow between the </a:t>
            </a:r>
            <a:r>
              <a:rPr lang="en-US" b="1" dirty="0"/>
              <a:t>_______________________</a:t>
            </a:r>
          </a:p>
          <a:p>
            <a:pPr>
              <a:buNone/>
            </a:pPr>
            <a:endParaRPr lang="en-US" sz="2800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199" y="1164772"/>
            <a:ext cx="3873963" cy="515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75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irculation path"/>
          <p:cNvPicPr>
            <a:picLocks noChangeAspect="1" noChangeArrowheads="1"/>
          </p:cNvPicPr>
          <p:nvPr/>
        </p:nvPicPr>
        <p:blipFill>
          <a:blip r:embed="rId2" cstate="print"/>
          <a:srcRect t="1640"/>
          <a:stretch>
            <a:fillRect/>
          </a:stretch>
        </p:blipFill>
        <p:spPr bwMode="auto">
          <a:xfrm>
            <a:off x="4495800" y="152401"/>
            <a:ext cx="3810000" cy="658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445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1262</Words>
  <Application>Microsoft Office PowerPoint</Application>
  <PresentationFormat>Widescreen</PresentationFormat>
  <Paragraphs>232</Paragraphs>
  <Slides>37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Bitmap Image</vt:lpstr>
      <vt:lpstr>Document</vt:lpstr>
      <vt:lpstr>Circulation and Respiration</vt:lpstr>
      <vt:lpstr>Respiratory and Circulatory Systems</vt:lpstr>
      <vt:lpstr>Different Circulatory Systems</vt:lpstr>
      <vt:lpstr>Different Circulatory Systems</vt:lpstr>
      <vt:lpstr>What’s in the Blood?</vt:lpstr>
      <vt:lpstr>Blood Vessels</vt:lpstr>
      <vt:lpstr>Exchange at Capillaries</vt:lpstr>
      <vt:lpstr>Vertebrate Circulatory System</vt:lpstr>
      <vt:lpstr>PowerPoint Presentation</vt:lpstr>
      <vt:lpstr>Circulation of Blood Through the Heart</vt:lpstr>
      <vt:lpstr>Heart Valves</vt:lpstr>
      <vt:lpstr>Path of Blood Through The Heart</vt:lpstr>
      <vt:lpstr>Cardiovascular System in Humans</vt:lpstr>
      <vt:lpstr>Comparative Anatomy of Vertebrate Hearts</vt:lpstr>
      <vt:lpstr>Vertebrate Circulatory Systems</vt:lpstr>
      <vt:lpstr>Cardiac Cycle</vt:lpstr>
      <vt:lpstr>Blood Pressure</vt:lpstr>
      <vt:lpstr>Cardiac Cycle</vt:lpstr>
      <vt:lpstr>Control of Heart Rhythm</vt:lpstr>
      <vt:lpstr>Blood Pressure</vt:lpstr>
      <vt:lpstr>Returning the Blood to the Heart</vt:lpstr>
      <vt:lpstr>The Respiratory System</vt:lpstr>
      <vt:lpstr>Structure of the Alveoli</vt:lpstr>
      <vt:lpstr>Respiratory Cycle</vt:lpstr>
      <vt:lpstr>Breathing Control</vt:lpstr>
      <vt:lpstr>Carbon Dioxide Transport</vt:lpstr>
      <vt:lpstr>Heart Attack</vt:lpstr>
      <vt:lpstr>Cardiovascular Disease</vt:lpstr>
      <vt:lpstr>Treatments for Cardiovascular Disease</vt:lpstr>
      <vt:lpstr>PowerPoint Presentation</vt:lpstr>
      <vt:lpstr>Cardiovascular Surgery</vt:lpstr>
      <vt:lpstr>Lymphatic System</vt:lpstr>
      <vt:lpstr>Check Your Understanding</vt:lpstr>
      <vt:lpstr>Check Your Understanding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Outcomes of Evolution</dc:title>
  <dc:creator>Tyler Flisik</dc:creator>
  <cp:lastModifiedBy>Tyler Flisik</cp:lastModifiedBy>
  <cp:revision>67</cp:revision>
  <dcterms:created xsi:type="dcterms:W3CDTF">2014-05-11T20:38:15Z</dcterms:created>
  <dcterms:modified xsi:type="dcterms:W3CDTF">2016-11-15T06:53:43Z</dcterms:modified>
</cp:coreProperties>
</file>