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58" r:id="rId3"/>
    <p:sldId id="259" r:id="rId4"/>
    <p:sldId id="260" r:id="rId5"/>
    <p:sldId id="262" r:id="rId6"/>
    <p:sldId id="263" r:id="rId7"/>
    <p:sldId id="264" r:id="rId8"/>
    <p:sldId id="265" r:id="rId9"/>
    <p:sldId id="266" r:id="rId10"/>
    <p:sldId id="267" r:id="rId11"/>
    <p:sldId id="268" r:id="rId12"/>
    <p:sldId id="310" r:id="rId13"/>
    <p:sldId id="311" r:id="rId14"/>
    <p:sldId id="269" r:id="rId15"/>
    <p:sldId id="270" r:id="rId16"/>
    <p:sldId id="271" r:id="rId17"/>
    <p:sldId id="272" r:id="rId18"/>
    <p:sldId id="274" r:id="rId19"/>
    <p:sldId id="275" r:id="rId20"/>
    <p:sldId id="276" r:id="rId21"/>
    <p:sldId id="277" r:id="rId22"/>
    <p:sldId id="278" r:id="rId23"/>
    <p:sldId id="279" r:id="rId24"/>
    <p:sldId id="307" r:id="rId25"/>
    <p:sldId id="309" r:id="rId26"/>
    <p:sldId id="281" r:id="rId27"/>
    <p:sldId id="312" r:id="rId28"/>
    <p:sldId id="313" r:id="rId29"/>
    <p:sldId id="314" r:id="rId30"/>
    <p:sldId id="315" r:id="rId31"/>
    <p:sldId id="273"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8" r:id="rId54"/>
    <p:sldId id="304" r:id="rId55"/>
    <p:sldId id="305" r:id="rId56"/>
    <p:sldId id="30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0BE88"/>
    <a:srgbClr val="337D35"/>
    <a:srgbClr val="6ABA8E"/>
    <a:srgbClr val="339933"/>
    <a:srgbClr val="4FC54F"/>
    <a:srgbClr val="C1E1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75402" autoAdjust="0"/>
  </p:normalViewPr>
  <p:slideViewPr>
    <p:cSldViewPr snapToGrid="0">
      <p:cViewPr varScale="1">
        <p:scale>
          <a:sx n="78" d="100"/>
          <a:sy n="78" d="100"/>
        </p:scale>
        <p:origin x="10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2E28F-809F-46C4-855E-5A41918FEBF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D722EB6-99B4-4D55-B77B-E2EF5785F6F3}">
      <dgm:prSet phldrT="[Text]" custT="1"/>
      <dgm:spPr/>
      <dgm:t>
        <a:bodyPr/>
        <a:lstStyle/>
        <a:p>
          <a:r>
            <a:rPr lang="en-US" sz="1200" dirty="0"/>
            <a:t>6-Carbon compound</a:t>
          </a:r>
        </a:p>
      </dgm:t>
    </dgm:pt>
    <dgm:pt modelId="{ED39ABD3-01AC-4C6B-A57E-4FF59C4C3907}" type="parTrans" cxnId="{91C10098-79D5-4AD1-B057-A9F4E957E0B3}">
      <dgm:prSet/>
      <dgm:spPr/>
      <dgm:t>
        <a:bodyPr/>
        <a:lstStyle/>
        <a:p>
          <a:endParaRPr lang="en-US"/>
        </a:p>
      </dgm:t>
    </dgm:pt>
    <dgm:pt modelId="{A08AA118-8777-4204-9CAC-C29D4C0F003F}" type="sibTrans" cxnId="{91C10098-79D5-4AD1-B057-A9F4E957E0B3}">
      <dgm:prSet/>
      <dgm:spPr/>
      <dgm:t>
        <a:bodyPr/>
        <a:lstStyle/>
        <a:p>
          <a:endParaRPr lang="en-US"/>
        </a:p>
      </dgm:t>
    </dgm:pt>
    <dgm:pt modelId="{FFEFE7A9-A4E8-4BF5-9097-8D502058FFA1}">
      <dgm:prSet phldrT="[Text]" custT="1"/>
      <dgm:spPr/>
      <dgm:t>
        <a:bodyPr/>
        <a:lstStyle/>
        <a:p>
          <a:r>
            <a:rPr lang="en-US" sz="1200" dirty="0"/>
            <a:t>4-Carbon compound</a:t>
          </a:r>
        </a:p>
      </dgm:t>
    </dgm:pt>
    <dgm:pt modelId="{8537C41C-F35F-4104-8C62-66D69DD14C22}" type="parTrans" cxnId="{B31783A3-A0BE-49DC-BAE9-54235562CAAE}">
      <dgm:prSet/>
      <dgm:spPr/>
      <dgm:t>
        <a:bodyPr/>
        <a:lstStyle/>
        <a:p>
          <a:endParaRPr lang="en-US"/>
        </a:p>
      </dgm:t>
    </dgm:pt>
    <dgm:pt modelId="{1B84A726-E81E-4736-8682-4169D6A1948C}" type="sibTrans" cxnId="{B31783A3-A0BE-49DC-BAE9-54235562CAAE}">
      <dgm:prSet/>
      <dgm:spPr/>
      <dgm:t>
        <a:bodyPr/>
        <a:lstStyle/>
        <a:p>
          <a:endParaRPr lang="en-US"/>
        </a:p>
      </dgm:t>
    </dgm:pt>
    <dgm:pt modelId="{2364808A-2734-4FC8-A563-1AF73FCBB392}">
      <dgm:prSet phldrT="[Text]" custT="1"/>
      <dgm:spPr/>
      <dgm:t>
        <a:bodyPr/>
        <a:lstStyle/>
        <a:p>
          <a:r>
            <a:rPr lang="en-US" sz="1200" dirty="0"/>
            <a:t>4-Carbon compound</a:t>
          </a:r>
        </a:p>
      </dgm:t>
    </dgm:pt>
    <dgm:pt modelId="{5BD6B03C-97B6-4204-B163-495315AD3630}" type="parTrans" cxnId="{19315322-7E63-48C4-959C-C645B8D624D7}">
      <dgm:prSet/>
      <dgm:spPr/>
      <dgm:t>
        <a:bodyPr/>
        <a:lstStyle/>
        <a:p>
          <a:endParaRPr lang="en-US"/>
        </a:p>
      </dgm:t>
    </dgm:pt>
    <dgm:pt modelId="{9C8EAE28-71F4-45A0-9851-FC0DCEE4E959}" type="sibTrans" cxnId="{19315322-7E63-48C4-959C-C645B8D624D7}">
      <dgm:prSet/>
      <dgm:spPr/>
      <dgm:t>
        <a:bodyPr/>
        <a:lstStyle/>
        <a:p>
          <a:endParaRPr lang="en-US"/>
        </a:p>
      </dgm:t>
    </dgm:pt>
    <dgm:pt modelId="{D6F5D483-1BF4-4175-96E3-2F342DB5F6C8}" type="pres">
      <dgm:prSet presAssocID="{CE32E28F-809F-46C4-855E-5A41918FEBFC}" presName="cycle" presStyleCnt="0">
        <dgm:presLayoutVars>
          <dgm:dir/>
          <dgm:resizeHandles val="exact"/>
        </dgm:presLayoutVars>
      </dgm:prSet>
      <dgm:spPr/>
    </dgm:pt>
    <dgm:pt modelId="{B90C79FD-4D45-4D77-AA77-3283A3D59328}" type="pres">
      <dgm:prSet presAssocID="{0D722EB6-99B4-4D55-B77B-E2EF5785F6F3}" presName="dummy" presStyleCnt="0"/>
      <dgm:spPr/>
    </dgm:pt>
    <dgm:pt modelId="{4A7A5B21-9DB8-4213-990C-143B638E4AAE}" type="pres">
      <dgm:prSet presAssocID="{0D722EB6-99B4-4D55-B77B-E2EF5785F6F3}" presName="node" presStyleLbl="revTx" presStyleIdx="0" presStyleCnt="3" custScaleY="66181" custRadScaleRad="85249" custRadScaleInc="34315">
        <dgm:presLayoutVars>
          <dgm:bulletEnabled val="1"/>
        </dgm:presLayoutVars>
      </dgm:prSet>
      <dgm:spPr/>
    </dgm:pt>
    <dgm:pt modelId="{3659A511-CDB9-4F09-A09B-7A03277FBF1D}" type="pres">
      <dgm:prSet presAssocID="{A08AA118-8777-4204-9CAC-C29D4C0F003F}" presName="sibTrans" presStyleLbl="node1" presStyleIdx="0" presStyleCnt="3" custScaleX="102037" custScaleY="88890" custLinFactNeighborX="-1033" custLinFactNeighborY="-3259"/>
      <dgm:spPr/>
    </dgm:pt>
    <dgm:pt modelId="{B90EC73B-1A8B-4C66-A143-1995807BABD0}" type="pres">
      <dgm:prSet presAssocID="{FFEFE7A9-A4E8-4BF5-9097-8D502058FFA1}" presName="dummy" presStyleCnt="0"/>
      <dgm:spPr/>
    </dgm:pt>
    <dgm:pt modelId="{5A146CA5-C0A3-48B8-990F-CDD6EE0DF8B7}" type="pres">
      <dgm:prSet presAssocID="{FFEFE7A9-A4E8-4BF5-9097-8D502058FFA1}" presName="node" presStyleLbl="revTx" presStyleIdx="1" presStyleCnt="3" custScaleY="75824">
        <dgm:presLayoutVars>
          <dgm:bulletEnabled val="1"/>
        </dgm:presLayoutVars>
      </dgm:prSet>
      <dgm:spPr/>
    </dgm:pt>
    <dgm:pt modelId="{E4878F0A-3D1F-4FC1-84D5-64FE2F106C76}" type="pres">
      <dgm:prSet presAssocID="{1B84A726-E81E-4736-8682-4169D6A1948C}" presName="sibTrans" presStyleLbl="node1" presStyleIdx="1" presStyleCnt="3" custScaleX="90508" custScaleY="85570" custLinFactNeighborX="-5600" custLinFactNeighborY="-96"/>
      <dgm:spPr/>
    </dgm:pt>
    <dgm:pt modelId="{2918B4F4-7B1C-444D-98CB-0637A032049D}" type="pres">
      <dgm:prSet presAssocID="{2364808A-2734-4FC8-A563-1AF73FCBB392}" presName="dummy" presStyleCnt="0"/>
      <dgm:spPr/>
    </dgm:pt>
    <dgm:pt modelId="{583BEAAB-B6B7-4DFD-B3D1-020F1F3623CB}" type="pres">
      <dgm:prSet presAssocID="{2364808A-2734-4FC8-A563-1AF73FCBB392}" presName="node" presStyleLbl="revTx" presStyleIdx="2" presStyleCnt="3" custScaleX="135496" custScaleY="42071" custRadScaleRad="96458" custRadScaleInc="-16051">
        <dgm:presLayoutVars>
          <dgm:bulletEnabled val="1"/>
        </dgm:presLayoutVars>
      </dgm:prSet>
      <dgm:spPr/>
    </dgm:pt>
    <dgm:pt modelId="{61B77F02-EF85-4AE6-BB8E-691C538DB0DC}" type="pres">
      <dgm:prSet presAssocID="{9C8EAE28-71F4-45A0-9851-FC0DCEE4E959}" presName="sibTrans" presStyleLbl="node1" presStyleIdx="2" presStyleCnt="3" custAng="639653" custScaleX="81003" custScaleY="85822" custLinFactNeighborX="-2790" custLinFactNeighborY="-17082"/>
      <dgm:spPr/>
    </dgm:pt>
  </dgm:ptLst>
  <dgm:cxnLst>
    <dgm:cxn modelId="{19315322-7E63-48C4-959C-C645B8D624D7}" srcId="{CE32E28F-809F-46C4-855E-5A41918FEBFC}" destId="{2364808A-2734-4FC8-A563-1AF73FCBB392}" srcOrd="2" destOrd="0" parTransId="{5BD6B03C-97B6-4204-B163-495315AD3630}" sibTransId="{9C8EAE28-71F4-45A0-9851-FC0DCEE4E959}"/>
    <dgm:cxn modelId="{5B8AB832-8770-4F0E-9932-FCAC29A32882}" type="presOf" srcId="{9C8EAE28-71F4-45A0-9851-FC0DCEE4E959}" destId="{61B77F02-EF85-4AE6-BB8E-691C538DB0DC}" srcOrd="0" destOrd="0" presId="urn:microsoft.com/office/officeart/2005/8/layout/cycle1"/>
    <dgm:cxn modelId="{AC5E1B4A-03EF-434C-AC52-BD287790AC0A}" type="presOf" srcId="{A08AA118-8777-4204-9CAC-C29D4C0F003F}" destId="{3659A511-CDB9-4F09-A09B-7A03277FBF1D}" srcOrd="0" destOrd="0" presId="urn:microsoft.com/office/officeart/2005/8/layout/cycle1"/>
    <dgm:cxn modelId="{6676F570-DB7A-4694-BA7C-F590F912213D}" type="presOf" srcId="{1B84A726-E81E-4736-8682-4169D6A1948C}" destId="{E4878F0A-3D1F-4FC1-84D5-64FE2F106C76}" srcOrd="0" destOrd="0" presId="urn:microsoft.com/office/officeart/2005/8/layout/cycle1"/>
    <dgm:cxn modelId="{04D34683-2777-4CE9-BDA1-C26DBB091583}" type="presOf" srcId="{2364808A-2734-4FC8-A563-1AF73FCBB392}" destId="{583BEAAB-B6B7-4DFD-B3D1-020F1F3623CB}" srcOrd="0" destOrd="0" presId="urn:microsoft.com/office/officeart/2005/8/layout/cycle1"/>
    <dgm:cxn modelId="{91B21D95-2C0E-4D2D-902C-6F2F26D3E616}" type="presOf" srcId="{0D722EB6-99B4-4D55-B77B-E2EF5785F6F3}" destId="{4A7A5B21-9DB8-4213-990C-143B638E4AAE}" srcOrd="0" destOrd="0" presId="urn:microsoft.com/office/officeart/2005/8/layout/cycle1"/>
    <dgm:cxn modelId="{91C10098-79D5-4AD1-B057-A9F4E957E0B3}" srcId="{CE32E28F-809F-46C4-855E-5A41918FEBFC}" destId="{0D722EB6-99B4-4D55-B77B-E2EF5785F6F3}" srcOrd="0" destOrd="0" parTransId="{ED39ABD3-01AC-4C6B-A57E-4FF59C4C3907}" sibTransId="{A08AA118-8777-4204-9CAC-C29D4C0F003F}"/>
    <dgm:cxn modelId="{B31783A3-A0BE-49DC-BAE9-54235562CAAE}" srcId="{CE32E28F-809F-46C4-855E-5A41918FEBFC}" destId="{FFEFE7A9-A4E8-4BF5-9097-8D502058FFA1}" srcOrd="1" destOrd="0" parTransId="{8537C41C-F35F-4104-8C62-66D69DD14C22}" sibTransId="{1B84A726-E81E-4736-8682-4169D6A1948C}"/>
    <dgm:cxn modelId="{971420EB-7958-44F7-B53A-88207BD394E9}" type="presOf" srcId="{CE32E28F-809F-46C4-855E-5A41918FEBFC}" destId="{D6F5D483-1BF4-4175-96E3-2F342DB5F6C8}" srcOrd="0" destOrd="0" presId="urn:microsoft.com/office/officeart/2005/8/layout/cycle1"/>
    <dgm:cxn modelId="{9AB8B4F0-0F6A-4A6D-B7A2-CF20392579A3}" type="presOf" srcId="{FFEFE7A9-A4E8-4BF5-9097-8D502058FFA1}" destId="{5A146CA5-C0A3-48B8-990F-CDD6EE0DF8B7}" srcOrd="0" destOrd="0" presId="urn:microsoft.com/office/officeart/2005/8/layout/cycle1"/>
    <dgm:cxn modelId="{D8CFC954-8E19-4ABD-A8E9-FD5009E838F0}" type="presParOf" srcId="{D6F5D483-1BF4-4175-96E3-2F342DB5F6C8}" destId="{B90C79FD-4D45-4D77-AA77-3283A3D59328}" srcOrd="0" destOrd="0" presId="urn:microsoft.com/office/officeart/2005/8/layout/cycle1"/>
    <dgm:cxn modelId="{6606DFB3-56DD-41E1-B95A-F98E3C32C671}" type="presParOf" srcId="{D6F5D483-1BF4-4175-96E3-2F342DB5F6C8}" destId="{4A7A5B21-9DB8-4213-990C-143B638E4AAE}" srcOrd="1" destOrd="0" presId="urn:microsoft.com/office/officeart/2005/8/layout/cycle1"/>
    <dgm:cxn modelId="{7103CCF6-23D6-46E0-825D-6909F22CAC23}" type="presParOf" srcId="{D6F5D483-1BF4-4175-96E3-2F342DB5F6C8}" destId="{3659A511-CDB9-4F09-A09B-7A03277FBF1D}" srcOrd="2" destOrd="0" presId="urn:microsoft.com/office/officeart/2005/8/layout/cycle1"/>
    <dgm:cxn modelId="{CD11FE23-A3FB-4F76-B48D-9FAFF98BB223}" type="presParOf" srcId="{D6F5D483-1BF4-4175-96E3-2F342DB5F6C8}" destId="{B90EC73B-1A8B-4C66-A143-1995807BABD0}" srcOrd="3" destOrd="0" presId="urn:microsoft.com/office/officeart/2005/8/layout/cycle1"/>
    <dgm:cxn modelId="{4E340046-2D80-484A-909A-22D05BEE3C57}" type="presParOf" srcId="{D6F5D483-1BF4-4175-96E3-2F342DB5F6C8}" destId="{5A146CA5-C0A3-48B8-990F-CDD6EE0DF8B7}" srcOrd="4" destOrd="0" presId="urn:microsoft.com/office/officeart/2005/8/layout/cycle1"/>
    <dgm:cxn modelId="{5A6329BE-8260-4FFC-BBC5-8BCA0D1B7FAB}" type="presParOf" srcId="{D6F5D483-1BF4-4175-96E3-2F342DB5F6C8}" destId="{E4878F0A-3D1F-4FC1-84D5-64FE2F106C76}" srcOrd="5" destOrd="0" presId="urn:microsoft.com/office/officeart/2005/8/layout/cycle1"/>
    <dgm:cxn modelId="{53008017-BE5B-41E7-9686-B983A55F9CAD}" type="presParOf" srcId="{D6F5D483-1BF4-4175-96E3-2F342DB5F6C8}" destId="{2918B4F4-7B1C-444D-98CB-0637A032049D}" srcOrd="6" destOrd="0" presId="urn:microsoft.com/office/officeart/2005/8/layout/cycle1"/>
    <dgm:cxn modelId="{FA406DD5-FF13-4A3B-962B-B03198E5D801}" type="presParOf" srcId="{D6F5D483-1BF4-4175-96E3-2F342DB5F6C8}" destId="{583BEAAB-B6B7-4DFD-B3D1-020F1F3623CB}" srcOrd="7" destOrd="0" presId="urn:microsoft.com/office/officeart/2005/8/layout/cycle1"/>
    <dgm:cxn modelId="{7B9A1544-79BA-4CD1-828E-D4FA3BCD09B6}" type="presParOf" srcId="{D6F5D483-1BF4-4175-96E3-2F342DB5F6C8}" destId="{61B77F02-EF85-4AE6-BB8E-691C538DB0D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2E28F-809F-46C4-855E-5A41918FEBF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D722EB6-99B4-4D55-B77B-E2EF5785F6F3}">
      <dgm:prSet phldrT="[Text]" custT="1"/>
      <dgm:spPr/>
      <dgm:t>
        <a:bodyPr/>
        <a:lstStyle/>
        <a:p>
          <a:r>
            <a:rPr lang="en-US" sz="1200" dirty="0"/>
            <a:t>6-Carbon compound</a:t>
          </a:r>
        </a:p>
      </dgm:t>
    </dgm:pt>
    <dgm:pt modelId="{ED39ABD3-01AC-4C6B-A57E-4FF59C4C3907}" type="parTrans" cxnId="{91C10098-79D5-4AD1-B057-A9F4E957E0B3}">
      <dgm:prSet/>
      <dgm:spPr/>
      <dgm:t>
        <a:bodyPr/>
        <a:lstStyle/>
        <a:p>
          <a:endParaRPr lang="en-US"/>
        </a:p>
      </dgm:t>
    </dgm:pt>
    <dgm:pt modelId="{A08AA118-8777-4204-9CAC-C29D4C0F003F}" type="sibTrans" cxnId="{91C10098-79D5-4AD1-B057-A9F4E957E0B3}">
      <dgm:prSet/>
      <dgm:spPr/>
      <dgm:t>
        <a:bodyPr/>
        <a:lstStyle/>
        <a:p>
          <a:endParaRPr lang="en-US"/>
        </a:p>
      </dgm:t>
    </dgm:pt>
    <dgm:pt modelId="{FFEFE7A9-A4E8-4BF5-9097-8D502058FFA1}">
      <dgm:prSet phldrT="[Text]" custT="1"/>
      <dgm:spPr/>
      <dgm:t>
        <a:bodyPr/>
        <a:lstStyle/>
        <a:p>
          <a:r>
            <a:rPr lang="en-US" sz="1200" dirty="0"/>
            <a:t>4-Carbon compound</a:t>
          </a:r>
        </a:p>
      </dgm:t>
    </dgm:pt>
    <dgm:pt modelId="{8537C41C-F35F-4104-8C62-66D69DD14C22}" type="parTrans" cxnId="{B31783A3-A0BE-49DC-BAE9-54235562CAAE}">
      <dgm:prSet/>
      <dgm:spPr/>
      <dgm:t>
        <a:bodyPr/>
        <a:lstStyle/>
        <a:p>
          <a:endParaRPr lang="en-US"/>
        </a:p>
      </dgm:t>
    </dgm:pt>
    <dgm:pt modelId="{1B84A726-E81E-4736-8682-4169D6A1948C}" type="sibTrans" cxnId="{B31783A3-A0BE-49DC-BAE9-54235562CAAE}">
      <dgm:prSet/>
      <dgm:spPr/>
      <dgm:t>
        <a:bodyPr/>
        <a:lstStyle/>
        <a:p>
          <a:endParaRPr lang="en-US"/>
        </a:p>
      </dgm:t>
    </dgm:pt>
    <dgm:pt modelId="{2364808A-2734-4FC8-A563-1AF73FCBB392}">
      <dgm:prSet phldrT="[Text]" custT="1"/>
      <dgm:spPr/>
      <dgm:t>
        <a:bodyPr/>
        <a:lstStyle/>
        <a:p>
          <a:r>
            <a:rPr lang="en-US" sz="1200" dirty="0"/>
            <a:t>4-Carbon compound</a:t>
          </a:r>
        </a:p>
      </dgm:t>
    </dgm:pt>
    <dgm:pt modelId="{5BD6B03C-97B6-4204-B163-495315AD3630}" type="parTrans" cxnId="{19315322-7E63-48C4-959C-C645B8D624D7}">
      <dgm:prSet/>
      <dgm:spPr/>
      <dgm:t>
        <a:bodyPr/>
        <a:lstStyle/>
        <a:p>
          <a:endParaRPr lang="en-US"/>
        </a:p>
      </dgm:t>
    </dgm:pt>
    <dgm:pt modelId="{9C8EAE28-71F4-45A0-9851-FC0DCEE4E959}" type="sibTrans" cxnId="{19315322-7E63-48C4-959C-C645B8D624D7}">
      <dgm:prSet/>
      <dgm:spPr/>
      <dgm:t>
        <a:bodyPr/>
        <a:lstStyle/>
        <a:p>
          <a:endParaRPr lang="en-US"/>
        </a:p>
      </dgm:t>
    </dgm:pt>
    <dgm:pt modelId="{D6F5D483-1BF4-4175-96E3-2F342DB5F6C8}" type="pres">
      <dgm:prSet presAssocID="{CE32E28F-809F-46C4-855E-5A41918FEBFC}" presName="cycle" presStyleCnt="0">
        <dgm:presLayoutVars>
          <dgm:dir/>
          <dgm:resizeHandles val="exact"/>
        </dgm:presLayoutVars>
      </dgm:prSet>
      <dgm:spPr/>
    </dgm:pt>
    <dgm:pt modelId="{B90C79FD-4D45-4D77-AA77-3283A3D59328}" type="pres">
      <dgm:prSet presAssocID="{0D722EB6-99B4-4D55-B77B-E2EF5785F6F3}" presName="dummy" presStyleCnt="0"/>
      <dgm:spPr/>
    </dgm:pt>
    <dgm:pt modelId="{4A7A5B21-9DB8-4213-990C-143B638E4AAE}" type="pres">
      <dgm:prSet presAssocID="{0D722EB6-99B4-4D55-B77B-E2EF5785F6F3}" presName="node" presStyleLbl="revTx" presStyleIdx="0" presStyleCnt="3" custScaleY="66181" custRadScaleRad="85249" custRadScaleInc="34315">
        <dgm:presLayoutVars>
          <dgm:bulletEnabled val="1"/>
        </dgm:presLayoutVars>
      </dgm:prSet>
      <dgm:spPr/>
    </dgm:pt>
    <dgm:pt modelId="{3659A511-CDB9-4F09-A09B-7A03277FBF1D}" type="pres">
      <dgm:prSet presAssocID="{A08AA118-8777-4204-9CAC-C29D4C0F003F}" presName="sibTrans" presStyleLbl="node1" presStyleIdx="0" presStyleCnt="3" custScaleX="102037" custScaleY="88890" custLinFactNeighborX="-1033" custLinFactNeighborY="-3259"/>
      <dgm:spPr/>
    </dgm:pt>
    <dgm:pt modelId="{B90EC73B-1A8B-4C66-A143-1995807BABD0}" type="pres">
      <dgm:prSet presAssocID="{FFEFE7A9-A4E8-4BF5-9097-8D502058FFA1}" presName="dummy" presStyleCnt="0"/>
      <dgm:spPr/>
    </dgm:pt>
    <dgm:pt modelId="{5A146CA5-C0A3-48B8-990F-CDD6EE0DF8B7}" type="pres">
      <dgm:prSet presAssocID="{FFEFE7A9-A4E8-4BF5-9097-8D502058FFA1}" presName="node" presStyleLbl="revTx" presStyleIdx="1" presStyleCnt="3" custScaleY="75824">
        <dgm:presLayoutVars>
          <dgm:bulletEnabled val="1"/>
        </dgm:presLayoutVars>
      </dgm:prSet>
      <dgm:spPr/>
    </dgm:pt>
    <dgm:pt modelId="{E4878F0A-3D1F-4FC1-84D5-64FE2F106C76}" type="pres">
      <dgm:prSet presAssocID="{1B84A726-E81E-4736-8682-4169D6A1948C}" presName="sibTrans" presStyleLbl="node1" presStyleIdx="1" presStyleCnt="3" custScaleX="90508" custScaleY="85570" custLinFactNeighborX="-5600" custLinFactNeighborY="-96"/>
      <dgm:spPr/>
    </dgm:pt>
    <dgm:pt modelId="{2918B4F4-7B1C-444D-98CB-0637A032049D}" type="pres">
      <dgm:prSet presAssocID="{2364808A-2734-4FC8-A563-1AF73FCBB392}" presName="dummy" presStyleCnt="0"/>
      <dgm:spPr/>
    </dgm:pt>
    <dgm:pt modelId="{583BEAAB-B6B7-4DFD-B3D1-020F1F3623CB}" type="pres">
      <dgm:prSet presAssocID="{2364808A-2734-4FC8-A563-1AF73FCBB392}" presName="node" presStyleLbl="revTx" presStyleIdx="2" presStyleCnt="3" custScaleX="135496" custScaleY="42071" custRadScaleRad="96458" custRadScaleInc="-16051">
        <dgm:presLayoutVars>
          <dgm:bulletEnabled val="1"/>
        </dgm:presLayoutVars>
      </dgm:prSet>
      <dgm:spPr/>
    </dgm:pt>
    <dgm:pt modelId="{61B77F02-EF85-4AE6-BB8E-691C538DB0DC}" type="pres">
      <dgm:prSet presAssocID="{9C8EAE28-71F4-45A0-9851-FC0DCEE4E959}" presName="sibTrans" presStyleLbl="node1" presStyleIdx="2" presStyleCnt="3" custAng="639653" custScaleX="81003" custScaleY="85822" custLinFactNeighborX="-2790" custLinFactNeighborY="-17082"/>
      <dgm:spPr/>
    </dgm:pt>
  </dgm:ptLst>
  <dgm:cxnLst>
    <dgm:cxn modelId="{19315322-7E63-48C4-959C-C645B8D624D7}" srcId="{CE32E28F-809F-46C4-855E-5A41918FEBFC}" destId="{2364808A-2734-4FC8-A563-1AF73FCBB392}" srcOrd="2" destOrd="0" parTransId="{5BD6B03C-97B6-4204-B163-495315AD3630}" sibTransId="{9C8EAE28-71F4-45A0-9851-FC0DCEE4E959}"/>
    <dgm:cxn modelId="{5B8AB832-8770-4F0E-9932-FCAC29A32882}" type="presOf" srcId="{9C8EAE28-71F4-45A0-9851-FC0DCEE4E959}" destId="{61B77F02-EF85-4AE6-BB8E-691C538DB0DC}" srcOrd="0" destOrd="0" presId="urn:microsoft.com/office/officeart/2005/8/layout/cycle1"/>
    <dgm:cxn modelId="{AC5E1B4A-03EF-434C-AC52-BD287790AC0A}" type="presOf" srcId="{A08AA118-8777-4204-9CAC-C29D4C0F003F}" destId="{3659A511-CDB9-4F09-A09B-7A03277FBF1D}" srcOrd="0" destOrd="0" presId="urn:microsoft.com/office/officeart/2005/8/layout/cycle1"/>
    <dgm:cxn modelId="{6676F570-DB7A-4694-BA7C-F590F912213D}" type="presOf" srcId="{1B84A726-E81E-4736-8682-4169D6A1948C}" destId="{E4878F0A-3D1F-4FC1-84D5-64FE2F106C76}" srcOrd="0" destOrd="0" presId="urn:microsoft.com/office/officeart/2005/8/layout/cycle1"/>
    <dgm:cxn modelId="{04D34683-2777-4CE9-BDA1-C26DBB091583}" type="presOf" srcId="{2364808A-2734-4FC8-A563-1AF73FCBB392}" destId="{583BEAAB-B6B7-4DFD-B3D1-020F1F3623CB}" srcOrd="0" destOrd="0" presId="urn:microsoft.com/office/officeart/2005/8/layout/cycle1"/>
    <dgm:cxn modelId="{91B21D95-2C0E-4D2D-902C-6F2F26D3E616}" type="presOf" srcId="{0D722EB6-99B4-4D55-B77B-E2EF5785F6F3}" destId="{4A7A5B21-9DB8-4213-990C-143B638E4AAE}" srcOrd="0" destOrd="0" presId="urn:microsoft.com/office/officeart/2005/8/layout/cycle1"/>
    <dgm:cxn modelId="{91C10098-79D5-4AD1-B057-A9F4E957E0B3}" srcId="{CE32E28F-809F-46C4-855E-5A41918FEBFC}" destId="{0D722EB6-99B4-4D55-B77B-E2EF5785F6F3}" srcOrd="0" destOrd="0" parTransId="{ED39ABD3-01AC-4C6B-A57E-4FF59C4C3907}" sibTransId="{A08AA118-8777-4204-9CAC-C29D4C0F003F}"/>
    <dgm:cxn modelId="{B31783A3-A0BE-49DC-BAE9-54235562CAAE}" srcId="{CE32E28F-809F-46C4-855E-5A41918FEBFC}" destId="{FFEFE7A9-A4E8-4BF5-9097-8D502058FFA1}" srcOrd="1" destOrd="0" parTransId="{8537C41C-F35F-4104-8C62-66D69DD14C22}" sibTransId="{1B84A726-E81E-4736-8682-4169D6A1948C}"/>
    <dgm:cxn modelId="{971420EB-7958-44F7-B53A-88207BD394E9}" type="presOf" srcId="{CE32E28F-809F-46C4-855E-5A41918FEBFC}" destId="{D6F5D483-1BF4-4175-96E3-2F342DB5F6C8}" srcOrd="0" destOrd="0" presId="urn:microsoft.com/office/officeart/2005/8/layout/cycle1"/>
    <dgm:cxn modelId="{9AB8B4F0-0F6A-4A6D-B7A2-CF20392579A3}" type="presOf" srcId="{FFEFE7A9-A4E8-4BF5-9097-8D502058FFA1}" destId="{5A146CA5-C0A3-48B8-990F-CDD6EE0DF8B7}" srcOrd="0" destOrd="0" presId="urn:microsoft.com/office/officeart/2005/8/layout/cycle1"/>
    <dgm:cxn modelId="{D8CFC954-8E19-4ABD-A8E9-FD5009E838F0}" type="presParOf" srcId="{D6F5D483-1BF4-4175-96E3-2F342DB5F6C8}" destId="{B90C79FD-4D45-4D77-AA77-3283A3D59328}" srcOrd="0" destOrd="0" presId="urn:microsoft.com/office/officeart/2005/8/layout/cycle1"/>
    <dgm:cxn modelId="{6606DFB3-56DD-41E1-B95A-F98E3C32C671}" type="presParOf" srcId="{D6F5D483-1BF4-4175-96E3-2F342DB5F6C8}" destId="{4A7A5B21-9DB8-4213-990C-143B638E4AAE}" srcOrd="1" destOrd="0" presId="urn:microsoft.com/office/officeart/2005/8/layout/cycle1"/>
    <dgm:cxn modelId="{7103CCF6-23D6-46E0-825D-6909F22CAC23}" type="presParOf" srcId="{D6F5D483-1BF4-4175-96E3-2F342DB5F6C8}" destId="{3659A511-CDB9-4F09-A09B-7A03277FBF1D}" srcOrd="2" destOrd="0" presId="urn:microsoft.com/office/officeart/2005/8/layout/cycle1"/>
    <dgm:cxn modelId="{CD11FE23-A3FB-4F76-B48D-9FAFF98BB223}" type="presParOf" srcId="{D6F5D483-1BF4-4175-96E3-2F342DB5F6C8}" destId="{B90EC73B-1A8B-4C66-A143-1995807BABD0}" srcOrd="3" destOrd="0" presId="urn:microsoft.com/office/officeart/2005/8/layout/cycle1"/>
    <dgm:cxn modelId="{4E340046-2D80-484A-909A-22D05BEE3C57}" type="presParOf" srcId="{D6F5D483-1BF4-4175-96E3-2F342DB5F6C8}" destId="{5A146CA5-C0A3-48B8-990F-CDD6EE0DF8B7}" srcOrd="4" destOrd="0" presId="urn:microsoft.com/office/officeart/2005/8/layout/cycle1"/>
    <dgm:cxn modelId="{5A6329BE-8260-4FFC-BBC5-8BCA0D1B7FAB}" type="presParOf" srcId="{D6F5D483-1BF4-4175-96E3-2F342DB5F6C8}" destId="{E4878F0A-3D1F-4FC1-84D5-64FE2F106C76}" srcOrd="5" destOrd="0" presId="urn:microsoft.com/office/officeart/2005/8/layout/cycle1"/>
    <dgm:cxn modelId="{53008017-BE5B-41E7-9686-B983A55F9CAD}" type="presParOf" srcId="{D6F5D483-1BF4-4175-96E3-2F342DB5F6C8}" destId="{2918B4F4-7B1C-444D-98CB-0637A032049D}" srcOrd="6" destOrd="0" presId="urn:microsoft.com/office/officeart/2005/8/layout/cycle1"/>
    <dgm:cxn modelId="{FA406DD5-FF13-4A3B-962B-B03198E5D801}" type="presParOf" srcId="{D6F5D483-1BF4-4175-96E3-2F342DB5F6C8}" destId="{583BEAAB-B6B7-4DFD-B3D1-020F1F3623CB}" srcOrd="7" destOrd="0" presId="urn:microsoft.com/office/officeart/2005/8/layout/cycle1"/>
    <dgm:cxn modelId="{7B9A1544-79BA-4CD1-828E-D4FA3BCD09B6}" type="presParOf" srcId="{D6F5D483-1BF4-4175-96E3-2F342DB5F6C8}" destId="{61B77F02-EF85-4AE6-BB8E-691C538DB0DC}" srcOrd="8"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2E28F-809F-46C4-855E-5A41918FEBF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D722EB6-99B4-4D55-B77B-E2EF5785F6F3}">
      <dgm:prSet phldrT="[Text]" custT="1"/>
      <dgm:spPr/>
      <dgm:t>
        <a:bodyPr/>
        <a:lstStyle/>
        <a:p>
          <a:r>
            <a:rPr lang="en-US" sz="1200" dirty="0"/>
            <a:t>6-Carbon compound</a:t>
          </a:r>
        </a:p>
      </dgm:t>
    </dgm:pt>
    <dgm:pt modelId="{ED39ABD3-01AC-4C6B-A57E-4FF59C4C3907}" type="parTrans" cxnId="{91C10098-79D5-4AD1-B057-A9F4E957E0B3}">
      <dgm:prSet/>
      <dgm:spPr/>
      <dgm:t>
        <a:bodyPr/>
        <a:lstStyle/>
        <a:p>
          <a:endParaRPr lang="en-US"/>
        </a:p>
      </dgm:t>
    </dgm:pt>
    <dgm:pt modelId="{A08AA118-8777-4204-9CAC-C29D4C0F003F}" type="sibTrans" cxnId="{91C10098-79D5-4AD1-B057-A9F4E957E0B3}">
      <dgm:prSet/>
      <dgm:spPr/>
      <dgm:t>
        <a:bodyPr/>
        <a:lstStyle/>
        <a:p>
          <a:endParaRPr lang="en-US"/>
        </a:p>
      </dgm:t>
    </dgm:pt>
    <dgm:pt modelId="{FFEFE7A9-A4E8-4BF5-9097-8D502058FFA1}">
      <dgm:prSet phldrT="[Text]" custT="1"/>
      <dgm:spPr/>
      <dgm:t>
        <a:bodyPr/>
        <a:lstStyle/>
        <a:p>
          <a:r>
            <a:rPr lang="en-US" sz="1200" dirty="0"/>
            <a:t>4-Carbon compound</a:t>
          </a:r>
        </a:p>
      </dgm:t>
    </dgm:pt>
    <dgm:pt modelId="{8537C41C-F35F-4104-8C62-66D69DD14C22}" type="parTrans" cxnId="{B31783A3-A0BE-49DC-BAE9-54235562CAAE}">
      <dgm:prSet/>
      <dgm:spPr/>
      <dgm:t>
        <a:bodyPr/>
        <a:lstStyle/>
        <a:p>
          <a:endParaRPr lang="en-US"/>
        </a:p>
      </dgm:t>
    </dgm:pt>
    <dgm:pt modelId="{1B84A726-E81E-4736-8682-4169D6A1948C}" type="sibTrans" cxnId="{B31783A3-A0BE-49DC-BAE9-54235562CAAE}">
      <dgm:prSet/>
      <dgm:spPr/>
      <dgm:t>
        <a:bodyPr/>
        <a:lstStyle/>
        <a:p>
          <a:endParaRPr lang="en-US"/>
        </a:p>
      </dgm:t>
    </dgm:pt>
    <dgm:pt modelId="{2364808A-2734-4FC8-A563-1AF73FCBB392}">
      <dgm:prSet phldrT="[Text]" custT="1"/>
      <dgm:spPr/>
      <dgm:t>
        <a:bodyPr/>
        <a:lstStyle/>
        <a:p>
          <a:r>
            <a:rPr lang="en-US" sz="1200" dirty="0"/>
            <a:t>4-Carbon compound</a:t>
          </a:r>
        </a:p>
      </dgm:t>
    </dgm:pt>
    <dgm:pt modelId="{5BD6B03C-97B6-4204-B163-495315AD3630}" type="parTrans" cxnId="{19315322-7E63-48C4-959C-C645B8D624D7}">
      <dgm:prSet/>
      <dgm:spPr/>
      <dgm:t>
        <a:bodyPr/>
        <a:lstStyle/>
        <a:p>
          <a:endParaRPr lang="en-US"/>
        </a:p>
      </dgm:t>
    </dgm:pt>
    <dgm:pt modelId="{9C8EAE28-71F4-45A0-9851-FC0DCEE4E959}" type="sibTrans" cxnId="{19315322-7E63-48C4-959C-C645B8D624D7}">
      <dgm:prSet/>
      <dgm:spPr/>
      <dgm:t>
        <a:bodyPr/>
        <a:lstStyle/>
        <a:p>
          <a:endParaRPr lang="en-US"/>
        </a:p>
      </dgm:t>
    </dgm:pt>
    <dgm:pt modelId="{D6F5D483-1BF4-4175-96E3-2F342DB5F6C8}" type="pres">
      <dgm:prSet presAssocID="{CE32E28F-809F-46C4-855E-5A41918FEBFC}" presName="cycle" presStyleCnt="0">
        <dgm:presLayoutVars>
          <dgm:dir/>
          <dgm:resizeHandles val="exact"/>
        </dgm:presLayoutVars>
      </dgm:prSet>
      <dgm:spPr/>
    </dgm:pt>
    <dgm:pt modelId="{B90C79FD-4D45-4D77-AA77-3283A3D59328}" type="pres">
      <dgm:prSet presAssocID="{0D722EB6-99B4-4D55-B77B-E2EF5785F6F3}" presName="dummy" presStyleCnt="0"/>
      <dgm:spPr/>
    </dgm:pt>
    <dgm:pt modelId="{4A7A5B21-9DB8-4213-990C-143B638E4AAE}" type="pres">
      <dgm:prSet presAssocID="{0D722EB6-99B4-4D55-B77B-E2EF5785F6F3}" presName="node" presStyleLbl="revTx" presStyleIdx="0" presStyleCnt="3" custScaleY="66181" custRadScaleRad="85249" custRadScaleInc="34315">
        <dgm:presLayoutVars>
          <dgm:bulletEnabled val="1"/>
        </dgm:presLayoutVars>
      </dgm:prSet>
      <dgm:spPr/>
    </dgm:pt>
    <dgm:pt modelId="{3659A511-CDB9-4F09-A09B-7A03277FBF1D}" type="pres">
      <dgm:prSet presAssocID="{A08AA118-8777-4204-9CAC-C29D4C0F003F}" presName="sibTrans" presStyleLbl="node1" presStyleIdx="0" presStyleCnt="3" custScaleX="102037" custScaleY="88890" custLinFactNeighborX="-1033" custLinFactNeighborY="-3259"/>
      <dgm:spPr/>
    </dgm:pt>
    <dgm:pt modelId="{B90EC73B-1A8B-4C66-A143-1995807BABD0}" type="pres">
      <dgm:prSet presAssocID="{FFEFE7A9-A4E8-4BF5-9097-8D502058FFA1}" presName="dummy" presStyleCnt="0"/>
      <dgm:spPr/>
    </dgm:pt>
    <dgm:pt modelId="{5A146CA5-C0A3-48B8-990F-CDD6EE0DF8B7}" type="pres">
      <dgm:prSet presAssocID="{FFEFE7A9-A4E8-4BF5-9097-8D502058FFA1}" presName="node" presStyleLbl="revTx" presStyleIdx="1" presStyleCnt="3" custScaleY="75824">
        <dgm:presLayoutVars>
          <dgm:bulletEnabled val="1"/>
        </dgm:presLayoutVars>
      </dgm:prSet>
      <dgm:spPr/>
    </dgm:pt>
    <dgm:pt modelId="{E4878F0A-3D1F-4FC1-84D5-64FE2F106C76}" type="pres">
      <dgm:prSet presAssocID="{1B84A726-E81E-4736-8682-4169D6A1948C}" presName="sibTrans" presStyleLbl="node1" presStyleIdx="1" presStyleCnt="3" custScaleX="90508" custScaleY="85570" custLinFactNeighborX="-5600" custLinFactNeighborY="-96"/>
      <dgm:spPr/>
    </dgm:pt>
    <dgm:pt modelId="{2918B4F4-7B1C-444D-98CB-0637A032049D}" type="pres">
      <dgm:prSet presAssocID="{2364808A-2734-4FC8-A563-1AF73FCBB392}" presName="dummy" presStyleCnt="0"/>
      <dgm:spPr/>
    </dgm:pt>
    <dgm:pt modelId="{583BEAAB-B6B7-4DFD-B3D1-020F1F3623CB}" type="pres">
      <dgm:prSet presAssocID="{2364808A-2734-4FC8-A563-1AF73FCBB392}" presName="node" presStyleLbl="revTx" presStyleIdx="2" presStyleCnt="3" custScaleX="135496" custScaleY="42071" custRadScaleRad="96458" custRadScaleInc="-16051">
        <dgm:presLayoutVars>
          <dgm:bulletEnabled val="1"/>
        </dgm:presLayoutVars>
      </dgm:prSet>
      <dgm:spPr/>
    </dgm:pt>
    <dgm:pt modelId="{61B77F02-EF85-4AE6-BB8E-691C538DB0DC}" type="pres">
      <dgm:prSet presAssocID="{9C8EAE28-71F4-45A0-9851-FC0DCEE4E959}" presName="sibTrans" presStyleLbl="node1" presStyleIdx="2" presStyleCnt="3" custAng="639653" custScaleX="81003" custScaleY="85822" custLinFactNeighborX="-2790" custLinFactNeighborY="-17082"/>
      <dgm:spPr/>
    </dgm:pt>
  </dgm:ptLst>
  <dgm:cxnLst>
    <dgm:cxn modelId="{19315322-7E63-48C4-959C-C645B8D624D7}" srcId="{CE32E28F-809F-46C4-855E-5A41918FEBFC}" destId="{2364808A-2734-4FC8-A563-1AF73FCBB392}" srcOrd="2" destOrd="0" parTransId="{5BD6B03C-97B6-4204-B163-495315AD3630}" sibTransId="{9C8EAE28-71F4-45A0-9851-FC0DCEE4E959}"/>
    <dgm:cxn modelId="{5B8AB832-8770-4F0E-9932-FCAC29A32882}" type="presOf" srcId="{9C8EAE28-71F4-45A0-9851-FC0DCEE4E959}" destId="{61B77F02-EF85-4AE6-BB8E-691C538DB0DC}" srcOrd="0" destOrd="0" presId="urn:microsoft.com/office/officeart/2005/8/layout/cycle1"/>
    <dgm:cxn modelId="{AC5E1B4A-03EF-434C-AC52-BD287790AC0A}" type="presOf" srcId="{A08AA118-8777-4204-9CAC-C29D4C0F003F}" destId="{3659A511-CDB9-4F09-A09B-7A03277FBF1D}" srcOrd="0" destOrd="0" presId="urn:microsoft.com/office/officeart/2005/8/layout/cycle1"/>
    <dgm:cxn modelId="{6676F570-DB7A-4694-BA7C-F590F912213D}" type="presOf" srcId="{1B84A726-E81E-4736-8682-4169D6A1948C}" destId="{E4878F0A-3D1F-4FC1-84D5-64FE2F106C76}" srcOrd="0" destOrd="0" presId="urn:microsoft.com/office/officeart/2005/8/layout/cycle1"/>
    <dgm:cxn modelId="{04D34683-2777-4CE9-BDA1-C26DBB091583}" type="presOf" srcId="{2364808A-2734-4FC8-A563-1AF73FCBB392}" destId="{583BEAAB-B6B7-4DFD-B3D1-020F1F3623CB}" srcOrd="0" destOrd="0" presId="urn:microsoft.com/office/officeart/2005/8/layout/cycle1"/>
    <dgm:cxn modelId="{91B21D95-2C0E-4D2D-902C-6F2F26D3E616}" type="presOf" srcId="{0D722EB6-99B4-4D55-B77B-E2EF5785F6F3}" destId="{4A7A5B21-9DB8-4213-990C-143B638E4AAE}" srcOrd="0" destOrd="0" presId="urn:microsoft.com/office/officeart/2005/8/layout/cycle1"/>
    <dgm:cxn modelId="{91C10098-79D5-4AD1-B057-A9F4E957E0B3}" srcId="{CE32E28F-809F-46C4-855E-5A41918FEBFC}" destId="{0D722EB6-99B4-4D55-B77B-E2EF5785F6F3}" srcOrd="0" destOrd="0" parTransId="{ED39ABD3-01AC-4C6B-A57E-4FF59C4C3907}" sibTransId="{A08AA118-8777-4204-9CAC-C29D4C0F003F}"/>
    <dgm:cxn modelId="{B31783A3-A0BE-49DC-BAE9-54235562CAAE}" srcId="{CE32E28F-809F-46C4-855E-5A41918FEBFC}" destId="{FFEFE7A9-A4E8-4BF5-9097-8D502058FFA1}" srcOrd="1" destOrd="0" parTransId="{8537C41C-F35F-4104-8C62-66D69DD14C22}" sibTransId="{1B84A726-E81E-4736-8682-4169D6A1948C}"/>
    <dgm:cxn modelId="{971420EB-7958-44F7-B53A-88207BD394E9}" type="presOf" srcId="{CE32E28F-809F-46C4-855E-5A41918FEBFC}" destId="{D6F5D483-1BF4-4175-96E3-2F342DB5F6C8}" srcOrd="0" destOrd="0" presId="urn:microsoft.com/office/officeart/2005/8/layout/cycle1"/>
    <dgm:cxn modelId="{9AB8B4F0-0F6A-4A6D-B7A2-CF20392579A3}" type="presOf" srcId="{FFEFE7A9-A4E8-4BF5-9097-8D502058FFA1}" destId="{5A146CA5-C0A3-48B8-990F-CDD6EE0DF8B7}" srcOrd="0" destOrd="0" presId="urn:microsoft.com/office/officeart/2005/8/layout/cycle1"/>
    <dgm:cxn modelId="{D8CFC954-8E19-4ABD-A8E9-FD5009E838F0}" type="presParOf" srcId="{D6F5D483-1BF4-4175-96E3-2F342DB5F6C8}" destId="{B90C79FD-4D45-4D77-AA77-3283A3D59328}" srcOrd="0" destOrd="0" presId="urn:microsoft.com/office/officeart/2005/8/layout/cycle1"/>
    <dgm:cxn modelId="{6606DFB3-56DD-41E1-B95A-F98E3C32C671}" type="presParOf" srcId="{D6F5D483-1BF4-4175-96E3-2F342DB5F6C8}" destId="{4A7A5B21-9DB8-4213-990C-143B638E4AAE}" srcOrd="1" destOrd="0" presId="urn:microsoft.com/office/officeart/2005/8/layout/cycle1"/>
    <dgm:cxn modelId="{7103CCF6-23D6-46E0-825D-6909F22CAC23}" type="presParOf" srcId="{D6F5D483-1BF4-4175-96E3-2F342DB5F6C8}" destId="{3659A511-CDB9-4F09-A09B-7A03277FBF1D}" srcOrd="2" destOrd="0" presId="urn:microsoft.com/office/officeart/2005/8/layout/cycle1"/>
    <dgm:cxn modelId="{CD11FE23-A3FB-4F76-B48D-9FAFF98BB223}" type="presParOf" srcId="{D6F5D483-1BF4-4175-96E3-2F342DB5F6C8}" destId="{B90EC73B-1A8B-4C66-A143-1995807BABD0}" srcOrd="3" destOrd="0" presId="urn:microsoft.com/office/officeart/2005/8/layout/cycle1"/>
    <dgm:cxn modelId="{4E340046-2D80-484A-909A-22D05BEE3C57}" type="presParOf" srcId="{D6F5D483-1BF4-4175-96E3-2F342DB5F6C8}" destId="{5A146CA5-C0A3-48B8-990F-CDD6EE0DF8B7}" srcOrd="4" destOrd="0" presId="urn:microsoft.com/office/officeart/2005/8/layout/cycle1"/>
    <dgm:cxn modelId="{5A6329BE-8260-4FFC-BBC5-8BCA0D1B7FAB}" type="presParOf" srcId="{D6F5D483-1BF4-4175-96E3-2F342DB5F6C8}" destId="{E4878F0A-3D1F-4FC1-84D5-64FE2F106C76}" srcOrd="5" destOrd="0" presId="urn:microsoft.com/office/officeart/2005/8/layout/cycle1"/>
    <dgm:cxn modelId="{53008017-BE5B-41E7-9686-B983A55F9CAD}" type="presParOf" srcId="{D6F5D483-1BF4-4175-96E3-2F342DB5F6C8}" destId="{2918B4F4-7B1C-444D-98CB-0637A032049D}" srcOrd="6" destOrd="0" presId="urn:microsoft.com/office/officeart/2005/8/layout/cycle1"/>
    <dgm:cxn modelId="{FA406DD5-FF13-4A3B-962B-B03198E5D801}" type="presParOf" srcId="{D6F5D483-1BF4-4175-96E3-2F342DB5F6C8}" destId="{583BEAAB-B6B7-4DFD-B3D1-020F1F3623CB}" srcOrd="7" destOrd="0" presId="urn:microsoft.com/office/officeart/2005/8/layout/cycle1"/>
    <dgm:cxn modelId="{7B9A1544-79BA-4CD1-828E-D4FA3BCD09B6}" type="presParOf" srcId="{D6F5D483-1BF4-4175-96E3-2F342DB5F6C8}" destId="{61B77F02-EF85-4AE6-BB8E-691C538DB0D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32E28F-809F-46C4-855E-5A41918FEBF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D722EB6-99B4-4D55-B77B-E2EF5785F6F3}">
      <dgm:prSet phldrT="[Text]" custT="1"/>
      <dgm:spPr/>
      <dgm:t>
        <a:bodyPr/>
        <a:lstStyle/>
        <a:p>
          <a:r>
            <a:rPr lang="en-US" sz="1200" dirty="0"/>
            <a:t>6-Carbon compound</a:t>
          </a:r>
        </a:p>
      </dgm:t>
    </dgm:pt>
    <dgm:pt modelId="{ED39ABD3-01AC-4C6B-A57E-4FF59C4C3907}" type="parTrans" cxnId="{91C10098-79D5-4AD1-B057-A9F4E957E0B3}">
      <dgm:prSet/>
      <dgm:spPr/>
      <dgm:t>
        <a:bodyPr/>
        <a:lstStyle/>
        <a:p>
          <a:endParaRPr lang="en-US"/>
        </a:p>
      </dgm:t>
    </dgm:pt>
    <dgm:pt modelId="{A08AA118-8777-4204-9CAC-C29D4C0F003F}" type="sibTrans" cxnId="{91C10098-79D5-4AD1-B057-A9F4E957E0B3}">
      <dgm:prSet/>
      <dgm:spPr/>
      <dgm:t>
        <a:bodyPr/>
        <a:lstStyle/>
        <a:p>
          <a:endParaRPr lang="en-US"/>
        </a:p>
      </dgm:t>
    </dgm:pt>
    <dgm:pt modelId="{FFEFE7A9-A4E8-4BF5-9097-8D502058FFA1}">
      <dgm:prSet phldrT="[Text]" custT="1"/>
      <dgm:spPr/>
      <dgm:t>
        <a:bodyPr/>
        <a:lstStyle/>
        <a:p>
          <a:r>
            <a:rPr lang="en-US" sz="1200" dirty="0"/>
            <a:t>4-Carbon compound</a:t>
          </a:r>
        </a:p>
      </dgm:t>
    </dgm:pt>
    <dgm:pt modelId="{8537C41C-F35F-4104-8C62-66D69DD14C22}" type="parTrans" cxnId="{B31783A3-A0BE-49DC-BAE9-54235562CAAE}">
      <dgm:prSet/>
      <dgm:spPr/>
      <dgm:t>
        <a:bodyPr/>
        <a:lstStyle/>
        <a:p>
          <a:endParaRPr lang="en-US"/>
        </a:p>
      </dgm:t>
    </dgm:pt>
    <dgm:pt modelId="{1B84A726-E81E-4736-8682-4169D6A1948C}" type="sibTrans" cxnId="{B31783A3-A0BE-49DC-BAE9-54235562CAAE}">
      <dgm:prSet/>
      <dgm:spPr/>
      <dgm:t>
        <a:bodyPr/>
        <a:lstStyle/>
        <a:p>
          <a:endParaRPr lang="en-US"/>
        </a:p>
      </dgm:t>
    </dgm:pt>
    <dgm:pt modelId="{2364808A-2734-4FC8-A563-1AF73FCBB392}">
      <dgm:prSet phldrT="[Text]" custT="1"/>
      <dgm:spPr/>
      <dgm:t>
        <a:bodyPr/>
        <a:lstStyle/>
        <a:p>
          <a:r>
            <a:rPr lang="en-US" sz="1200" dirty="0"/>
            <a:t>4-Carbon compound</a:t>
          </a:r>
        </a:p>
      </dgm:t>
    </dgm:pt>
    <dgm:pt modelId="{5BD6B03C-97B6-4204-B163-495315AD3630}" type="parTrans" cxnId="{19315322-7E63-48C4-959C-C645B8D624D7}">
      <dgm:prSet/>
      <dgm:spPr/>
      <dgm:t>
        <a:bodyPr/>
        <a:lstStyle/>
        <a:p>
          <a:endParaRPr lang="en-US"/>
        </a:p>
      </dgm:t>
    </dgm:pt>
    <dgm:pt modelId="{9C8EAE28-71F4-45A0-9851-FC0DCEE4E959}" type="sibTrans" cxnId="{19315322-7E63-48C4-959C-C645B8D624D7}">
      <dgm:prSet/>
      <dgm:spPr/>
      <dgm:t>
        <a:bodyPr/>
        <a:lstStyle/>
        <a:p>
          <a:endParaRPr lang="en-US"/>
        </a:p>
      </dgm:t>
    </dgm:pt>
    <dgm:pt modelId="{D6F5D483-1BF4-4175-96E3-2F342DB5F6C8}" type="pres">
      <dgm:prSet presAssocID="{CE32E28F-809F-46C4-855E-5A41918FEBFC}" presName="cycle" presStyleCnt="0">
        <dgm:presLayoutVars>
          <dgm:dir/>
          <dgm:resizeHandles val="exact"/>
        </dgm:presLayoutVars>
      </dgm:prSet>
      <dgm:spPr/>
    </dgm:pt>
    <dgm:pt modelId="{B90C79FD-4D45-4D77-AA77-3283A3D59328}" type="pres">
      <dgm:prSet presAssocID="{0D722EB6-99B4-4D55-B77B-E2EF5785F6F3}" presName="dummy" presStyleCnt="0"/>
      <dgm:spPr/>
    </dgm:pt>
    <dgm:pt modelId="{4A7A5B21-9DB8-4213-990C-143B638E4AAE}" type="pres">
      <dgm:prSet presAssocID="{0D722EB6-99B4-4D55-B77B-E2EF5785F6F3}" presName="node" presStyleLbl="revTx" presStyleIdx="0" presStyleCnt="3" custScaleY="66181" custRadScaleRad="85249" custRadScaleInc="34315">
        <dgm:presLayoutVars>
          <dgm:bulletEnabled val="1"/>
        </dgm:presLayoutVars>
      </dgm:prSet>
      <dgm:spPr/>
    </dgm:pt>
    <dgm:pt modelId="{3659A511-CDB9-4F09-A09B-7A03277FBF1D}" type="pres">
      <dgm:prSet presAssocID="{A08AA118-8777-4204-9CAC-C29D4C0F003F}" presName="sibTrans" presStyleLbl="node1" presStyleIdx="0" presStyleCnt="3" custScaleX="102037" custScaleY="88890" custLinFactNeighborX="-1033" custLinFactNeighborY="-3259"/>
      <dgm:spPr/>
    </dgm:pt>
    <dgm:pt modelId="{B90EC73B-1A8B-4C66-A143-1995807BABD0}" type="pres">
      <dgm:prSet presAssocID="{FFEFE7A9-A4E8-4BF5-9097-8D502058FFA1}" presName="dummy" presStyleCnt="0"/>
      <dgm:spPr/>
    </dgm:pt>
    <dgm:pt modelId="{5A146CA5-C0A3-48B8-990F-CDD6EE0DF8B7}" type="pres">
      <dgm:prSet presAssocID="{FFEFE7A9-A4E8-4BF5-9097-8D502058FFA1}" presName="node" presStyleLbl="revTx" presStyleIdx="1" presStyleCnt="3" custScaleY="75824">
        <dgm:presLayoutVars>
          <dgm:bulletEnabled val="1"/>
        </dgm:presLayoutVars>
      </dgm:prSet>
      <dgm:spPr/>
    </dgm:pt>
    <dgm:pt modelId="{E4878F0A-3D1F-4FC1-84D5-64FE2F106C76}" type="pres">
      <dgm:prSet presAssocID="{1B84A726-E81E-4736-8682-4169D6A1948C}" presName="sibTrans" presStyleLbl="node1" presStyleIdx="1" presStyleCnt="3" custScaleX="90508" custScaleY="85570" custLinFactNeighborX="-5600" custLinFactNeighborY="-96"/>
      <dgm:spPr/>
    </dgm:pt>
    <dgm:pt modelId="{2918B4F4-7B1C-444D-98CB-0637A032049D}" type="pres">
      <dgm:prSet presAssocID="{2364808A-2734-4FC8-A563-1AF73FCBB392}" presName="dummy" presStyleCnt="0"/>
      <dgm:spPr/>
    </dgm:pt>
    <dgm:pt modelId="{583BEAAB-B6B7-4DFD-B3D1-020F1F3623CB}" type="pres">
      <dgm:prSet presAssocID="{2364808A-2734-4FC8-A563-1AF73FCBB392}" presName="node" presStyleLbl="revTx" presStyleIdx="2" presStyleCnt="3" custScaleX="135496" custScaleY="42071" custRadScaleRad="96458" custRadScaleInc="-16051">
        <dgm:presLayoutVars>
          <dgm:bulletEnabled val="1"/>
        </dgm:presLayoutVars>
      </dgm:prSet>
      <dgm:spPr/>
    </dgm:pt>
    <dgm:pt modelId="{61B77F02-EF85-4AE6-BB8E-691C538DB0DC}" type="pres">
      <dgm:prSet presAssocID="{9C8EAE28-71F4-45A0-9851-FC0DCEE4E959}" presName="sibTrans" presStyleLbl="node1" presStyleIdx="2" presStyleCnt="3" custAng="639653" custScaleX="81003" custScaleY="85822" custLinFactNeighborX="-2790" custLinFactNeighborY="-17082"/>
      <dgm:spPr/>
    </dgm:pt>
  </dgm:ptLst>
  <dgm:cxnLst>
    <dgm:cxn modelId="{19315322-7E63-48C4-959C-C645B8D624D7}" srcId="{CE32E28F-809F-46C4-855E-5A41918FEBFC}" destId="{2364808A-2734-4FC8-A563-1AF73FCBB392}" srcOrd="2" destOrd="0" parTransId="{5BD6B03C-97B6-4204-B163-495315AD3630}" sibTransId="{9C8EAE28-71F4-45A0-9851-FC0DCEE4E959}"/>
    <dgm:cxn modelId="{5B8AB832-8770-4F0E-9932-FCAC29A32882}" type="presOf" srcId="{9C8EAE28-71F4-45A0-9851-FC0DCEE4E959}" destId="{61B77F02-EF85-4AE6-BB8E-691C538DB0DC}" srcOrd="0" destOrd="0" presId="urn:microsoft.com/office/officeart/2005/8/layout/cycle1"/>
    <dgm:cxn modelId="{AC5E1B4A-03EF-434C-AC52-BD287790AC0A}" type="presOf" srcId="{A08AA118-8777-4204-9CAC-C29D4C0F003F}" destId="{3659A511-CDB9-4F09-A09B-7A03277FBF1D}" srcOrd="0" destOrd="0" presId="urn:microsoft.com/office/officeart/2005/8/layout/cycle1"/>
    <dgm:cxn modelId="{6676F570-DB7A-4694-BA7C-F590F912213D}" type="presOf" srcId="{1B84A726-E81E-4736-8682-4169D6A1948C}" destId="{E4878F0A-3D1F-4FC1-84D5-64FE2F106C76}" srcOrd="0" destOrd="0" presId="urn:microsoft.com/office/officeart/2005/8/layout/cycle1"/>
    <dgm:cxn modelId="{04D34683-2777-4CE9-BDA1-C26DBB091583}" type="presOf" srcId="{2364808A-2734-4FC8-A563-1AF73FCBB392}" destId="{583BEAAB-B6B7-4DFD-B3D1-020F1F3623CB}" srcOrd="0" destOrd="0" presId="urn:microsoft.com/office/officeart/2005/8/layout/cycle1"/>
    <dgm:cxn modelId="{91B21D95-2C0E-4D2D-902C-6F2F26D3E616}" type="presOf" srcId="{0D722EB6-99B4-4D55-B77B-E2EF5785F6F3}" destId="{4A7A5B21-9DB8-4213-990C-143B638E4AAE}" srcOrd="0" destOrd="0" presId="urn:microsoft.com/office/officeart/2005/8/layout/cycle1"/>
    <dgm:cxn modelId="{91C10098-79D5-4AD1-B057-A9F4E957E0B3}" srcId="{CE32E28F-809F-46C4-855E-5A41918FEBFC}" destId="{0D722EB6-99B4-4D55-B77B-E2EF5785F6F3}" srcOrd="0" destOrd="0" parTransId="{ED39ABD3-01AC-4C6B-A57E-4FF59C4C3907}" sibTransId="{A08AA118-8777-4204-9CAC-C29D4C0F003F}"/>
    <dgm:cxn modelId="{B31783A3-A0BE-49DC-BAE9-54235562CAAE}" srcId="{CE32E28F-809F-46C4-855E-5A41918FEBFC}" destId="{FFEFE7A9-A4E8-4BF5-9097-8D502058FFA1}" srcOrd="1" destOrd="0" parTransId="{8537C41C-F35F-4104-8C62-66D69DD14C22}" sibTransId="{1B84A726-E81E-4736-8682-4169D6A1948C}"/>
    <dgm:cxn modelId="{971420EB-7958-44F7-B53A-88207BD394E9}" type="presOf" srcId="{CE32E28F-809F-46C4-855E-5A41918FEBFC}" destId="{D6F5D483-1BF4-4175-96E3-2F342DB5F6C8}" srcOrd="0" destOrd="0" presId="urn:microsoft.com/office/officeart/2005/8/layout/cycle1"/>
    <dgm:cxn modelId="{9AB8B4F0-0F6A-4A6D-B7A2-CF20392579A3}" type="presOf" srcId="{FFEFE7A9-A4E8-4BF5-9097-8D502058FFA1}" destId="{5A146CA5-C0A3-48B8-990F-CDD6EE0DF8B7}" srcOrd="0" destOrd="0" presId="urn:microsoft.com/office/officeart/2005/8/layout/cycle1"/>
    <dgm:cxn modelId="{D8CFC954-8E19-4ABD-A8E9-FD5009E838F0}" type="presParOf" srcId="{D6F5D483-1BF4-4175-96E3-2F342DB5F6C8}" destId="{B90C79FD-4D45-4D77-AA77-3283A3D59328}" srcOrd="0" destOrd="0" presId="urn:microsoft.com/office/officeart/2005/8/layout/cycle1"/>
    <dgm:cxn modelId="{6606DFB3-56DD-41E1-B95A-F98E3C32C671}" type="presParOf" srcId="{D6F5D483-1BF4-4175-96E3-2F342DB5F6C8}" destId="{4A7A5B21-9DB8-4213-990C-143B638E4AAE}" srcOrd="1" destOrd="0" presId="urn:microsoft.com/office/officeart/2005/8/layout/cycle1"/>
    <dgm:cxn modelId="{7103CCF6-23D6-46E0-825D-6909F22CAC23}" type="presParOf" srcId="{D6F5D483-1BF4-4175-96E3-2F342DB5F6C8}" destId="{3659A511-CDB9-4F09-A09B-7A03277FBF1D}" srcOrd="2" destOrd="0" presId="urn:microsoft.com/office/officeart/2005/8/layout/cycle1"/>
    <dgm:cxn modelId="{CD11FE23-A3FB-4F76-B48D-9FAFF98BB223}" type="presParOf" srcId="{D6F5D483-1BF4-4175-96E3-2F342DB5F6C8}" destId="{B90EC73B-1A8B-4C66-A143-1995807BABD0}" srcOrd="3" destOrd="0" presId="urn:microsoft.com/office/officeart/2005/8/layout/cycle1"/>
    <dgm:cxn modelId="{4E340046-2D80-484A-909A-22D05BEE3C57}" type="presParOf" srcId="{D6F5D483-1BF4-4175-96E3-2F342DB5F6C8}" destId="{5A146CA5-C0A3-48B8-990F-CDD6EE0DF8B7}" srcOrd="4" destOrd="0" presId="urn:microsoft.com/office/officeart/2005/8/layout/cycle1"/>
    <dgm:cxn modelId="{5A6329BE-8260-4FFC-BBC5-8BCA0D1B7FAB}" type="presParOf" srcId="{D6F5D483-1BF4-4175-96E3-2F342DB5F6C8}" destId="{E4878F0A-3D1F-4FC1-84D5-64FE2F106C76}" srcOrd="5" destOrd="0" presId="urn:microsoft.com/office/officeart/2005/8/layout/cycle1"/>
    <dgm:cxn modelId="{53008017-BE5B-41E7-9686-B983A55F9CAD}" type="presParOf" srcId="{D6F5D483-1BF4-4175-96E3-2F342DB5F6C8}" destId="{2918B4F4-7B1C-444D-98CB-0637A032049D}" srcOrd="6" destOrd="0" presId="urn:microsoft.com/office/officeart/2005/8/layout/cycle1"/>
    <dgm:cxn modelId="{FA406DD5-FF13-4A3B-962B-B03198E5D801}" type="presParOf" srcId="{D6F5D483-1BF4-4175-96E3-2F342DB5F6C8}" destId="{583BEAAB-B6B7-4DFD-B3D1-020F1F3623CB}" srcOrd="7" destOrd="0" presId="urn:microsoft.com/office/officeart/2005/8/layout/cycle1"/>
    <dgm:cxn modelId="{7B9A1544-79BA-4CD1-828E-D4FA3BCD09B6}" type="presParOf" srcId="{D6F5D483-1BF4-4175-96E3-2F342DB5F6C8}" destId="{61B77F02-EF85-4AE6-BB8E-691C538DB0DC}" srcOrd="8"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A5B21-9DB8-4213-990C-143B638E4AAE}">
      <dsp:nvSpPr>
        <dsp:cNvPr id="0" name=""/>
        <dsp:cNvSpPr/>
      </dsp:nvSpPr>
      <dsp:spPr>
        <a:xfrm>
          <a:off x="1681664" y="546306"/>
          <a:ext cx="804655" cy="53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6-Carbon compound</a:t>
          </a:r>
        </a:p>
      </dsp:txBody>
      <dsp:txXfrm>
        <a:off x="1681664" y="546306"/>
        <a:ext cx="804655" cy="532528"/>
      </dsp:txXfrm>
    </dsp:sp>
    <dsp:sp modelId="{3659A511-CDB9-4F09-A09B-7A03277FBF1D}">
      <dsp:nvSpPr>
        <dsp:cNvPr id="0" name=""/>
        <dsp:cNvSpPr/>
      </dsp:nvSpPr>
      <dsp:spPr>
        <a:xfrm>
          <a:off x="334474" y="180358"/>
          <a:ext cx="1941184" cy="1691071"/>
        </a:xfrm>
        <a:prstGeom prst="circularArrow">
          <a:avLst>
            <a:gd name="adj1" fmla="val 8248"/>
            <a:gd name="adj2" fmla="val 576057"/>
            <a:gd name="adj3" fmla="val 2306630"/>
            <a:gd name="adj4" fmla="val 21560135"/>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46CA5-C0A3-48B8-990F-CDD6EE0DF8B7}">
      <dsp:nvSpPr>
        <dsp:cNvPr id="0" name=""/>
        <dsp:cNvSpPr/>
      </dsp:nvSpPr>
      <dsp:spPr>
        <a:xfrm>
          <a:off x="1042355" y="1475374"/>
          <a:ext cx="804655" cy="61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1042355" y="1475374"/>
        <a:ext cx="804655" cy="610121"/>
      </dsp:txXfrm>
    </dsp:sp>
    <dsp:sp modelId="{E4878F0A-3D1F-4FC1-84D5-64FE2F106C76}">
      <dsp:nvSpPr>
        <dsp:cNvPr id="0" name=""/>
        <dsp:cNvSpPr/>
      </dsp:nvSpPr>
      <dsp:spPr>
        <a:xfrm>
          <a:off x="502431" y="199228"/>
          <a:ext cx="1721852" cy="1627910"/>
        </a:xfrm>
        <a:prstGeom prst="circularArrow">
          <a:avLst>
            <a:gd name="adj1" fmla="val 8248"/>
            <a:gd name="adj2" fmla="val 576057"/>
            <a:gd name="adj3" fmla="val 10879099"/>
            <a:gd name="adj4" fmla="val 7390757"/>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BEAAB-B6B7-4DFD-B3D1-020F1F3623CB}">
      <dsp:nvSpPr>
        <dsp:cNvPr id="0" name=""/>
        <dsp:cNvSpPr/>
      </dsp:nvSpPr>
      <dsp:spPr>
        <a:xfrm>
          <a:off x="208902" y="528497"/>
          <a:ext cx="1090275" cy="338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208902" y="528497"/>
        <a:ext cx="1090275" cy="338526"/>
      </dsp:txXfrm>
    </dsp:sp>
    <dsp:sp modelId="{61B77F02-EF85-4AE6-BB8E-691C538DB0DC}">
      <dsp:nvSpPr>
        <dsp:cNvPr id="0" name=""/>
        <dsp:cNvSpPr/>
      </dsp:nvSpPr>
      <dsp:spPr>
        <a:xfrm rot="639653">
          <a:off x="561646" y="-37969"/>
          <a:ext cx="1541026" cy="1632704"/>
        </a:xfrm>
        <a:prstGeom prst="circularArrow">
          <a:avLst>
            <a:gd name="adj1" fmla="val 8248"/>
            <a:gd name="adj2" fmla="val 576057"/>
            <a:gd name="adj3" fmla="val 18294974"/>
            <a:gd name="adj4" fmla="val 13642673"/>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A5B21-9DB8-4213-990C-143B638E4AAE}">
      <dsp:nvSpPr>
        <dsp:cNvPr id="0" name=""/>
        <dsp:cNvSpPr/>
      </dsp:nvSpPr>
      <dsp:spPr>
        <a:xfrm>
          <a:off x="1681664" y="546306"/>
          <a:ext cx="804655" cy="53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6-Carbon compound</a:t>
          </a:r>
        </a:p>
      </dsp:txBody>
      <dsp:txXfrm>
        <a:off x="1681664" y="546306"/>
        <a:ext cx="804655" cy="532528"/>
      </dsp:txXfrm>
    </dsp:sp>
    <dsp:sp modelId="{3659A511-CDB9-4F09-A09B-7A03277FBF1D}">
      <dsp:nvSpPr>
        <dsp:cNvPr id="0" name=""/>
        <dsp:cNvSpPr/>
      </dsp:nvSpPr>
      <dsp:spPr>
        <a:xfrm>
          <a:off x="334474" y="180358"/>
          <a:ext cx="1941184" cy="1691071"/>
        </a:xfrm>
        <a:prstGeom prst="circularArrow">
          <a:avLst>
            <a:gd name="adj1" fmla="val 8248"/>
            <a:gd name="adj2" fmla="val 576057"/>
            <a:gd name="adj3" fmla="val 2306630"/>
            <a:gd name="adj4" fmla="val 21560135"/>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46CA5-C0A3-48B8-990F-CDD6EE0DF8B7}">
      <dsp:nvSpPr>
        <dsp:cNvPr id="0" name=""/>
        <dsp:cNvSpPr/>
      </dsp:nvSpPr>
      <dsp:spPr>
        <a:xfrm>
          <a:off x="1042355" y="1475374"/>
          <a:ext cx="804655" cy="61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1042355" y="1475374"/>
        <a:ext cx="804655" cy="610121"/>
      </dsp:txXfrm>
    </dsp:sp>
    <dsp:sp modelId="{E4878F0A-3D1F-4FC1-84D5-64FE2F106C76}">
      <dsp:nvSpPr>
        <dsp:cNvPr id="0" name=""/>
        <dsp:cNvSpPr/>
      </dsp:nvSpPr>
      <dsp:spPr>
        <a:xfrm>
          <a:off x="502431" y="199228"/>
          <a:ext cx="1721852" cy="1627910"/>
        </a:xfrm>
        <a:prstGeom prst="circularArrow">
          <a:avLst>
            <a:gd name="adj1" fmla="val 8248"/>
            <a:gd name="adj2" fmla="val 576057"/>
            <a:gd name="adj3" fmla="val 10879099"/>
            <a:gd name="adj4" fmla="val 7390757"/>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BEAAB-B6B7-4DFD-B3D1-020F1F3623CB}">
      <dsp:nvSpPr>
        <dsp:cNvPr id="0" name=""/>
        <dsp:cNvSpPr/>
      </dsp:nvSpPr>
      <dsp:spPr>
        <a:xfrm>
          <a:off x="208902" y="528497"/>
          <a:ext cx="1090275" cy="338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208902" y="528497"/>
        <a:ext cx="1090275" cy="338526"/>
      </dsp:txXfrm>
    </dsp:sp>
    <dsp:sp modelId="{61B77F02-EF85-4AE6-BB8E-691C538DB0DC}">
      <dsp:nvSpPr>
        <dsp:cNvPr id="0" name=""/>
        <dsp:cNvSpPr/>
      </dsp:nvSpPr>
      <dsp:spPr>
        <a:xfrm rot="639653">
          <a:off x="561646" y="-37969"/>
          <a:ext cx="1541026" cy="1632704"/>
        </a:xfrm>
        <a:prstGeom prst="circularArrow">
          <a:avLst>
            <a:gd name="adj1" fmla="val 8248"/>
            <a:gd name="adj2" fmla="val 576057"/>
            <a:gd name="adj3" fmla="val 18294974"/>
            <a:gd name="adj4" fmla="val 13642673"/>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A5B21-9DB8-4213-990C-143B638E4AAE}">
      <dsp:nvSpPr>
        <dsp:cNvPr id="0" name=""/>
        <dsp:cNvSpPr/>
      </dsp:nvSpPr>
      <dsp:spPr>
        <a:xfrm>
          <a:off x="1681664" y="546306"/>
          <a:ext cx="804655" cy="53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6-Carbon compound</a:t>
          </a:r>
        </a:p>
      </dsp:txBody>
      <dsp:txXfrm>
        <a:off x="1681664" y="546306"/>
        <a:ext cx="804655" cy="532528"/>
      </dsp:txXfrm>
    </dsp:sp>
    <dsp:sp modelId="{3659A511-CDB9-4F09-A09B-7A03277FBF1D}">
      <dsp:nvSpPr>
        <dsp:cNvPr id="0" name=""/>
        <dsp:cNvSpPr/>
      </dsp:nvSpPr>
      <dsp:spPr>
        <a:xfrm>
          <a:off x="334474" y="180358"/>
          <a:ext cx="1941184" cy="1691071"/>
        </a:xfrm>
        <a:prstGeom prst="circularArrow">
          <a:avLst>
            <a:gd name="adj1" fmla="val 8248"/>
            <a:gd name="adj2" fmla="val 576057"/>
            <a:gd name="adj3" fmla="val 2306630"/>
            <a:gd name="adj4" fmla="val 21560135"/>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46CA5-C0A3-48B8-990F-CDD6EE0DF8B7}">
      <dsp:nvSpPr>
        <dsp:cNvPr id="0" name=""/>
        <dsp:cNvSpPr/>
      </dsp:nvSpPr>
      <dsp:spPr>
        <a:xfrm>
          <a:off x="1042355" y="1475374"/>
          <a:ext cx="804655" cy="61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1042355" y="1475374"/>
        <a:ext cx="804655" cy="610121"/>
      </dsp:txXfrm>
    </dsp:sp>
    <dsp:sp modelId="{E4878F0A-3D1F-4FC1-84D5-64FE2F106C76}">
      <dsp:nvSpPr>
        <dsp:cNvPr id="0" name=""/>
        <dsp:cNvSpPr/>
      </dsp:nvSpPr>
      <dsp:spPr>
        <a:xfrm>
          <a:off x="502431" y="199228"/>
          <a:ext cx="1721852" cy="1627910"/>
        </a:xfrm>
        <a:prstGeom prst="circularArrow">
          <a:avLst>
            <a:gd name="adj1" fmla="val 8248"/>
            <a:gd name="adj2" fmla="val 576057"/>
            <a:gd name="adj3" fmla="val 10879099"/>
            <a:gd name="adj4" fmla="val 7390757"/>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BEAAB-B6B7-4DFD-B3D1-020F1F3623CB}">
      <dsp:nvSpPr>
        <dsp:cNvPr id="0" name=""/>
        <dsp:cNvSpPr/>
      </dsp:nvSpPr>
      <dsp:spPr>
        <a:xfrm>
          <a:off x="208902" y="528497"/>
          <a:ext cx="1090275" cy="338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208902" y="528497"/>
        <a:ext cx="1090275" cy="338526"/>
      </dsp:txXfrm>
    </dsp:sp>
    <dsp:sp modelId="{61B77F02-EF85-4AE6-BB8E-691C538DB0DC}">
      <dsp:nvSpPr>
        <dsp:cNvPr id="0" name=""/>
        <dsp:cNvSpPr/>
      </dsp:nvSpPr>
      <dsp:spPr>
        <a:xfrm rot="639653">
          <a:off x="561646" y="-37969"/>
          <a:ext cx="1541026" cy="1632704"/>
        </a:xfrm>
        <a:prstGeom prst="circularArrow">
          <a:avLst>
            <a:gd name="adj1" fmla="val 8248"/>
            <a:gd name="adj2" fmla="val 576057"/>
            <a:gd name="adj3" fmla="val 18294974"/>
            <a:gd name="adj4" fmla="val 13642673"/>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A5B21-9DB8-4213-990C-143B638E4AAE}">
      <dsp:nvSpPr>
        <dsp:cNvPr id="0" name=""/>
        <dsp:cNvSpPr/>
      </dsp:nvSpPr>
      <dsp:spPr>
        <a:xfrm>
          <a:off x="1681664" y="546306"/>
          <a:ext cx="804655" cy="53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6-Carbon compound</a:t>
          </a:r>
        </a:p>
      </dsp:txBody>
      <dsp:txXfrm>
        <a:off x="1681664" y="546306"/>
        <a:ext cx="804655" cy="532528"/>
      </dsp:txXfrm>
    </dsp:sp>
    <dsp:sp modelId="{3659A511-CDB9-4F09-A09B-7A03277FBF1D}">
      <dsp:nvSpPr>
        <dsp:cNvPr id="0" name=""/>
        <dsp:cNvSpPr/>
      </dsp:nvSpPr>
      <dsp:spPr>
        <a:xfrm>
          <a:off x="334474" y="180358"/>
          <a:ext cx="1941184" cy="1691071"/>
        </a:xfrm>
        <a:prstGeom prst="circularArrow">
          <a:avLst>
            <a:gd name="adj1" fmla="val 8248"/>
            <a:gd name="adj2" fmla="val 576057"/>
            <a:gd name="adj3" fmla="val 2306630"/>
            <a:gd name="adj4" fmla="val 21560135"/>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46CA5-C0A3-48B8-990F-CDD6EE0DF8B7}">
      <dsp:nvSpPr>
        <dsp:cNvPr id="0" name=""/>
        <dsp:cNvSpPr/>
      </dsp:nvSpPr>
      <dsp:spPr>
        <a:xfrm>
          <a:off x="1042355" y="1475374"/>
          <a:ext cx="804655" cy="61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1042355" y="1475374"/>
        <a:ext cx="804655" cy="610121"/>
      </dsp:txXfrm>
    </dsp:sp>
    <dsp:sp modelId="{E4878F0A-3D1F-4FC1-84D5-64FE2F106C76}">
      <dsp:nvSpPr>
        <dsp:cNvPr id="0" name=""/>
        <dsp:cNvSpPr/>
      </dsp:nvSpPr>
      <dsp:spPr>
        <a:xfrm>
          <a:off x="502431" y="199228"/>
          <a:ext cx="1721852" cy="1627910"/>
        </a:xfrm>
        <a:prstGeom prst="circularArrow">
          <a:avLst>
            <a:gd name="adj1" fmla="val 8248"/>
            <a:gd name="adj2" fmla="val 576057"/>
            <a:gd name="adj3" fmla="val 10879099"/>
            <a:gd name="adj4" fmla="val 7390757"/>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BEAAB-B6B7-4DFD-B3D1-020F1F3623CB}">
      <dsp:nvSpPr>
        <dsp:cNvPr id="0" name=""/>
        <dsp:cNvSpPr/>
      </dsp:nvSpPr>
      <dsp:spPr>
        <a:xfrm>
          <a:off x="208902" y="528497"/>
          <a:ext cx="1090275" cy="338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4-Carbon compound</a:t>
          </a:r>
        </a:p>
      </dsp:txBody>
      <dsp:txXfrm>
        <a:off x="208902" y="528497"/>
        <a:ext cx="1090275" cy="338526"/>
      </dsp:txXfrm>
    </dsp:sp>
    <dsp:sp modelId="{61B77F02-EF85-4AE6-BB8E-691C538DB0DC}">
      <dsp:nvSpPr>
        <dsp:cNvPr id="0" name=""/>
        <dsp:cNvSpPr/>
      </dsp:nvSpPr>
      <dsp:spPr>
        <a:xfrm rot="639653">
          <a:off x="561646" y="-37969"/>
          <a:ext cx="1541026" cy="1632704"/>
        </a:xfrm>
        <a:prstGeom prst="circularArrow">
          <a:avLst>
            <a:gd name="adj1" fmla="val 8248"/>
            <a:gd name="adj2" fmla="val 576057"/>
            <a:gd name="adj3" fmla="val 18294974"/>
            <a:gd name="adj4" fmla="val 13642673"/>
            <a:gd name="adj5" fmla="val 962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74E75-AFB8-4DF3-BE50-0802F4AC3502}" type="datetimeFigureOut">
              <a:rPr lang="en-US" smtClean="0"/>
              <a:t>3/18/2020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1E2B6-9DAE-42EB-83BA-A4B4B75CC97C}" type="slidenum">
              <a:rPr lang="en-US" smtClean="0"/>
              <a:t>‹#›</a:t>
            </a:fld>
            <a:endParaRPr lang="en-US"/>
          </a:p>
        </p:txBody>
      </p:sp>
    </p:spTree>
    <p:extLst>
      <p:ext uri="{BB962C8B-B14F-4D97-AF65-F5344CB8AC3E}">
        <p14:creationId xmlns:p14="http://schemas.microsoft.com/office/powerpoint/2010/main" val="317822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Why do we need to breathe?</a:t>
            </a:r>
            <a:r>
              <a:rPr lang="en-US" baseline="0" dirty="0"/>
              <a:t> What do we need the oxygen for, and where does the carbon dioxide come from that we exhale? </a:t>
            </a:r>
            <a:br>
              <a:rPr lang="en-US" baseline="0" dirty="0"/>
            </a:br>
            <a:endParaRPr lang="en-US" baseline="0" dirty="0"/>
          </a:p>
          <a:p>
            <a:r>
              <a:rPr lang="en-US" baseline="0" dirty="0"/>
              <a:t>How do we lose weight? </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235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Audio transcript: When NAD+ gains an electron and bonds with a hydrogen atom it becomes NADH. NADH is like a loaded taxicab that is then going to transport the electrons to another stage of the cellular respiration process.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1396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Case Study and come up with a hypothesis about what you think may be killing these people. </a:t>
            </a:r>
          </a:p>
        </p:txBody>
      </p:sp>
      <p:sp>
        <p:nvSpPr>
          <p:cNvPr id="4" name="Slide Number Placeholder 3"/>
          <p:cNvSpPr>
            <a:spLocks noGrp="1"/>
          </p:cNvSpPr>
          <p:nvPr>
            <p:ph type="sldNum" sz="quarter" idx="5"/>
          </p:nvPr>
        </p:nvSpPr>
        <p:spPr/>
        <p:txBody>
          <a:bodyPr/>
          <a:lstStyle/>
          <a:p>
            <a:fld id="{5701E2B6-9DAE-42EB-83BA-A4B4B75CC97C}" type="slidenum">
              <a:rPr lang="en-US" smtClean="0"/>
              <a:t>12</a:t>
            </a:fld>
            <a:endParaRPr lang="en-US"/>
          </a:p>
        </p:txBody>
      </p:sp>
    </p:spTree>
    <p:extLst>
      <p:ext uri="{BB962C8B-B14F-4D97-AF65-F5344CB8AC3E}">
        <p14:creationId xmlns:p14="http://schemas.microsoft.com/office/powerpoint/2010/main" val="303936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Case Study and come up with a hypothesis about what you think may be killing these people. </a:t>
            </a:r>
          </a:p>
          <a:p>
            <a:endParaRPr lang="en-US" dirty="0"/>
          </a:p>
        </p:txBody>
      </p:sp>
      <p:sp>
        <p:nvSpPr>
          <p:cNvPr id="4" name="Slide Number Placeholder 3"/>
          <p:cNvSpPr>
            <a:spLocks noGrp="1"/>
          </p:cNvSpPr>
          <p:nvPr>
            <p:ph type="sldNum" sz="quarter" idx="5"/>
          </p:nvPr>
        </p:nvSpPr>
        <p:spPr/>
        <p:txBody>
          <a:bodyPr/>
          <a:lstStyle/>
          <a:p>
            <a:fld id="{5701E2B6-9DAE-42EB-83BA-A4B4B75CC97C}" type="slidenum">
              <a:rPr lang="en-US" smtClean="0"/>
              <a:t>13</a:t>
            </a:fld>
            <a:endParaRPr lang="en-US"/>
          </a:p>
        </p:txBody>
      </p:sp>
    </p:spTree>
    <p:extLst>
      <p:ext uri="{BB962C8B-B14F-4D97-AF65-F5344CB8AC3E}">
        <p14:creationId xmlns:p14="http://schemas.microsoft.com/office/powerpoint/2010/main" val="122216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defTabSz="966360">
              <a:defRPr/>
            </a:pPr>
            <a:r>
              <a:rPr lang="en-US" dirty="0"/>
              <a:t>Audi transcript: There are four stages to the cellular respiration process, and we will be looking at each stage in detail. Of the four stages, glycolysis is the first stage and it is the only one of the stages that occurs outside of the mitochondria. The remaining stages occur inside of the mitochondria. The key point of this slide is that the different stages produce different amounts of ATP, with the final stage, the electron transport chain, producing the most. All together, </a:t>
            </a:r>
            <a:r>
              <a:rPr lang="en-US" baseline="0" dirty="0"/>
              <a:t>one glucose molecule yields </a:t>
            </a:r>
            <a:r>
              <a:rPr lang="en-US" u="sng" baseline="0" dirty="0"/>
              <a:t>36</a:t>
            </a:r>
            <a:r>
              <a:rPr lang="en-US" baseline="0" dirty="0"/>
              <a:t> molecules of ATP. </a:t>
            </a:r>
          </a:p>
          <a:p>
            <a:pPr defTabSz="966360">
              <a:defRPr/>
            </a:pPr>
            <a:endParaRPr lang="en-US" baseline="0" dirty="0"/>
          </a:p>
          <a:p>
            <a:pPr defTabSz="966360">
              <a:defRPr/>
            </a:pPr>
            <a:endParaRPr lang="en-US" baseline="0" dirty="0"/>
          </a:p>
          <a:p>
            <a:pPr defTabSz="966360">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5514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Energy and</a:t>
            </a:r>
            <a:r>
              <a:rPr lang="en-US" baseline="0" dirty="0"/>
              <a:t> molecules for cellular respiration come from food. We will follow glucose through the process because it is the main molecule involved in cellular respiration, but other macromolecules also play a key role. </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0993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Audio transcript: Glycolysis means the splitting of sugar (glycol=sugar, lysis=splitting), and that’s what occurs in this stage. In the first part of glycolysis, energy from ATP is actually required to break the six carbons in glucose into two three carbon molecules. Those two three-carbon molecules are reconfigured, and energy is released. That energy is captured in 2 NAD+ making 2 NADH, and 4 ADP making 4 ATP.  Since 4 ATP were produced but 2 were used in the initial step, we say that glycolysis really only yields 2 ATP. </a:t>
            </a:r>
          </a:p>
          <a:p>
            <a:endParaRPr lang="en-US" sz="1700" dirty="0"/>
          </a:p>
          <a:p>
            <a:r>
              <a:rPr lang="en-US" sz="1700" dirty="0"/>
              <a:t>Glycolysis takes place in all living things and is the only form of energy extraction in many small organisms like bacteria. Many small organisms don’t require lots of energy, so the energy produced through glycolysis is enough to support them.</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9952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Here is just another look at the steps of glycolysis. All I really want you to know for all of the stages of cellular respiration is what goes in and what comes out of each stage. In this stage, glucose begins the stages and glycolysis ends with 2 pyruvate molecules, 2 ATP, and 2 NADH.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01342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Audio transcript: The transition phase occurs in the mitochondria after the pyruvate produced in glycolysis moves through the mitochondrial membrane. Here coenzyme A combines with pyruvate to form acetyl coenzyme A. One NADH molecule and one carbon dioxide molecule are produced for each pyruvate. Since there are two pyruvate per glucose molecule, we say that the transition phase produces two NADH per glucose. The carbon dioxide released during this stage makes up some of the carbon dioxide that you exhale.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246000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Audio transcript: The Krebs Cycle is process that continues to breakdown the carbons that originated in glucose, while capturing the energy released from those chemical bonds when the molecules are broken down or rearranged. As one Acetyl Coenzyme A molecule move through the Krebs Cycle, it produces 3 NADH, 1 FADH2, which is an electron carrier just like NADH, and 1 ATP. Since we started with 1 glucose which split in glycolysis and then converted pyruvate to Acetyl Coenzyme A in the transition phase, 1 glucose molecule is equal to two cycles through the Krebs Cycle, so one glucose molecule is equal to 4 NADH, 2 FADH2, and 2 ATP. Carbon dioxide is released by the Krebs Cycle which makes up the air we exhale.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74187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You don’t need to know this level of detail. I just wanted to show you that succinic acid is one of the molecules produced in the Krebs Cycle. Remember succinic acid and its apparent healing properties?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1187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Mechanical energy = wound up spring</a:t>
            </a:r>
          </a:p>
          <a:p>
            <a:r>
              <a:rPr lang="en-US" sz="1700" dirty="0"/>
              <a:t>Chemical energy = energy held in chemical bonds, food or coal, gasoline</a:t>
            </a:r>
          </a:p>
          <a:p>
            <a:r>
              <a:rPr lang="en-US" sz="1700" dirty="0"/>
              <a:t>Potential energy = water behind a dam, ions on one side of a cell membrane</a:t>
            </a:r>
          </a:p>
          <a:p>
            <a:r>
              <a:rPr lang="en-US" sz="1700" dirty="0"/>
              <a:t>Kinetic energy = water through the turbines of the dam, transferring to electric energy</a:t>
            </a:r>
          </a:p>
          <a:p>
            <a:endParaRPr lang="en-US" sz="1700" dirty="0"/>
          </a:p>
          <a:p>
            <a:r>
              <a:rPr lang="en-US" sz="1700" dirty="0"/>
              <a:t>Gasoline engine is powered by the energy released from breaking down carbon and hydrogen bonds stored within gasoline. CO2, water and heat are by products </a:t>
            </a:r>
          </a:p>
          <a:p>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2571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Audio transcript: I just have this slide to show you how the carbon molecules are broken down and rearranged throughout the Krebs Cycle. Acetyl Coenzyme A enters the Krebs cycle and combines with an existing 4 carbon molecule. The newly formed six carbon molecule breaks down and rearranges, releasing energy in the form of electrons. Those electrons are captured by the electron carriers NAD+ and FAD to form NADH and FADH2 respectively.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61051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537"/>
              </a:spcBef>
              <a:spcAft>
                <a:spcPts val="0"/>
              </a:spcAft>
              <a:buClrTx/>
              <a:buSzTx/>
              <a:buFontTx/>
              <a:buNone/>
              <a:tabLst/>
              <a:defRPr/>
            </a:pPr>
            <a:r>
              <a:rPr lang="en-US" sz="2600" dirty="0"/>
              <a:t>Audio transcript: The final stage of cellular respiration is where the most ATP is produced. The electron transport chain and chemiosmosis occur in the inner membrane of the mitochondria, where transport membranes pass hydrogen ions through the inner mitochondrial membrane. At the start of the electron transport chain, NADH and FADH2 donate their high energy electrons to the membrane proteins. Those electrons move from one membrane protein to another powering these hydrogen pumps as they pump of hydrogen ions through the membrane. After the electron moves through the hydrogen pumps (membrane proteins), oxygen captures the electron at the end of the electron transport chain and then combines with two hydrogen atoms to become water. This is why we breath oxygen because it is the final electron acceptor. </a:t>
            </a:r>
          </a:p>
          <a:p>
            <a:pPr marL="0" marR="0" lvl="0" indent="0" algn="l" defTabSz="914400" rtl="0" eaLnBrk="1" fontAlgn="auto" latinLnBrk="0" hangingPunct="1">
              <a:lnSpc>
                <a:spcPct val="100000"/>
              </a:lnSpc>
              <a:spcBef>
                <a:spcPts val="2537"/>
              </a:spcBef>
              <a:spcAft>
                <a:spcPts val="0"/>
              </a:spcAft>
              <a:buClrTx/>
              <a:buSzTx/>
              <a:buFontTx/>
              <a:buNone/>
              <a:tabLst/>
              <a:defRPr/>
            </a:pPr>
            <a:r>
              <a:rPr lang="en-US" sz="2600" dirty="0"/>
              <a:t>The hydrogen ions are actively transported from a region of low concentration to a region of high concentration through the inner mitochondrial membrane. The high concentration of hydrogen ions on one side of the membrane creates a concentration gradient which is a form of potential energy. Once the concentration gradient is established, the hydrogens move down their concentration gradient through a specialized enzyme called ATP-Synthase which uses the energy of the falling hydrogen ion to add a phosphate to an ADP molecule (phosphorylation). </a:t>
            </a:r>
            <a:endParaRPr lang="en-US" b="1" dirty="0"/>
          </a:p>
          <a:p>
            <a:pPr>
              <a:spcBef>
                <a:spcPts val="2537"/>
              </a:spcBef>
            </a:pPr>
            <a:r>
              <a:rPr lang="en-US" b="0" dirty="0"/>
              <a:t>ATP synthase can </a:t>
            </a:r>
            <a:r>
              <a:rPr lang="en-US" dirty="0"/>
              <a:t>add a phosphate to ADP making ATP</a:t>
            </a:r>
            <a:r>
              <a:rPr lang="en-US" baseline="0" dirty="0"/>
              <a:t> </a:t>
            </a:r>
            <a:r>
              <a:rPr lang="en-US" dirty="0"/>
              <a:t>100 revolutions/sec! </a:t>
            </a:r>
            <a:endParaRPr lang="en-US" baseline="0" dirty="0"/>
          </a:p>
          <a:p>
            <a:pPr marL="181194" indent="-181194">
              <a:spcBef>
                <a:spcPts val="2537"/>
              </a:spcBef>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3408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Audio transcript: The electron transport chain uses </a:t>
            </a:r>
            <a:r>
              <a:rPr lang="en-US" sz="1700" u="sng" dirty="0"/>
              <a:t>active transport</a:t>
            </a:r>
            <a:r>
              <a:rPr lang="en-US" sz="1700" dirty="0"/>
              <a:t> to pump hydrogen ions against their concentration gradient to create a high concentration of hydrogen ions on one side of the membrane. The hydrogen ions then move down their concentration gradient through a specialized membrane protein (ATP-synthase) in a process known as facilitated diffusion.  </a:t>
            </a:r>
          </a:p>
          <a:p>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0448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fill this worksheet in in lecture, but you can just click though it to fill in the missing components. </a:t>
            </a:r>
          </a:p>
        </p:txBody>
      </p:sp>
      <p:sp>
        <p:nvSpPr>
          <p:cNvPr id="4" name="Slide Number Placeholder 3"/>
          <p:cNvSpPr>
            <a:spLocks noGrp="1"/>
          </p:cNvSpPr>
          <p:nvPr>
            <p:ph type="sldNum" sz="quarter" idx="5"/>
          </p:nvPr>
        </p:nvSpPr>
        <p:spPr/>
        <p:txBody>
          <a:bodyPr/>
          <a:lstStyle/>
          <a:p>
            <a:fld id="{5701E2B6-9DAE-42EB-83BA-A4B4B75CC97C}" type="slidenum">
              <a:rPr lang="en-US" smtClean="0"/>
              <a:t>24</a:t>
            </a:fld>
            <a:endParaRPr lang="en-US"/>
          </a:p>
        </p:txBody>
      </p:sp>
    </p:spTree>
    <p:extLst>
      <p:ext uri="{BB962C8B-B14F-4D97-AF65-F5344CB8AC3E}">
        <p14:creationId xmlns:p14="http://schemas.microsoft.com/office/powerpoint/2010/main" val="131753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fill this worksheet in in lecture, but you can just click though it to fill in the missing components. </a:t>
            </a:r>
          </a:p>
        </p:txBody>
      </p:sp>
      <p:sp>
        <p:nvSpPr>
          <p:cNvPr id="4" name="Slide Number Placeholder 3"/>
          <p:cNvSpPr>
            <a:spLocks noGrp="1"/>
          </p:cNvSpPr>
          <p:nvPr>
            <p:ph type="sldNum" sz="quarter" idx="5"/>
          </p:nvPr>
        </p:nvSpPr>
        <p:spPr/>
        <p:txBody>
          <a:bodyPr/>
          <a:lstStyle/>
          <a:p>
            <a:fld id="{5701E2B6-9DAE-42EB-83BA-A4B4B75CC97C}" type="slidenum">
              <a:rPr lang="en-US" smtClean="0"/>
              <a:t>25</a:t>
            </a:fld>
            <a:endParaRPr lang="en-US"/>
          </a:p>
        </p:txBody>
      </p:sp>
    </p:spTree>
    <p:extLst>
      <p:ext uri="{BB962C8B-B14F-4D97-AF65-F5344CB8AC3E}">
        <p14:creationId xmlns:p14="http://schemas.microsoft.com/office/powerpoint/2010/main" val="543199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usually do this table on the board because it summarizes the different stages of cellular respiration. For the exam, you will need to know the location of each stage, the inputs and outputs of each stage, and the amount of electron carriers and ATP produced in each stage.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04022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the case study. </a:t>
            </a:r>
          </a:p>
        </p:txBody>
      </p:sp>
      <p:sp>
        <p:nvSpPr>
          <p:cNvPr id="4" name="Slide Number Placeholder 3"/>
          <p:cNvSpPr>
            <a:spLocks noGrp="1"/>
          </p:cNvSpPr>
          <p:nvPr>
            <p:ph type="sldNum" sz="quarter" idx="5"/>
          </p:nvPr>
        </p:nvSpPr>
        <p:spPr/>
        <p:txBody>
          <a:bodyPr/>
          <a:lstStyle/>
          <a:p>
            <a:fld id="{5701E2B6-9DAE-42EB-83BA-A4B4B75CC97C}" type="slidenum">
              <a:rPr lang="en-US" smtClean="0"/>
              <a:t>27</a:t>
            </a:fld>
            <a:endParaRPr lang="en-US"/>
          </a:p>
        </p:txBody>
      </p:sp>
    </p:spTree>
    <p:extLst>
      <p:ext uri="{BB962C8B-B14F-4D97-AF65-F5344CB8AC3E}">
        <p14:creationId xmlns:p14="http://schemas.microsoft.com/office/powerpoint/2010/main" val="4077562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1E2B6-9DAE-42EB-83BA-A4B4B75CC97C}" type="slidenum">
              <a:rPr lang="en-US" smtClean="0"/>
              <a:t>30</a:t>
            </a:fld>
            <a:endParaRPr lang="en-US"/>
          </a:p>
        </p:txBody>
      </p:sp>
    </p:spTree>
    <p:extLst>
      <p:ext uri="{BB962C8B-B14F-4D97-AF65-F5344CB8AC3E}">
        <p14:creationId xmlns:p14="http://schemas.microsoft.com/office/powerpoint/2010/main" val="2217010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cellular respiration requires oxygen it is considered an aerobic process, but ATP can still be produced in the absence of oxygen through an anerobic pathways known as fermentation. </a:t>
            </a:r>
          </a:p>
        </p:txBody>
      </p:sp>
      <p:sp>
        <p:nvSpPr>
          <p:cNvPr id="4" name="Slide Number Placeholder 3"/>
          <p:cNvSpPr>
            <a:spLocks noGrp="1"/>
          </p:cNvSpPr>
          <p:nvPr>
            <p:ph type="sldNum" sz="quarter" idx="5"/>
          </p:nvPr>
        </p:nvSpPr>
        <p:spPr/>
        <p:txBody>
          <a:bodyPr/>
          <a:lstStyle/>
          <a:p>
            <a:fld id="{5701E2B6-9DAE-42EB-83BA-A4B4B75CC97C}" type="slidenum">
              <a:rPr lang="en-US" smtClean="0"/>
              <a:t>31</a:t>
            </a:fld>
            <a:endParaRPr lang="en-US"/>
          </a:p>
        </p:txBody>
      </p:sp>
    </p:spTree>
    <p:extLst>
      <p:ext uri="{BB962C8B-B14F-4D97-AF65-F5344CB8AC3E}">
        <p14:creationId xmlns:p14="http://schemas.microsoft.com/office/powerpoint/2010/main" val="298429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Alcohol fermentation occurs when yeast (fungus) grows in an anaerobic environment (bread dough or barrel of grape juice) and uses glycolysis to make energy, converting pyruvate to acetaldehyde. Acetaldehyde accepts electrons from NADH making ethanol as a by product. CO2 by product causes bread to rise and bubbles in champagne or beer.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2025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sz="1700" dirty="0"/>
          </a:p>
          <a:p>
            <a:endParaRPr lang="en-US" sz="1700" dirty="0"/>
          </a:p>
          <a:p>
            <a:endParaRPr lang="en-US" sz="1700" dirty="0"/>
          </a:p>
          <a:p>
            <a:r>
              <a:rPr lang="en-US" sz="1700" dirty="0"/>
              <a:t>How can things like plants and animals grow and become more organized?</a:t>
            </a:r>
          </a:p>
          <a:p>
            <a:endParaRPr lang="en-US" sz="1700" dirty="0"/>
          </a:p>
          <a:p>
            <a:r>
              <a:rPr lang="en-US" sz="1700" dirty="0"/>
              <a:t>Entropy acts on the universe as a whole</a:t>
            </a:r>
          </a:p>
          <a:p>
            <a:r>
              <a:rPr lang="en-US" sz="1700" dirty="0"/>
              <a:t>Small localized changes (increases in order) produce heat </a:t>
            </a:r>
          </a:p>
          <a:p>
            <a:endParaRPr lang="en-US" sz="1700" dirty="0"/>
          </a:p>
          <a:p>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83187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Fermentation is an alternative mode of energy production when oxygen supplies temporarily run out.  Lactic acid fermentation occurs when energetic output (long sprint) exceeds lungs ability to uptake oxygen</a:t>
            </a:r>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30698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If you were to start running right now, there wouldn’t be enough oxygen in your blood to accept all the electrons at the end of the electron transport chain as your body tries to make ATP to power your running. Your body takes about a minute before it starts breathing fast enough and deep enough to get oxygen to all your cells. For the first minute or so your body relies on fermentation (anaerobic) until your breathing can catch up and get oxygen to your cells.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23659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Animals strive to maintain relatively constant internal environments, because it allows for more efficient chemical reactions and physiological processes. Some animals are considered regulators because the actively regulate their internal temperature to keep it relatively constant. Other animals are considered conformers because they allow they body temperature to change with the temperature of the environment. </a:t>
            </a:r>
          </a:p>
        </p:txBody>
      </p:sp>
      <p:sp>
        <p:nvSpPr>
          <p:cNvPr id="4" name="Slide Number Placeholder 3"/>
          <p:cNvSpPr>
            <a:spLocks noGrp="1"/>
          </p:cNvSpPr>
          <p:nvPr>
            <p:ph type="sldNum" sz="quarter" idx="5"/>
          </p:nvPr>
        </p:nvSpPr>
        <p:spPr/>
        <p:txBody>
          <a:bodyPr/>
          <a:lstStyle/>
          <a:p>
            <a:fld id="{5701E2B6-9DAE-42EB-83BA-A4B4B75CC97C}" type="slidenum">
              <a:rPr lang="en-US" smtClean="0"/>
              <a:t>41</a:t>
            </a:fld>
            <a:endParaRPr lang="en-US"/>
          </a:p>
        </p:txBody>
      </p:sp>
    </p:spTree>
    <p:extLst>
      <p:ext uri="{BB962C8B-B14F-4D97-AF65-F5344CB8AC3E}">
        <p14:creationId xmlns:p14="http://schemas.microsoft.com/office/powerpoint/2010/main" val="3326684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Animals can either maintain their own body temperature using their own metabolic heat generated though cellular respiration (endotherms), or they can allow their body temperature to be controlled by the temperature of the external environment (ectotherms). Some animals maintain a constant body temperature (homeotherms) while others allow their body temperature to fluctuate (poikilotherm). </a:t>
            </a:r>
          </a:p>
        </p:txBody>
      </p:sp>
      <p:sp>
        <p:nvSpPr>
          <p:cNvPr id="4" name="Slide Number Placeholder 3"/>
          <p:cNvSpPr>
            <a:spLocks noGrp="1"/>
          </p:cNvSpPr>
          <p:nvPr>
            <p:ph type="sldNum" sz="quarter" idx="10"/>
          </p:nvPr>
        </p:nvSpPr>
        <p:spPr/>
        <p:txBody>
          <a:bodyPr/>
          <a:lstStyle/>
          <a:p>
            <a:fld id="{A9A8EA8C-1799-4A23-B186-B0BCD5BA196F}" type="slidenum">
              <a:rPr lang="en-US" smtClean="0"/>
              <a:t>42</a:t>
            </a:fld>
            <a:endParaRPr lang="en-US"/>
          </a:p>
        </p:txBody>
      </p:sp>
    </p:spTree>
    <p:extLst>
      <p:ext uri="{BB962C8B-B14F-4D97-AF65-F5344CB8AC3E}">
        <p14:creationId xmlns:p14="http://schemas.microsoft.com/office/powerpoint/2010/main" val="4221723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Birds and mammals are considered endothermic homeotherms, whereas most reptiles and amphibians are considered ectothermic poikilotherms. </a:t>
            </a:r>
          </a:p>
        </p:txBody>
      </p:sp>
      <p:sp>
        <p:nvSpPr>
          <p:cNvPr id="4" name="Slide Number Placeholder 3"/>
          <p:cNvSpPr>
            <a:spLocks noGrp="1"/>
          </p:cNvSpPr>
          <p:nvPr>
            <p:ph type="sldNum" sz="quarter" idx="5"/>
          </p:nvPr>
        </p:nvSpPr>
        <p:spPr/>
        <p:txBody>
          <a:bodyPr/>
          <a:lstStyle/>
          <a:p>
            <a:fld id="{5701E2B6-9DAE-42EB-83BA-A4B4B75CC97C}" type="slidenum">
              <a:rPr lang="en-US" smtClean="0"/>
              <a:t>43</a:t>
            </a:fld>
            <a:endParaRPr lang="en-US"/>
          </a:p>
        </p:txBody>
      </p:sp>
    </p:spTree>
    <p:extLst>
      <p:ext uri="{BB962C8B-B14F-4D97-AF65-F5344CB8AC3E}">
        <p14:creationId xmlns:p14="http://schemas.microsoft.com/office/powerpoint/2010/main" val="891247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can be gained or lost through different mechanisms. </a:t>
            </a:r>
          </a:p>
        </p:txBody>
      </p:sp>
      <p:sp>
        <p:nvSpPr>
          <p:cNvPr id="4" name="Slide Number Placeholder 3"/>
          <p:cNvSpPr>
            <a:spLocks noGrp="1"/>
          </p:cNvSpPr>
          <p:nvPr>
            <p:ph type="sldNum" sz="quarter" idx="5"/>
          </p:nvPr>
        </p:nvSpPr>
        <p:spPr/>
        <p:txBody>
          <a:bodyPr/>
          <a:lstStyle/>
          <a:p>
            <a:fld id="{5701E2B6-9DAE-42EB-83BA-A4B4B75CC97C}" type="slidenum">
              <a:rPr lang="en-US" smtClean="0"/>
              <a:t>44</a:t>
            </a:fld>
            <a:endParaRPr lang="en-US"/>
          </a:p>
        </p:txBody>
      </p:sp>
    </p:spTree>
    <p:extLst>
      <p:ext uri="{BB962C8B-B14F-4D97-AF65-F5344CB8AC3E}">
        <p14:creationId xmlns:p14="http://schemas.microsoft.com/office/powerpoint/2010/main" val="3706215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45</a:t>
            </a:fld>
            <a:endParaRPr lang="en-US"/>
          </a:p>
        </p:txBody>
      </p:sp>
    </p:spTree>
    <p:extLst>
      <p:ext uri="{BB962C8B-B14F-4D97-AF65-F5344CB8AC3E}">
        <p14:creationId xmlns:p14="http://schemas.microsoft.com/office/powerpoint/2010/main" val="556188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Metabolic</a:t>
            </a:r>
            <a:r>
              <a:rPr lang="en-US" baseline="0" dirty="0"/>
              <a:t> rates can be 20 times lower during hibernation</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48</a:t>
            </a:fld>
            <a:endParaRPr lang="en-US"/>
          </a:p>
        </p:txBody>
      </p:sp>
    </p:spTree>
    <p:extLst>
      <p:ext uri="{BB962C8B-B14F-4D97-AF65-F5344CB8AC3E}">
        <p14:creationId xmlns:p14="http://schemas.microsoft.com/office/powerpoint/2010/main" val="3841909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In order to preserve heat in the animal's core, many animals have evolved counter-current heat exchange in their extremities. Counter current exchange is the transfer of heat</a:t>
            </a:r>
            <a:r>
              <a:rPr lang="en-US" baseline="0" dirty="0"/>
              <a:t> between fluids flowing in opposite directions. </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50</a:t>
            </a:fld>
            <a:endParaRPr lang="en-US"/>
          </a:p>
        </p:txBody>
      </p:sp>
    </p:spTree>
    <p:extLst>
      <p:ext uri="{BB962C8B-B14F-4D97-AF65-F5344CB8AC3E}">
        <p14:creationId xmlns:p14="http://schemas.microsoft.com/office/powerpoint/2010/main" val="149382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Similar to the negative feedback loop that we learned for blood glucose, our bodies make adjustments to maintain a constant body temp. A negative feedback is when a change in a variable triggers a response that counteracts the initial change. </a:t>
            </a:r>
          </a:p>
        </p:txBody>
      </p:sp>
      <p:sp>
        <p:nvSpPr>
          <p:cNvPr id="4" name="Slide Number Placeholder 3"/>
          <p:cNvSpPr>
            <a:spLocks noGrp="1"/>
          </p:cNvSpPr>
          <p:nvPr>
            <p:ph type="sldNum" sz="quarter" idx="10"/>
          </p:nvPr>
        </p:nvSpPr>
        <p:spPr/>
        <p:txBody>
          <a:bodyPr/>
          <a:lstStyle/>
          <a:p>
            <a:fld id="{A9A8EA8C-1799-4A23-B186-B0BCD5BA196F}" type="slidenum">
              <a:rPr lang="en-US" smtClean="0"/>
              <a:t>51</a:t>
            </a:fld>
            <a:endParaRPr lang="en-US"/>
          </a:p>
        </p:txBody>
      </p:sp>
    </p:spTree>
    <p:extLst>
      <p:ext uri="{BB962C8B-B14F-4D97-AF65-F5344CB8AC3E}">
        <p14:creationId xmlns:p14="http://schemas.microsoft.com/office/powerpoint/2010/main" val="159503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93593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Animals are heterotrophic, which means they must consume other organisms for their energy. The chemical</a:t>
            </a:r>
            <a:r>
              <a:rPr lang="en-US" baseline="0" dirty="0"/>
              <a:t> energy in food including carbohydrates, lipids, and proteins,</a:t>
            </a:r>
          </a:p>
          <a:p>
            <a:pPr marL="0" indent="0">
              <a:buFont typeface="Arial" panose="020B0604020202020204" pitchFamily="34" charset="0"/>
              <a:buNone/>
            </a:pPr>
            <a:r>
              <a:rPr lang="en-US" baseline="0" dirty="0"/>
              <a:t>is used to produce ATP, as we learned earlier. </a:t>
            </a:r>
            <a:endParaRPr lang="en-US" dirty="0"/>
          </a:p>
        </p:txBody>
      </p:sp>
      <p:sp>
        <p:nvSpPr>
          <p:cNvPr id="4" name="Slide Number Placeholder 3"/>
          <p:cNvSpPr>
            <a:spLocks noGrp="1"/>
          </p:cNvSpPr>
          <p:nvPr>
            <p:ph type="sldNum" sz="quarter" idx="10"/>
          </p:nvPr>
        </p:nvSpPr>
        <p:spPr/>
        <p:txBody>
          <a:bodyPr/>
          <a:lstStyle/>
          <a:p>
            <a:fld id="{4C8301B9-AA73-48F4-AD02-46A740FCFB87}" type="slidenum">
              <a:rPr lang="en-US" smtClean="0"/>
              <a:t>52</a:t>
            </a:fld>
            <a:endParaRPr lang="en-US"/>
          </a:p>
        </p:txBody>
      </p:sp>
    </p:spTree>
    <p:extLst>
      <p:ext uri="{BB962C8B-B14F-4D97-AF65-F5344CB8AC3E}">
        <p14:creationId xmlns:p14="http://schemas.microsoft.com/office/powerpoint/2010/main" val="2037596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Audio transcript: Endotherms and ectotherms have different costs associated with their thermoregulatory strategy. Endotherms can exhibit high energy activity any time, but that activity requires energy from food, so endotherms must constantly eat to maintain a high level of energetic output. Endotherms also require lots of food energy just to generate the metabolic heat that keeps their body temperature constant. The plus side is that endotherms can be active day or night, warm or cold, and can live in nearly any environment on Earth. </a:t>
            </a:r>
          </a:p>
          <a:p>
            <a:r>
              <a:rPr lang="en-US" dirty="0"/>
              <a:t>Ectotherms have a much lower metabolism because they are not relying on metabolic heat to maintain a constant body temperature. Their lower metabolic rate means they don’t need to eat near as often as endotherms, but they also have much lower energetic output. Ectotherms rely on the temperature of the external environment to stimulate their metabolism and thus energy acquisition. Under cold conditions, ectotherms don’t produce much energy because their metabolic rate is so low. This means that ectotherms are sluggish and slow when its cold. </a:t>
            </a:r>
          </a:p>
        </p:txBody>
      </p:sp>
      <p:sp>
        <p:nvSpPr>
          <p:cNvPr id="4" name="Slide Number Placeholder 3"/>
          <p:cNvSpPr>
            <a:spLocks noGrp="1"/>
          </p:cNvSpPr>
          <p:nvPr>
            <p:ph type="sldNum" sz="quarter" idx="10"/>
          </p:nvPr>
        </p:nvSpPr>
        <p:spPr/>
        <p:txBody>
          <a:bodyPr/>
          <a:lstStyle/>
          <a:p>
            <a:fld id="{E664AE54-0627-4FF1-BAD0-25356DB7B6FD}" type="slidenum">
              <a:rPr lang="en-US" smtClean="0"/>
              <a:t>53</a:t>
            </a:fld>
            <a:endParaRPr lang="en-US"/>
          </a:p>
        </p:txBody>
      </p:sp>
    </p:spTree>
    <p:extLst>
      <p:ext uri="{BB962C8B-B14F-4D97-AF65-F5344CB8AC3E}">
        <p14:creationId xmlns:p14="http://schemas.microsoft.com/office/powerpoint/2010/main" val="3506579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These maps compare the numbers of bird and reptile species living at the different latitudes in the United States. As you get to the higher latitudes there are very few species of reptile living in those colder environments. I always joke that if you don’t like snakes move to Canada. Birds are endothermic so they can and do live in all environments on Earth. Even though there are more birds in warmer climates, there are still between 70 and 100 bird species in the colder, northern latitudes.  </a:t>
            </a:r>
          </a:p>
        </p:txBody>
      </p:sp>
      <p:sp>
        <p:nvSpPr>
          <p:cNvPr id="4" name="Slide Number Placeholder 3"/>
          <p:cNvSpPr>
            <a:spLocks noGrp="1"/>
          </p:cNvSpPr>
          <p:nvPr>
            <p:ph type="sldNum" sz="quarter" idx="10"/>
          </p:nvPr>
        </p:nvSpPr>
        <p:spPr/>
        <p:txBody>
          <a:bodyPr/>
          <a:lstStyle/>
          <a:p>
            <a:fld id="{E664AE54-0627-4FF1-BAD0-25356DB7B6FD}" type="slidenum">
              <a:rPr lang="en-US" smtClean="0"/>
              <a:t>54</a:t>
            </a:fld>
            <a:endParaRPr lang="en-US"/>
          </a:p>
        </p:txBody>
      </p:sp>
    </p:spTree>
    <p:extLst>
      <p:ext uri="{BB962C8B-B14F-4D97-AF65-F5344CB8AC3E}">
        <p14:creationId xmlns:p14="http://schemas.microsoft.com/office/powerpoint/2010/main" val="166956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Audio transcript: When we consider endothermic animals and more specifically mammals, the size of the mammal plays an important role in their metabolic rate. Just like cells, the smaller the mammal the more surface area they have in relation to their volume. The more surface area a mammal has the more heat it is losing to its environment. Larger animals with more volume are able to conserve more heat in their core. Small mammals like mice are constantly losing heat so they require a lot more food energy to keep warm. The smallest mammal is called a pygmy shrew and it has to eat every 30 minutes or it will die. </a:t>
            </a:r>
          </a:p>
        </p:txBody>
      </p:sp>
      <p:sp>
        <p:nvSpPr>
          <p:cNvPr id="4" name="Slide Number Placeholder 3"/>
          <p:cNvSpPr>
            <a:spLocks noGrp="1"/>
          </p:cNvSpPr>
          <p:nvPr>
            <p:ph type="sldNum" sz="quarter" idx="10"/>
          </p:nvPr>
        </p:nvSpPr>
        <p:spPr/>
        <p:txBody>
          <a:bodyPr/>
          <a:lstStyle/>
          <a:p>
            <a:fld id="{E664AE54-0627-4FF1-BAD0-25356DB7B6FD}" type="slidenum">
              <a:rPr lang="en-US" smtClean="0"/>
              <a:t>55</a:t>
            </a:fld>
            <a:endParaRPr lang="en-US"/>
          </a:p>
        </p:txBody>
      </p:sp>
    </p:spTree>
    <p:extLst>
      <p:ext uri="{BB962C8B-B14F-4D97-AF65-F5344CB8AC3E}">
        <p14:creationId xmlns:p14="http://schemas.microsoft.com/office/powerpoint/2010/main" val="2198778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t>56</a:t>
            </a:fld>
            <a:endParaRPr lang="en-US"/>
          </a:p>
        </p:txBody>
      </p:sp>
    </p:spTree>
    <p:extLst>
      <p:ext uri="{BB962C8B-B14F-4D97-AF65-F5344CB8AC3E}">
        <p14:creationId xmlns:p14="http://schemas.microsoft.com/office/powerpoint/2010/main" val="395580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defTabSz="940679">
              <a:defRPr/>
            </a:pPr>
            <a:r>
              <a:rPr lang="en-US" sz="1700" dirty="0"/>
              <a:t>Audio transcript: It is important that we understand the relationship between photosynthesis and cellular respiration because these two processes drive life on Earth. This lecture is on cellular respiration and we will have our next lecture on photosynthesis. The key here is that the products of one reaction are the reactants for the other reaction. Photosynthesis produces glucose and oxygen which is then used by mitochondria to make ATP, a form of cellular energy. The carbon dioxide and water released as by products of cellular respiration are used by chloroplast to make glucose, with oxygen as a by product. </a:t>
            </a:r>
          </a:p>
          <a:p>
            <a:pPr marL="664371" lvl="1" indent="-181194">
              <a:buFont typeface="Arial" panose="020B0604020202020204" pitchFamily="34" charset="0"/>
              <a:buChar char="•"/>
            </a:pPr>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7600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Audio transcript: ATP or adenosine triphosphate is a form of energy that cells can use. The energy in ATP is stored in the chemical bond between the last two phosphate groups. When that bond is broken, energy is released, and ATP becomes ADP, or adenosine diphosphate. A reaction that releases energy is known as an exergonic reaction. The beauty of ADP is that it can converted back to ATP with the addition of a phosphate group in a process known as phosphorylation. ATP is like a rechargeable battery and can recycled tens of thousands of times a day, and that is why we consider it the most important energy transfer molecule in living things. All life uses ATP, from bacteria to humans</a:t>
            </a:r>
          </a:p>
          <a:p>
            <a:r>
              <a:rPr lang="en-US" sz="1700" dirty="0"/>
              <a:t>	</a:t>
            </a:r>
          </a:p>
          <a:p>
            <a:endParaRPr lang="en-US" sz="1700" dirty="0"/>
          </a:p>
          <a:p>
            <a:pPr lvl="2"/>
            <a:endParaRPr lang="en-US" sz="1700" dirty="0"/>
          </a:p>
          <a:p>
            <a:pPr lvl="2"/>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3562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Audio transcript: We know that energy can not be created or destroyed, only transformed, and it wouldn’t make sense to use energy from ATP to make ATP because that would be inefficient. So where does the energy come from to make ATP? It comes from the chemical bonds in our food. When we breakdown the molecules in our food, energy is released. The energy released from those broken bonds is then transferred to the bond between the last two phosphate groups in ATP, recharging the battery.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7746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a:buNone/>
            </a:pPr>
            <a:r>
              <a:rPr lang="en-US" b="0" dirty="0"/>
              <a:t>Audio transcript: During the processes of cellular respiration and photosynthesis, energy is often transferred between molecules. In many cases energy is in the form of an electron. Some molecules give up their electrons and some molecules gain electrons. The process of losing electrons is known as oxidation, whereas the process of gaining electrons is known as reduction. I always remember that when an atom or molecule gains an electron its overall charge is now reduced. Think about the ionic bonding we learned about earlier. All oxidation reactions are coupled with a reduction reaction that’s why we call them redox reactions. </a:t>
            </a:r>
            <a:endParaRPr lang="en-US" baseline="30000" dirty="0"/>
          </a:p>
          <a:p>
            <a:pPr lvl="2"/>
            <a:endParaRPr lang="en-US" baseline="30000" dirty="0"/>
          </a:p>
          <a:p>
            <a:pPr lvl="2"/>
            <a:endParaRPr lang="en-US" baseline="30000"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3500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Audio transcript: One of the redox reaction we are going to see a lot of in cellular respiration is with NAD+. NAD+ is considered an electron carrier because it gains electrons (reduction) in one part of the process, then releases those electrons in a later stage of the process (oxidation). NAD+ is transferring the energy stored in the electrons from one stage of cellular respiration to another stage of cellular respiration. </a:t>
            </a:r>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9444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64646"/>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12023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48911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9369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0981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022A9DFE-8211-48E2-B8CB-05591D596137}" type="datetimeFigureOut">
              <a:rPr lang="en-US" smtClean="0">
                <a:solidFill>
                  <a:srgbClr val="DEF5FA"/>
                </a:solidFill>
              </a:rPr>
              <a:pPr/>
              <a:t>3/18/2020</a:t>
            </a:fld>
            <a:endParaRPr lang="en-US">
              <a:solidFill>
                <a:srgbClr val="DEF5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DEF5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2EF32AB5-F720-48CB-B54F-7BDBA74DDD7F}" type="slidenum">
              <a:rPr lang="en-US" smtClean="0">
                <a:solidFill>
                  <a:srgbClr val="DEF5FA"/>
                </a:solidFill>
              </a:rPr>
              <a:pPr/>
              <a:t>‹#›</a:t>
            </a:fld>
            <a:endParaRPr lang="en-US">
              <a:solidFill>
                <a:srgbClr val="DEF5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768047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1209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7293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60234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9770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12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DEF5FA"/>
                </a:solidFill>
              </a:rPr>
              <a:pPr/>
              <a:t>3/18/2020</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DEF5FA"/>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DEF5FA"/>
                </a:solidFill>
              </a:rPr>
              <a:pPr/>
              <a:t>‹#›</a:t>
            </a:fld>
            <a:endParaRPr lang="en-US">
              <a:solidFill>
                <a:srgbClr val="DEF5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100874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022A9DFE-8211-48E2-B8CB-05591D596137}" type="datetimeFigureOut">
              <a:rPr lang="en-US" smtClean="0">
                <a:solidFill>
                  <a:srgbClr val="464646"/>
                </a:solidFill>
              </a:rPr>
              <a:pPr/>
              <a:t>3/18/2020</a:t>
            </a:fld>
            <a:endParaRPr lang="en-US">
              <a:solidFill>
                <a:srgbClr val="464646"/>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64646"/>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2EF32AB5-F720-48CB-B54F-7BDBA74DDD7F}" type="slidenum">
              <a:rPr lang="en-US" smtClean="0">
                <a:solidFill>
                  <a:srgbClr val="464646"/>
                </a:solidFill>
              </a:rPr>
              <a:pPr/>
              <a:t>‹#›</a:t>
            </a:fld>
            <a:endParaRPr lang="en-US">
              <a:solidFill>
                <a:srgbClr val="464646"/>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22777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2.xml"/><Relationship Id="rId7" Type="http://schemas.openxmlformats.org/officeDocument/2006/relationships/image" Target="../media/image67.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41.xml"/><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71.jpeg"/><Relationship Id="rId4"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Cellular Respiration and Thermoregulation</a:t>
            </a:r>
          </a:p>
        </p:txBody>
      </p:sp>
      <p:sp>
        <p:nvSpPr>
          <p:cNvPr id="3" name="Subtitle 2"/>
          <p:cNvSpPr>
            <a:spLocks noGrp="1"/>
          </p:cNvSpPr>
          <p:nvPr>
            <p:ph type="subTitle" idx="1"/>
          </p:nvPr>
        </p:nvSpPr>
        <p:spPr/>
        <p:txBody>
          <a:bodyPr>
            <a:normAutofit/>
          </a:bodyPr>
          <a:lstStyle/>
          <a:p>
            <a:r>
              <a:rPr lang="en-US" sz="2400" dirty="0"/>
              <a:t>Chapter 4</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52401"/>
            <a:ext cx="5379720" cy="3362325"/>
          </a:xfrm>
          <a:prstGeom prst="rect">
            <a:avLst/>
          </a:prstGeom>
        </p:spPr>
      </p:pic>
    </p:spTree>
    <p:extLst>
      <p:ext uri="{BB962C8B-B14F-4D97-AF65-F5344CB8AC3E}">
        <p14:creationId xmlns:p14="http://schemas.microsoft.com/office/powerpoint/2010/main" val="128978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Oxidation and Reduction of NAD</a:t>
            </a:r>
            <a:r>
              <a:rPr lang="en-US" sz="4400" baseline="30000" dirty="0"/>
              <a:t>+</a:t>
            </a:r>
          </a:p>
        </p:txBody>
      </p:sp>
      <p:pic>
        <p:nvPicPr>
          <p:cNvPr id="5" name="Picture 2" descr="Image result for redox reac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138" y="2286000"/>
            <a:ext cx="8617723"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28600" y="1295400"/>
            <a:ext cx="11963400" cy="609600"/>
          </a:xfrm>
          <a:prstGeom prst="rect">
            <a:avLst/>
          </a:prstGeom>
          <a:solidFill>
            <a:schemeClr val="bg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Clr>
                <a:srgbClr val="2DA2BF"/>
              </a:buClr>
              <a:buFont typeface="Wingdings 3"/>
              <a:buNone/>
            </a:pPr>
            <a:r>
              <a:rPr lang="en-US" dirty="0">
                <a:solidFill>
                  <a:prstClr val="black"/>
                </a:solidFill>
              </a:rPr>
              <a:t>Nicotinamide adenine dinucleotide (NAD+): transfers 	electrons from hydrogen atoms</a:t>
            </a:r>
          </a:p>
        </p:txBody>
      </p:sp>
      <p:pic>
        <p:nvPicPr>
          <p:cNvPr id="3" name="Recorded Sound">
            <a:hlinkClick r:id="" action="ppaction://media"/>
            <a:extLst>
              <a:ext uri="{FF2B5EF4-FFF2-40B4-BE49-F238E27FC236}">
                <a16:creationId xmlns:a16="http://schemas.microsoft.com/office/drawing/2014/main" id="{C645ABF5-469C-426D-A419-9B4A4343F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5500" y="5715000"/>
            <a:ext cx="609600" cy="609600"/>
          </a:xfrm>
          <a:prstGeom prst="rect">
            <a:avLst/>
          </a:prstGeom>
        </p:spPr>
      </p:pic>
    </p:spTree>
    <p:extLst>
      <p:ext uri="{BB962C8B-B14F-4D97-AF65-F5344CB8AC3E}">
        <p14:creationId xmlns:p14="http://schemas.microsoft.com/office/powerpoint/2010/main" val="26026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Energy’s Taxi Service: NAD</a:t>
            </a:r>
            <a:r>
              <a:rPr lang="en-US" sz="4400" baseline="30000" dirty="0"/>
              <a:t>+</a:t>
            </a:r>
          </a:p>
        </p:txBody>
      </p:sp>
      <p:pic>
        <p:nvPicPr>
          <p:cNvPr id="2050" name="Picture 2"/>
          <p:cNvPicPr>
            <a:picLocks noChangeAspect="1" noChangeArrowheads="1"/>
          </p:cNvPicPr>
          <p:nvPr/>
        </p:nvPicPr>
        <p:blipFill>
          <a:blip r:embed="rId5" cstate="print"/>
          <a:srcRect/>
          <a:stretch>
            <a:fillRect/>
          </a:stretch>
        </p:blipFill>
        <p:spPr bwMode="auto">
          <a:xfrm>
            <a:off x="1301494" y="1306954"/>
            <a:ext cx="9214106" cy="5005923"/>
          </a:xfrm>
          <a:prstGeom prst="rect">
            <a:avLst/>
          </a:prstGeom>
          <a:noFill/>
          <a:ln w="9525">
            <a:noFill/>
            <a:miter lim="800000"/>
            <a:headEnd/>
            <a:tailEnd/>
          </a:ln>
        </p:spPr>
      </p:pic>
      <p:pic>
        <p:nvPicPr>
          <p:cNvPr id="3" name="Recorded Sound">
            <a:hlinkClick r:id="" action="ppaction://media"/>
            <a:extLst>
              <a:ext uri="{FF2B5EF4-FFF2-40B4-BE49-F238E27FC236}">
                <a16:creationId xmlns:a16="http://schemas.microsoft.com/office/drawing/2014/main" id="{F73BD5F2-F804-4088-8733-C9DB69A18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6175987"/>
            <a:ext cx="609600" cy="601687"/>
          </a:xfrm>
          <a:prstGeom prst="rect">
            <a:avLst/>
          </a:prstGeom>
        </p:spPr>
      </p:pic>
    </p:spTree>
    <p:extLst>
      <p:ext uri="{BB962C8B-B14F-4D97-AF65-F5344CB8AC3E}">
        <p14:creationId xmlns:p14="http://schemas.microsoft.com/office/powerpoint/2010/main" val="257616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Case Study</a:t>
            </a:r>
          </a:p>
        </p:txBody>
      </p:sp>
      <p:sp>
        <p:nvSpPr>
          <p:cNvPr id="3" name="Content Placeholder 2"/>
          <p:cNvSpPr>
            <a:spLocks noGrp="1"/>
          </p:cNvSpPr>
          <p:nvPr>
            <p:ph sz="quarter" idx="1"/>
          </p:nvPr>
        </p:nvSpPr>
        <p:spPr>
          <a:xfrm>
            <a:off x="609600" y="1219199"/>
            <a:ext cx="10972800" cy="5133975"/>
          </a:xfrm>
        </p:spPr>
        <p:txBody>
          <a:bodyPr>
            <a:normAutofit fontScale="92500"/>
          </a:bodyPr>
          <a:lstStyle/>
          <a:p>
            <a:pPr marL="0" indent="0">
              <a:buNone/>
            </a:pPr>
            <a:r>
              <a:rPr lang="en-US" dirty="0"/>
              <a:t>Part 1 – The Symptoms</a:t>
            </a:r>
          </a:p>
          <a:p>
            <a:pPr marL="0" indent="0">
              <a:buNone/>
            </a:pPr>
            <a:r>
              <a:rPr lang="en-US" sz="2000" dirty="0"/>
              <a:t>     </a:t>
            </a:r>
            <a:r>
              <a:rPr lang="en-US" sz="2400" dirty="0"/>
              <a:t>Imagine you work in a medical examiner’s office in a major metropolitan city.  As Chief Medical Officer, you investigate suspicious deaths and provide toxicology services to the county. In the past five days, seven people have died, all with similar symptoms. It is your job to examine the data and determine the cause of death for these victims. </a:t>
            </a:r>
            <a:endParaRPr lang="en-US" sz="1600" dirty="0"/>
          </a:p>
          <a:p>
            <a:pPr marL="0" indent="0">
              <a:buNone/>
            </a:pPr>
            <a:r>
              <a:rPr lang="en-US" sz="2400" dirty="0"/>
              <a:t>     The first victim was a 12-year old girl. Her parents said that she was awake in the middle of the night complaining of a stuffy nose and sore throat. They gave her extra strength Tylenol and sent her back to bed.  At 7 am the next morning, the parents discovered the girl had collapsed on the bathroom floor.  An ambulance rushed the girl to a nearby hospital but she was pronounced dead on arrival.  </a:t>
            </a:r>
          </a:p>
          <a:p>
            <a:pPr marL="0" indent="0">
              <a:buNone/>
            </a:pPr>
            <a:r>
              <a:rPr lang="en-US" sz="2400" dirty="0"/>
              <a:t>     The same day, paramedics found a second victim unconscious on his kitchen floor, after what they thought was an apparent heart attack. Sadly, the victim's brother and fiancée also collapsed later that night while the family was gathered to mourn his passing. Both had taken Tylenol to help cope with their loss but later collapsed and died. </a:t>
            </a:r>
          </a:p>
          <a:p>
            <a:pPr marL="0" indent="0">
              <a:buNone/>
            </a:pPr>
            <a:endParaRPr lang="en-US" sz="2000" dirty="0"/>
          </a:p>
        </p:txBody>
      </p:sp>
    </p:spTree>
    <p:extLst>
      <p:ext uri="{BB962C8B-B14F-4D97-AF65-F5344CB8AC3E}">
        <p14:creationId xmlns:p14="http://schemas.microsoft.com/office/powerpoint/2010/main" val="4062551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Case Study</a:t>
            </a:r>
          </a:p>
        </p:txBody>
      </p:sp>
      <p:sp>
        <p:nvSpPr>
          <p:cNvPr id="3" name="Content Placeholder 2"/>
          <p:cNvSpPr>
            <a:spLocks noGrp="1"/>
          </p:cNvSpPr>
          <p:nvPr>
            <p:ph sz="quarter" idx="1"/>
          </p:nvPr>
        </p:nvSpPr>
        <p:spPr/>
        <p:txBody>
          <a:bodyPr/>
          <a:lstStyle/>
          <a:p>
            <a:pPr marL="0" indent="0">
              <a:buNone/>
            </a:pPr>
            <a:r>
              <a:rPr lang="en-US" sz="2200" dirty="0"/>
              <a:t>In the next four days, four other similar deaths were reported, all in the same neighborhood and all with similar symptoms. </a:t>
            </a:r>
          </a:p>
          <a:p>
            <a:pPr marL="0" indent="0">
              <a:buNone/>
            </a:pPr>
            <a:r>
              <a:rPr lang="en-US" sz="2200" dirty="0"/>
              <a:t>Are these seven deaths related? What is causing these people to die? It is your job to answer these questions before more deaths are reported. </a:t>
            </a:r>
          </a:p>
          <a:p>
            <a:pPr marL="0" indent="0">
              <a:buNone/>
            </a:pPr>
            <a:r>
              <a:rPr lang="en-US" sz="2200" dirty="0"/>
              <a:t>Symptoms exhibited by most patients:</a:t>
            </a:r>
          </a:p>
          <a:p>
            <a:pPr marL="1200150" indent="-171450"/>
            <a:r>
              <a:rPr lang="en-US" sz="2000" dirty="0"/>
              <a:t>Dizziness</a:t>
            </a:r>
          </a:p>
          <a:p>
            <a:pPr marL="1200150" indent="-171450"/>
            <a:r>
              <a:rPr lang="en-US" sz="2000" dirty="0"/>
              <a:t>Confusion</a:t>
            </a:r>
          </a:p>
          <a:p>
            <a:pPr marL="1200150" indent="-171450"/>
            <a:r>
              <a:rPr lang="en-US" sz="2000" dirty="0"/>
              <a:t>Headache</a:t>
            </a:r>
          </a:p>
          <a:p>
            <a:pPr marL="1200150" indent="-171450"/>
            <a:r>
              <a:rPr lang="en-US" sz="2000" dirty="0"/>
              <a:t>Shortness of breath</a:t>
            </a:r>
          </a:p>
          <a:p>
            <a:pPr marL="0" indent="0">
              <a:buNone/>
            </a:pPr>
            <a:endParaRPr lang="en-US" sz="2200" dirty="0"/>
          </a:p>
          <a:p>
            <a:pPr marL="0" indent="0">
              <a:buNone/>
            </a:pPr>
            <a:r>
              <a:rPr lang="en-US" sz="2200" dirty="0"/>
              <a:t>Are there similarities or connections between these seven deaths? What questions would you want to ask the families? </a:t>
            </a:r>
          </a:p>
        </p:txBody>
      </p:sp>
    </p:spTree>
    <p:extLst>
      <p:ext uri="{BB962C8B-B14F-4D97-AF65-F5344CB8AC3E}">
        <p14:creationId xmlns:p14="http://schemas.microsoft.com/office/powerpoint/2010/main" val="286955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990600"/>
          </a:xfrm>
        </p:spPr>
        <p:txBody>
          <a:bodyPr>
            <a:normAutofit/>
          </a:bodyPr>
          <a:lstStyle/>
          <a:p>
            <a:pPr algn="ctr"/>
            <a:r>
              <a:rPr lang="en-US" sz="4400" dirty="0"/>
              <a:t>Cellular</a:t>
            </a:r>
            <a:r>
              <a:rPr lang="en-US" sz="4400" b="1" dirty="0"/>
              <a:t> </a:t>
            </a:r>
            <a:r>
              <a:rPr lang="en-US" sz="4400" dirty="0"/>
              <a:t>Respiration</a:t>
            </a:r>
          </a:p>
        </p:txBody>
      </p:sp>
      <p:sp>
        <p:nvSpPr>
          <p:cNvPr id="3" name="Content Placeholder 2"/>
          <p:cNvSpPr>
            <a:spLocks noGrp="1"/>
          </p:cNvSpPr>
          <p:nvPr>
            <p:ph sz="quarter" idx="1"/>
          </p:nvPr>
        </p:nvSpPr>
        <p:spPr>
          <a:xfrm>
            <a:off x="609600" y="1219200"/>
            <a:ext cx="5638800" cy="5105400"/>
          </a:xfrm>
        </p:spPr>
        <p:txBody>
          <a:bodyPr>
            <a:normAutofit lnSpcReduction="10000"/>
          </a:bodyPr>
          <a:lstStyle/>
          <a:p>
            <a:pPr>
              <a:buNone/>
            </a:pPr>
            <a:r>
              <a:rPr lang="en-US" sz="2800" dirty="0"/>
              <a:t>Four part process that converts a single glucose molecule to </a:t>
            </a:r>
            <a:r>
              <a:rPr lang="en-US" sz="2800" u="sng" dirty="0"/>
              <a:t>36 ATP</a:t>
            </a:r>
          </a:p>
          <a:p>
            <a:pPr>
              <a:buNone/>
            </a:pPr>
            <a:endParaRPr lang="en-US" sz="1400" dirty="0"/>
          </a:p>
          <a:p>
            <a:pPr marL="0" indent="0">
              <a:lnSpc>
                <a:spcPct val="110000"/>
              </a:lnSpc>
              <a:spcBef>
                <a:spcPts val="0"/>
              </a:spcBef>
              <a:buNone/>
            </a:pPr>
            <a:r>
              <a:rPr lang="en-US" sz="2800" dirty="0"/>
              <a:t>1. Glycolysis</a:t>
            </a:r>
          </a:p>
          <a:p>
            <a:pPr lvl="1">
              <a:lnSpc>
                <a:spcPct val="110000"/>
              </a:lnSpc>
              <a:spcBef>
                <a:spcPts val="0"/>
              </a:spcBef>
            </a:pPr>
            <a:r>
              <a:rPr lang="en-US" sz="2400" dirty="0"/>
              <a:t>2 ATP</a:t>
            </a:r>
          </a:p>
          <a:p>
            <a:pPr marL="0" indent="0">
              <a:lnSpc>
                <a:spcPct val="110000"/>
              </a:lnSpc>
              <a:spcBef>
                <a:spcPts val="0"/>
              </a:spcBef>
              <a:buNone/>
            </a:pPr>
            <a:endParaRPr lang="en-US" sz="1500" dirty="0"/>
          </a:p>
          <a:p>
            <a:pPr marL="0" indent="0">
              <a:lnSpc>
                <a:spcPct val="110000"/>
              </a:lnSpc>
              <a:spcBef>
                <a:spcPts val="0"/>
              </a:spcBef>
              <a:buNone/>
            </a:pPr>
            <a:r>
              <a:rPr lang="en-US" sz="2800" dirty="0"/>
              <a:t>2. Transition Phase</a:t>
            </a:r>
          </a:p>
          <a:p>
            <a:pPr lvl="1">
              <a:lnSpc>
                <a:spcPct val="110000"/>
              </a:lnSpc>
              <a:spcBef>
                <a:spcPts val="0"/>
              </a:spcBef>
            </a:pPr>
            <a:r>
              <a:rPr lang="en-US" sz="2400" dirty="0"/>
              <a:t>No ATP produced</a:t>
            </a:r>
          </a:p>
          <a:p>
            <a:pPr marL="0" indent="0">
              <a:lnSpc>
                <a:spcPct val="110000"/>
              </a:lnSpc>
              <a:spcBef>
                <a:spcPts val="0"/>
              </a:spcBef>
              <a:buNone/>
            </a:pPr>
            <a:endParaRPr lang="en-US" sz="1500" dirty="0"/>
          </a:p>
          <a:p>
            <a:pPr marL="0" indent="0">
              <a:lnSpc>
                <a:spcPct val="110000"/>
              </a:lnSpc>
              <a:spcBef>
                <a:spcPts val="0"/>
              </a:spcBef>
              <a:buNone/>
            </a:pPr>
            <a:r>
              <a:rPr lang="en-US" sz="2800" dirty="0"/>
              <a:t>3. Krebs cycle</a:t>
            </a:r>
          </a:p>
          <a:p>
            <a:pPr lvl="1">
              <a:lnSpc>
                <a:spcPct val="110000"/>
              </a:lnSpc>
              <a:spcBef>
                <a:spcPts val="0"/>
              </a:spcBef>
            </a:pPr>
            <a:r>
              <a:rPr lang="en-US" sz="2400" dirty="0"/>
              <a:t>2 ATP</a:t>
            </a:r>
          </a:p>
          <a:p>
            <a:pPr marL="0" indent="0">
              <a:lnSpc>
                <a:spcPct val="110000"/>
              </a:lnSpc>
              <a:spcBef>
                <a:spcPts val="0"/>
              </a:spcBef>
              <a:buNone/>
            </a:pPr>
            <a:endParaRPr lang="en-US" sz="1400" dirty="0"/>
          </a:p>
          <a:p>
            <a:pPr marL="0" indent="0">
              <a:lnSpc>
                <a:spcPct val="110000"/>
              </a:lnSpc>
              <a:spcBef>
                <a:spcPts val="0"/>
              </a:spcBef>
              <a:buNone/>
            </a:pPr>
            <a:r>
              <a:rPr lang="en-US" sz="2800" dirty="0"/>
              <a:t>4. Electron transport chain</a:t>
            </a:r>
          </a:p>
          <a:p>
            <a:pPr lvl="1">
              <a:lnSpc>
                <a:spcPct val="110000"/>
              </a:lnSpc>
              <a:spcBef>
                <a:spcPts val="0"/>
              </a:spcBef>
            </a:pPr>
            <a:r>
              <a:rPr lang="en-US" sz="2400" dirty="0"/>
              <a:t>32 ATP</a:t>
            </a:r>
          </a:p>
        </p:txBody>
      </p:sp>
      <p:pic>
        <p:nvPicPr>
          <p:cNvPr id="4" name="Picture 3"/>
          <p:cNvPicPr>
            <a:picLocks noChangeAspect="1"/>
          </p:cNvPicPr>
          <p:nvPr/>
        </p:nvPicPr>
        <p:blipFill>
          <a:blip r:embed="rId5"/>
          <a:stretch>
            <a:fillRect/>
          </a:stretch>
        </p:blipFill>
        <p:spPr>
          <a:xfrm>
            <a:off x="6477000" y="304800"/>
            <a:ext cx="5181600" cy="6462986"/>
          </a:xfrm>
          <a:prstGeom prst="rect">
            <a:avLst/>
          </a:prstGeom>
        </p:spPr>
      </p:pic>
      <p:pic>
        <p:nvPicPr>
          <p:cNvPr id="5" name="Recorded Sound">
            <a:hlinkClick r:id="" action="ppaction://media"/>
            <a:extLst>
              <a:ext uri="{FF2B5EF4-FFF2-40B4-BE49-F238E27FC236}">
                <a16:creationId xmlns:a16="http://schemas.microsoft.com/office/drawing/2014/main" id="{C077FC06-2C1D-4586-A98A-50570428A7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4500" y="5715000"/>
            <a:ext cx="609600" cy="609600"/>
          </a:xfrm>
          <a:prstGeom prst="rect">
            <a:avLst/>
          </a:prstGeom>
        </p:spPr>
      </p:pic>
    </p:spTree>
    <p:extLst>
      <p:ext uri="{BB962C8B-B14F-4D97-AF65-F5344CB8AC3E}">
        <p14:creationId xmlns:p14="http://schemas.microsoft.com/office/powerpoint/2010/main" val="31762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28" y="126965"/>
            <a:ext cx="7905306" cy="990600"/>
          </a:xfrm>
        </p:spPr>
        <p:txBody>
          <a:bodyPr>
            <a:normAutofit/>
          </a:bodyPr>
          <a:lstStyle/>
          <a:p>
            <a:pPr algn="ctr"/>
            <a:r>
              <a:rPr lang="en-US" sz="4400" dirty="0"/>
              <a:t>Macromolecules and Energy</a:t>
            </a:r>
          </a:p>
        </p:txBody>
      </p:sp>
      <p:sp>
        <p:nvSpPr>
          <p:cNvPr id="7" name="Content Placeholder 6"/>
          <p:cNvSpPr>
            <a:spLocks noGrp="1"/>
          </p:cNvSpPr>
          <p:nvPr>
            <p:ph sz="quarter" idx="1"/>
          </p:nvPr>
        </p:nvSpPr>
        <p:spPr>
          <a:xfrm>
            <a:off x="609600" y="1371600"/>
            <a:ext cx="6172200" cy="4785360"/>
          </a:xfrm>
        </p:spPr>
        <p:txBody>
          <a:bodyPr>
            <a:normAutofit/>
          </a:bodyPr>
          <a:lstStyle/>
          <a:p>
            <a:pPr marL="0" indent="0">
              <a:buNone/>
            </a:pPr>
            <a:r>
              <a:rPr lang="en-US" sz="2800" dirty="0"/>
              <a:t>Why do we have to eat food? </a:t>
            </a:r>
          </a:p>
          <a:p>
            <a:pPr marL="0" indent="0">
              <a:buNone/>
            </a:pPr>
            <a:endParaRPr lang="en-US" sz="2800" dirty="0"/>
          </a:p>
          <a:p>
            <a:pPr marL="0" indent="0">
              <a:buNone/>
            </a:pPr>
            <a:r>
              <a:rPr lang="en-US" sz="2800" dirty="0"/>
              <a:t>Through the cellular respiration process, stored energy in </a:t>
            </a:r>
            <a:r>
              <a:rPr lang="en-US" sz="2800" u="sng" dirty="0"/>
              <a:t>chemical bonds</a:t>
            </a:r>
            <a:r>
              <a:rPr lang="en-US" sz="2800" dirty="0"/>
              <a:t> of sugar and other macromolecules is captured and converted into the bonds of </a:t>
            </a:r>
            <a:r>
              <a:rPr lang="en-US" sz="2800" u="sng" dirty="0"/>
              <a:t>ATP</a:t>
            </a:r>
            <a:r>
              <a:rPr lang="en-US" sz="2800" dirty="0"/>
              <a:t>. </a:t>
            </a:r>
          </a:p>
        </p:txBody>
      </p:sp>
      <p:pic>
        <p:nvPicPr>
          <p:cNvPr id="8" name="Picture 7"/>
          <p:cNvPicPr>
            <a:picLocks noChangeAspect="1"/>
          </p:cNvPicPr>
          <p:nvPr/>
        </p:nvPicPr>
        <p:blipFill>
          <a:blip r:embed="rId3"/>
          <a:stretch>
            <a:fillRect/>
          </a:stretch>
        </p:blipFill>
        <p:spPr>
          <a:xfrm>
            <a:off x="8286307" y="304800"/>
            <a:ext cx="3663569" cy="6286597"/>
          </a:xfrm>
          <a:prstGeom prst="rect">
            <a:avLst/>
          </a:prstGeom>
        </p:spPr>
      </p:pic>
      <p:sp>
        <p:nvSpPr>
          <p:cNvPr id="5" name="Arrow: Bent 4"/>
          <p:cNvSpPr/>
          <p:nvPr/>
        </p:nvSpPr>
        <p:spPr>
          <a:xfrm rot="10800000">
            <a:off x="8360734" y="4841363"/>
            <a:ext cx="533400" cy="685800"/>
          </a:xfrm>
          <a:prstGeom prst="bentArrow">
            <a:avLst>
              <a:gd name="adj1" fmla="val 9792"/>
              <a:gd name="adj2" fmla="val 13940"/>
              <a:gd name="adj3" fmla="val 25000"/>
              <a:gd name="adj4" fmla="val 43750"/>
            </a:avLst>
          </a:prstGeom>
          <a:solidFill>
            <a:srgbClr val="DE775F"/>
          </a:solidFill>
          <a:ln>
            <a:solidFill>
              <a:srgbClr val="DE77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p:cNvSpPr txBox="1"/>
          <p:nvPr/>
        </p:nvSpPr>
        <p:spPr>
          <a:xfrm>
            <a:off x="6324600" y="5111665"/>
            <a:ext cx="2052610" cy="830997"/>
          </a:xfrm>
          <a:prstGeom prst="rect">
            <a:avLst/>
          </a:prstGeom>
          <a:noFill/>
        </p:spPr>
        <p:txBody>
          <a:bodyPr wrap="square" rtlCol="0">
            <a:spAutoFit/>
          </a:bodyPr>
          <a:lstStyle/>
          <a:p>
            <a:pPr algn="ctr"/>
            <a:r>
              <a:rPr lang="en-US" sz="1600" b="1" dirty="0">
                <a:solidFill>
                  <a:prstClr val="black"/>
                </a:solidFill>
                <a:latin typeface="Calibri" panose="020F0502020204030204" pitchFamily="34" charset="0"/>
              </a:rPr>
              <a:t>Used in the production of tissue or excreted as waste</a:t>
            </a:r>
          </a:p>
        </p:txBody>
      </p:sp>
    </p:spTree>
    <p:extLst>
      <p:ext uri="{BB962C8B-B14F-4D97-AF65-F5344CB8AC3E}">
        <p14:creationId xmlns:p14="http://schemas.microsoft.com/office/powerpoint/2010/main" val="408034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33046" y="1219200"/>
            <a:ext cx="10949354" cy="5029200"/>
          </a:xfrm>
        </p:spPr>
        <p:txBody>
          <a:bodyPr>
            <a:normAutofit/>
          </a:bodyPr>
          <a:lstStyle/>
          <a:p>
            <a:pPr>
              <a:spcBef>
                <a:spcPts val="0"/>
              </a:spcBef>
            </a:pPr>
            <a:r>
              <a:rPr lang="en-US" sz="2800" dirty="0"/>
              <a:t>Breakdown of 1 glucose molecule into 2 pyruvate molecules</a:t>
            </a:r>
          </a:p>
          <a:p>
            <a:pPr>
              <a:spcBef>
                <a:spcPts val="0"/>
              </a:spcBef>
            </a:pPr>
            <a:r>
              <a:rPr lang="en-US" sz="2800" dirty="0"/>
              <a:t>Present in </a:t>
            </a:r>
            <a:r>
              <a:rPr lang="en-US" sz="2800" u="sng" dirty="0"/>
              <a:t>all living things</a:t>
            </a:r>
          </a:p>
          <a:p>
            <a:pPr>
              <a:spcBef>
                <a:spcPts val="0"/>
              </a:spcBef>
            </a:pPr>
            <a:r>
              <a:rPr lang="en-US" sz="2800" dirty="0"/>
              <a:t>Takes place in the </a:t>
            </a:r>
            <a:r>
              <a:rPr lang="en-US" sz="2800" u="sng" dirty="0"/>
              <a:t>cytosol</a:t>
            </a:r>
            <a:r>
              <a:rPr lang="en-US" sz="2800" dirty="0"/>
              <a:t> (outside of mitochondria)</a:t>
            </a:r>
            <a:endParaRPr lang="en-US" sz="2500" dirty="0"/>
          </a:p>
          <a:p>
            <a:pPr>
              <a:spcBef>
                <a:spcPts val="0"/>
              </a:spcBef>
            </a:pPr>
            <a:r>
              <a:rPr lang="en-US" sz="2800" dirty="0"/>
              <a:t>Two stages</a:t>
            </a:r>
          </a:p>
          <a:p>
            <a:pPr lvl="1">
              <a:spcBef>
                <a:spcPts val="0"/>
              </a:spcBef>
            </a:pPr>
            <a:r>
              <a:rPr lang="en-US" sz="2200" dirty="0"/>
              <a:t>Energy investment stage: requires 2 ATP</a:t>
            </a:r>
          </a:p>
          <a:p>
            <a:pPr lvl="1">
              <a:spcBef>
                <a:spcPts val="0"/>
              </a:spcBef>
            </a:pPr>
            <a:r>
              <a:rPr lang="en-US" sz="2200" dirty="0"/>
              <a:t>Energy harvesting stage: produced 4 ATP and 2 NADH</a:t>
            </a:r>
          </a:p>
          <a:p>
            <a:pPr>
              <a:spcAft>
                <a:spcPts val="600"/>
              </a:spcAft>
            </a:pPr>
            <a:endParaRPr lang="en-US" sz="2800" dirty="0"/>
          </a:p>
        </p:txBody>
      </p:sp>
      <p:sp>
        <p:nvSpPr>
          <p:cNvPr id="4" name="Title 1"/>
          <p:cNvSpPr>
            <a:spLocks noGrp="1"/>
          </p:cNvSpPr>
          <p:nvPr>
            <p:ph type="title"/>
          </p:nvPr>
        </p:nvSpPr>
        <p:spPr/>
        <p:txBody>
          <a:bodyPr>
            <a:normAutofit/>
          </a:bodyPr>
          <a:lstStyle/>
          <a:p>
            <a:pPr algn="ctr"/>
            <a:r>
              <a:rPr lang="en-US" sz="4400"/>
              <a:t>Glycolysis</a:t>
            </a:r>
            <a:endParaRPr lang="en-US" sz="4400" dirty="0"/>
          </a:p>
        </p:txBody>
      </p:sp>
      <p:pic>
        <p:nvPicPr>
          <p:cNvPr id="5" name="Picture 4"/>
          <p:cNvPicPr>
            <a:picLocks noChangeAspect="1"/>
          </p:cNvPicPr>
          <p:nvPr/>
        </p:nvPicPr>
        <p:blipFill>
          <a:blip r:embed="rId5"/>
          <a:stretch>
            <a:fillRect/>
          </a:stretch>
        </p:blipFill>
        <p:spPr>
          <a:xfrm>
            <a:off x="965791" y="3980917"/>
            <a:ext cx="10260417" cy="2267483"/>
          </a:xfrm>
          <a:prstGeom prst="rect">
            <a:avLst/>
          </a:prstGeom>
        </p:spPr>
      </p:pic>
      <p:pic>
        <p:nvPicPr>
          <p:cNvPr id="6" name="Recorded Sound">
            <a:hlinkClick r:id="" action="ppaction://media"/>
            <a:extLst>
              <a:ext uri="{FF2B5EF4-FFF2-40B4-BE49-F238E27FC236}">
                <a16:creationId xmlns:a16="http://schemas.microsoft.com/office/drawing/2014/main" id="{8D7EE079-EB6F-4BAC-9E51-E6AA675B1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2923" y="5715000"/>
            <a:ext cx="609600" cy="609600"/>
          </a:xfrm>
          <a:prstGeom prst="rect">
            <a:avLst/>
          </a:prstGeom>
        </p:spPr>
      </p:pic>
    </p:spTree>
    <p:extLst>
      <p:ext uri="{BB962C8B-B14F-4D97-AF65-F5344CB8AC3E}">
        <p14:creationId xmlns:p14="http://schemas.microsoft.com/office/powerpoint/2010/main" val="13865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200"/>
            <a:ext cx="7010400" cy="5410200"/>
          </a:xfrm>
        </p:spPr>
        <p:txBody>
          <a:bodyPr>
            <a:normAutofit lnSpcReduction="10000"/>
          </a:bodyPr>
          <a:lstStyle/>
          <a:p>
            <a:pPr marL="339725" indent="-339725">
              <a:spcAft>
                <a:spcPts val="1800"/>
              </a:spcAft>
              <a:buSzPct val="90000"/>
              <a:buNone/>
            </a:pPr>
            <a:r>
              <a:rPr lang="en-US" sz="2800" b="1" dirty="0">
                <a:latin typeface="Arial" panose="020B0604020202020204" pitchFamily="34" charset="0"/>
                <a:cs typeface="Arial" panose="020B0604020202020204" pitchFamily="34" charset="0"/>
              </a:rPr>
              <a:t>1</a:t>
            </a:r>
            <a:r>
              <a:rPr lang="en-US" sz="2800" b="1" dirty="0"/>
              <a:t>. </a:t>
            </a:r>
            <a:r>
              <a:rPr lang="en-US" sz="2800" dirty="0"/>
              <a:t> 2 ATP are used to attach two phosphate groups to the 6-carbon glucose molecule</a:t>
            </a:r>
            <a:endParaRPr lang="en-US" sz="2400" dirty="0"/>
          </a:p>
          <a:p>
            <a:pPr marL="339725" indent="-339725">
              <a:spcAft>
                <a:spcPts val="1800"/>
              </a:spcAft>
              <a:buSzPct val="90000"/>
              <a:buNone/>
            </a:pPr>
            <a:r>
              <a:rPr lang="en-US" sz="2800" b="1" dirty="0">
                <a:latin typeface="Arial" panose="020B0604020202020204" pitchFamily="34" charset="0"/>
                <a:cs typeface="Arial" panose="020B0604020202020204" pitchFamily="34" charset="0"/>
              </a:rPr>
              <a:t>2</a:t>
            </a:r>
            <a:r>
              <a:rPr lang="en-US" sz="2800" b="1" dirty="0">
                <a:cs typeface="Arial" panose="020B0604020202020204" pitchFamily="34" charset="0"/>
              </a:rPr>
              <a:t>.</a:t>
            </a:r>
            <a:r>
              <a:rPr lang="en-US" sz="2800" dirty="0"/>
              <a:t> 6-carbon glucose split into two 3-carbon molecules</a:t>
            </a:r>
          </a:p>
          <a:p>
            <a:pPr marL="339725" indent="-339725">
              <a:buSzPct val="90000"/>
              <a:buNone/>
            </a:pPr>
            <a:r>
              <a:rPr lang="en-US" sz="2800" b="1" dirty="0">
                <a:latin typeface="Arial" panose="020B0604020202020204" pitchFamily="34" charset="0"/>
                <a:cs typeface="Arial" panose="020B0604020202020204" pitchFamily="34" charset="0"/>
              </a:rPr>
              <a:t>3</a:t>
            </a:r>
            <a:r>
              <a:rPr lang="en-US" sz="2800" b="1" dirty="0"/>
              <a:t>. </a:t>
            </a:r>
            <a:r>
              <a:rPr lang="en-US" sz="2800" dirty="0"/>
              <a:t>Phosphate added with energy from NAD+ oxidation</a:t>
            </a:r>
            <a:endParaRPr lang="en-US" sz="2400" dirty="0"/>
          </a:p>
          <a:p>
            <a:pPr marL="744538" lvl="1" indent="-234950">
              <a:spcAft>
                <a:spcPts val="1800"/>
              </a:spcAft>
            </a:pPr>
            <a:r>
              <a:rPr lang="en-US" sz="2400" dirty="0"/>
              <a:t>Two NADH molecules produced</a:t>
            </a:r>
          </a:p>
          <a:p>
            <a:pPr marL="0" indent="0">
              <a:buSzPct val="90000"/>
              <a:buNone/>
            </a:pPr>
            <a:r>
              <a:rPr lang="en-US" sz="2800" b="1" dirty="0">
                <a:latin typeface="Arial" panose="020B0604020202020204" pitchFamily="34" charset="0"/>
                <a:cs typeface="Arial" panose="020B0604020202020204" pitchFamily="34" charset="0"/>
              </a:rPr>
              <a:t>4</a:t>
            </a:r>
            <a:r>
              <a:rPr lang="en-US" sz="2800" b="1" dirty="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dirty="0"/>
              <a:t>Phosphate groups lost to ADP</a:t>
            </a:r>
          </a:p>
          <a:p>
            <a:pPr marL="744538" lvl="1" indent="-234950">
              <a:spcAft>
                <a:spcPts val="1800"/>
              </a:spcAft>
              <a:buSzPct val="90000"/>
            </a:pPr>
            <a:r>
              <a:rPr lang="en-US" sz="2400" dirty="0"/>
              <a:t>Four ATP produced</a:t>
            </a:r>
          </a:p>
          <a:p>
            <a:pPr marL="0" indent="0">
              <a:spcAft>
                <a:spcPts val="1800"/>
              </a:spcAft>
              <a:buSzPct val="90000"/>
              <a:buNone/>
            </a:pPr>
            <a:r>
              <a:rPr lang="en-US" sz="2800" b="1" dirty="0">
                <a:latin typeface="Arial" panose="020B0604020202020204" pitchFamily="34" charset="0"/>
                <a:cs typeface="Arial" panose="020B0604020202020204" pitchFamily="34" charset="0"/>
              </a:rPr>
              <a:t>5</a:t>
            </a:r>
            <a:r>
              <a:rPr lang="en-US" sz="2800" b="1" dirty="0"/>
              <a:t>. </a:t>
            </a:r>
            <a:r>
              <a:rPr lang="en-US" sz="2800" dirty="0"/>
              <a:t>Pyruvate end product</a:t>
            </a:r>
          </a:p>
          <a:p>
            <a:pPr marL="457200" indent="-457200">
              <a:spcAft>
                <a:spcPts val="1200"/>
              </a:spcAft>
              <a:buSzPct val="90000"/>
              <a:buFont typeface="+mj-lt"/>
              <a:buAutoNum type="arabicPeriod"/>
            </a:pPr>
            <a:endParaRPr lang="en-US" sz="2800" dirty="0"/>
          </a:p>
          <a:p>
            <a:pPr>
              <a:spcAft>
                <a:spcPts val="1200"/>
              </a:spcAft>
            </a:pPr>
            <a:endParaRPr lang="en-US" sz="2800" dirty="0"/>
          </a:p>
        </p:txBody>
      </p:sp>
      <p:sp>
        <p:nvSpPr>
          <p:cNvPr id="4" name="Title 1"/>
          <p:cNvSpPr>
            <a:spLocks noGrp="1"/>
          </p:cNvSpPr>
          <p:nvPr>
            <p:ph type="title"/>
          </p:nvPr>
        </p:nvSpPr>
        <p:spPr>
          <a:xfrm>
            <a:off x="990600" y="152400"/>
            <a:ext cx="10591800" cy="990600"/>
          </a:xfrm>
        </p:spPr>
        <p:txBody>
          <a:bodyPr>
            <a:normAutofit/>
          </a:bodyPr>
          <a:lstStyle/>
          <a:p>
            <a:pPr algn="ctr"/>
            <a:r>
              <a:rPr lang="en-US" sz="4400"/>
              <a:t>Glycolysis</a:t>
            </a:r>
            <a:endParaRPr lang="en-US" sz="6000" dirty="0"/>
          </a:p>
        </p:txBody>
      </p:sp>
      <p:pic>
        <p:nvPicPr>
          <p:cNvPr id="2052" name="Picture 4" descr="Image result for glyco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295400"/>
            <a:ext cx="4102570" cy="50722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8382000" y="1981200"/>
            <a:ext cx="304800" cy="30480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1</a:t>
            </a:r>
          </a:p>
        </p:txBody>
      </p:sp>
      <p:sp>
        <p:nvSpPr>
          <p:cNvPr id="9" name="Oval 8"/>
          <p:cNvSpPr/>
          <p:nvPr/>
        </p:nvSpPr>
        <p:spPr>
          <a:xfrm>
            <a:off x="8240233" y="2849880"/>
            <a:ext cx="304800" cy="30480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2</a:t>
            </a:r>
          </a:p>
        </p:txBody>
      </p:sp>
      <p:sp>
        <p:nvSpPr>
          <p:cNvPr id="10" name="Oval 9"/>
          <p:cNvSpPr/>
          <p:nvPr/>
        </p:nvSpPr>
        <p:spPr>
          <a:xfrm>
            <a:off x="8204792" y="3746388"/>
            <a:ext cx="304800" cy="30480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3</a:t>
            </a:r>
          </a:p>
        </p:txBody>
      </p:sp>
      <p:sp>
        <p:nvSpPr>
          <p:cNvPr id="11" name="Oval 10"/>
          <p:cNvSpPr/>
          <p:nvPr/>
        </p:nvSpPr>
        <p:spPr>
          <a:xfrm>
            <a:off x="8052392" y="4642896"/>
            <a:ext cx="304800" cy="30480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4</a:t>
            </a:r>
          </a:p>
        </p:txBody>
      </p:sp>
      <p:sp>
        <p:nvSpPr>
          <p:cNvPr id="12" name="Oval 11"/>
          <p:cNvSpPr/>
          <p:nvPr/>
        </p:nvSpPr>
        <p:spPr>
          <a:xfrm>
            <a:off x="7924801" y="5180720"/>
            <a:ext cx="304800" cy="30480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072699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95400"/>
            <a:ext cx="11658600" cy="1857935"/>
          </a:xfrm>
        </p:spPr>
        <p:txBody>
          <a:bodyPr>
            <a:noAutofit/>
          </a:bodyPr>
          <a:lstStyle/>
          <a:p>
            <a:r>
              <a:rPr lang="en-US" sz="2800" dirty="0"/>
              <a:t>Coenzyme A (acetyl CoA) added to pyruvate,  Acetyl Coenzyme A produced</a:t>
            </a:r>
            <a:endParaRPr lang="en-US" sz="2400" dirty="0"/>
          </a:p>
          <a:p>
            <a:pPr lvl="1"/>
            <a:r>
              <a:rPr lang="en-US" sz="2500" u="sng" dirty="0"/>
              <a:t>Carbon dioxide</a:t>
            </a:r>
            <a:r>
              <a:rPr lang="en-US" sz="2500" dirty="0"/>
              <a:t> byproduct</a:t>
            </a:r>
            <a:endParaRPr lang="en-US" sz="2800" dirty="0"/>
          </a:p>
          <a:p>
            <a:r>
              <a:rPr lang="en-US" sz="2800" dirty="0"/>
              <a:t>One NADH molecule produced from each pyruvate molecule</a:t>
            </a:r>
          </a:p>
          <a:p>
            <a:r>
              <a:rPr lang="en-US" sz="2800" dirty="0"/>
              <a:t>Takes place in the inner compartment of mitochondria</a:t>
            </a:r>
          </a:p>
          <a:p>
            <a:endParaRPr lang="en-US" sz="2800" dirty="0"/>
          </a:p>
        </p:txBody>
      </p:sp>
      <p:sp>
        <p:nvSpPr>
          <p:cNvPr id="4" name="Title 1"/>
          <p:cNvSpPr>
            <a:spLocks noGrp="1"/>
          </p:cNvSpPr>
          <p:nvPr>
            <p:ph type="title"/>
          </p:nvPr>
        </p:nvSpPr>
        <p:spPr/>
        <p:txBody>
          <a:bodyPr>
            <a:normAutofit/>
          </a:bodyPr>
          <a:lstStyle/>
          <a:p>
            <a:pPr algn="ctr"/>
            <a:r>
              <a:rPr lang="en-US" sz="4400" dirty="0"/>
              <a:t>Transition</a:t>
            </a:r>
            <a:r>
              <a:rPr lang="en-US" sz="4400" b="1" dirty="0"/>
              <a:t> </a:t>
            </a:r>
            <a:r>
              <a:rPr lang="en-US" sz="4400" dirty="0"/>
              <a:t>Phase</a:t>
            </a:r>
          </a:p>
        </p:txBody>
      </p:sp>
      <p:pic>
        <p:nvPicPr>
          <p:cNvPr id="2" name="Picture 1"/>
          <p:cNvPicPr>
            <a:picLocks noChangeAspect="1"/>
          </p:cNvPicPr>
          <p:nvPr/>
        </p:nvPicPr>
        <p:blipFill>
          <a:blip r:embed="rId5"/>
          <a:stretch>
            <a:fillRect/>
          </a:stretch>
        </p:blipFill>
        <p:spPr>
          <a:xfrm>
            <a:off x="3352800" y="3429000"/>
            <a:ext cx="6310312" cy="2899721"/>
          </a:xfrm>
          <a:prstGeom prst="rect">
            <a:avLst/>
          </a:prstGeom>
        </p:spPr>
      </p:pic>
      <p:pic>
        <p:nvPicPr>
          <p:cNvPr id="5" name="Recorded Sound">
            <a:hlinkClick r:id="" action="ppaction://media"/>
            <a:extLst>
              <a:ext uri="{FF2B5EF4-FFF2-40B4-BE49-F238E27FC236}">
                <a16:creationId xmlns:a16="http://schemas.microsoft.com/office/drawing/2014/main" id="{38617383-4BB1-4C23-92DF-69778F2673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3560" y="5719121"/>
            <a:ext cx="609600" cy="609600"/>
          </a:xfrm>
          <a:prstGeom prst="rect">
            <a:avLst/>
          </a:prstGeom>
        </p:spPr>
      </p:pic>
    </p:spTree>
    <p:extLst>
      <p:ext uri="{BB962C8B-B14F-4D97-AF65-F5344CB8AC3E}">
        <p14:creationId xmlns:p14="http://schemas.microsoft.com/office/powerpoint/2010/main" val="7205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4571999" y="1401955"/>
            <a:ext cx="7436607" cy="4907405"/>
          </a:xfrm>
          <a:prstGeom prst="rect">
            <a:avLst/>
          </a:prstGeom>
        </p:spPr>
      </p:pic>
      <p:sp>
        <p:nvSpPr>
          <p:cNvPr id="2" name="Title 1"/>
          <p:cNvSpPr>
            <a:spLocks noGrp="1"/>
          </p:cNvSpPr>
          <p:nvPr>
            <p:ph type="title"/>
          </p:nvPr>
        </p:nvSpPr>
        <p:spPr/>
        <p:txBody>
          <a:bodyPr>
            <a:normAutofit/>
          </a:bodyPr>
          <a:lstStyle/>
          <a:p>
            <a:pPr algn="ctr"/>
            <a:r>
              <a:rPr lang="en-US" sz="4400" dirty="0"/>
              <a:t>Krebs Cycle</a:t>
            </a:r>
          </a:p>
        </p:txBody>
      </p:sp>
      <p:sp>
        <p:nvSpPr>
          <p:cNvPr id="3" name="Content Placeholder 2"/>
          <p:cNvSpPr>
            <a:spLocks noGrp="1"/>
          </p:cNvSpPr>
          <p:nvPr>
            <p:ph sz="quarter" idx="1"/>
          </p:nvPr>
        </p:nvSpPr>
        <p:spPr>
          <a:xfrm>
            <a:off x="457200" y="1295400"/>
            <a:ext cx="4572000" cy="4861560"/>
          </a:xfrm>
        </p:spPr>
        <p:txBody>
          <a:bodyPr>
            <a:normAutofit lnSpcReduction="10000"/>
          </a:bodyPr>
          <a:lstStyle/>
          <a:p>
            <a:r>
              <a:rPr lang="en-US" sz="2800" dirty="0"/>
              <a:t>Takes place in the inner compartment of mitochondria</a:t>
            </a:r>
          </a:p>
          <a:p>
            <a:endParaRPr lang="en-US" sz="2800" dirty="0"/>
          </a:p>
          <a:p>
            <a:r>
              <a:rPr lang="en-US" sz="2800" dirty="0"/>
              <a:t>One glucose molecule </a:t>
            </a:r>
          </a:p>
          <a:p>
            <a:pPr marL="0" indent="0">
              <a:buNone/>
            </a:pPr>
            <a:r>
              <a:rPr lang="en-US" sz="2800" dirty="0"/>
              <a:t>  = 2 pyruvate                      </a:t>
            </a:r>
          </a:p>
          <a:p>
            <a:pPr marL="0" indent="0">
              <a:buNone/>
            </a:pPr>
            <a:r>
              <a:rPr lang="en-US" sz="2800" dirty="0"/>
              <a:t>  = </a:t>
            </a:r>
            <a:r>
              <a:rPr lang="en-US" sz="2800" u="sng" dirty="0"/>
              <a:t>Two</a:t>
            </a:r>
            <a:r>
              <a:rPr lang="en-US" sz="2800" dirty="0"/>
              <a:t> cycles</a:t>
            </a:r>
          </a:p>
          <a:p>
            <a:pPr lvl="1"/>
            <a:r>
              <a:rPr lang="en-US" sz="2400" dirty="0"/>
              <a:t>4 CO</a:t>
            </a:r>
            <a:r>
              <a:rPr lang="en-US" sz="2400" baseline="-25000" dirty="0"/>
              <a:t>2</a:t>
            </a:r>
          </a:p>
          <a:p>
            <a:pPr lvl="1"/>
            <a:r>
              <a:rPr lang="en-US" sz="2400" dirty="0"/>
              <a:t>6 NADH </a:t>
            </a:r>
          </a:p>
          <a:p>
            <a:pPr lvl="1"/>
            <a:r>
              <a:rPr lang="en-US" sz="2400" dirty="0"/>
              <a:t>2 ATP</a:t>
            </a:r>
          </a:p>
          <a:p>
            <a:pPr lvl="1"/>
            <a:r>
              <a:rPr lang="en-US" sz="2400" dirty="0"/>
              <a:t>2 FADH</a:t>
            </a:r>
            <a:r>
              <a:rPr lang="en-US" sz="2400" baseline="-25000" dirty="0"/>
              <a:t>2</a:t>
            </a:r>
          </a:p>
        </p:txBody>
      </p:sp>
      <p:pic>
        <p:nvPicPr>
          <p:cNvPr id="4" name="Recorded Sound">
            <a:hlinkClick r:id="" action="ppaction://media"/>
            <a:extLst>
              <a:ext uri="{FF2B5EF4-FFF2-40B4-BE49-F238E27FC236}">
                <a16:creationId xmlns:a16="http://schemas.microsoft.com/office/drawing/2014/main" id="{E6029B9F-D01F-4BA1-87D7-A1E6BF8466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6287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What is energy?</a:t>
            </a:r>
          </a:p>
        </p:txBody>
      </p:sp>
      <p:sp>
        <p:nvSpPr>
          <p:cNvPr id="3" name="Content Placeholder 2"/>
          <p:cNvSpPr>
            <a:spLocks noGrp="1"/>
          </p:cNvSpPr>
          <p:nvPr>
            <p:ph sz="quarter" idx="1"/>
          </p:nvPr>
        </p:nvSpPr>
        <p:spPr>
          <a:xfrm>
            <a:off x="603504" y="1332430"/>
            <a:ext cx="10140696" cy="4763569"/>
          </a:xfrm>
        </p:spPr>
        <p:txBody>
          <a:bodyPr>
            <a:normAutofit/>
          </a:bodyPr>
          <a:lstStyle/>
          <a:p>
            <a:pPr marL="0" indent="0">
              <a:buNone/>
            </a:pPr>
            <a:r>
              <a:rPr lang="en-US" sz="3200" b="1" dirty="0"/>
              <a:t>Energy</a:t>
            </a:r>
            <a:r>
              <a:rPr lang="en-US" sz="3200" dirty="0"/>
              <a:t>: the capacity to bring about movement against an </a:t>
            </a:r>
            <a:r>
              <a:rPr lang="en-US" sz="3200" u="sng" dirty="0"/>
              <a:t>opposing force</a:t>
            </a:r>
            <a:r>
              <a:rPr lang="en-US" sz="3200" dirty="0"/>
              <a:t>; ability to do work</a:t>
            </a:r>
          </a:p>
          <a:p>
            <a:endParaRPr lang="en-US" dirty="0"/>
          </a:p>
          <a:p>
            <a:pPr marL="0" indent="0">
              <a:buNone/>
            </a:pPr>
            <a:r>
              <a:rPr lang="en-US" sz="3200" b="1" u="sng" dirty="0"/>
              <a:t>Forms of Energy</a:t>
            </a:r>
          </a:p>
          <a:p>
            <a:r>
              <a:rPr lang="en-US" sz="2800" b="1" u="sng" dirty="0"/>
              <a:t>Potential</a:t>
            </a:r>
            <a:r>
              <a:rPr lang="en-US" sz="2800" b="1" dirty="0"/>
              <a:t> energy</a:t>
            </a:r>
            <a:r>
              <a:rPr lang="en-US" sz="2800" dirty="0"/>
              <a:t>: stored energy</a:t>
            </a:r>
          </a:p>
          <a:p>
            <a:pPr lvl="1">
              <a:spcBef>
                <a:spcPts val="0"/>
              </a:spcBef>
            </a:pPr>
            <a:r>
              <a:rPr lang="en-US" sz="2400" dirty="0"/>
              <a:t>Chemical energy</a:t>
            </a:r>
          </a:p>
          <a:p>
            <a:pPr lvl="1">
              <a:spcBef>
                <a:spcPts val="0"/>
              </a:spcBef>
            </a:pPr>
            <a:r>
              <a:rPr lang="en-US" sz="2400" dirty="0"/>
              <a:t>Ex. Hydroelectric dam, food</a:t>
            </a:r>
          </a:p>
          <a:p>
            <a:pPr marL="0" indent="0">
              <a:buNone/>
            </a:pPr>
            <a:endParaRPr lang="en-US" sz="1200" dirty="0"/>
          </a:p>
          <a:p>
            <a:r>
              <a:rPr lang="en-US" sz="2800" b="1" dirty="0"/>
              <a:t>Kinetic energy</a:t>
            </a:r>
            <a:r>
              <a:rPr lang="en-US" sz="2800" dirty="0"/>
              <a:t>: energy in motion</a:t>
            </a:r>
          </a:p>
          <a:p>
            <a:pPr lvl="1">
              <a:spcBef>
                <a:spcPts val="0"/>
              </a:spcBef>
            </a:pPr>
            <a:r>
              <a:rPr lang="en-US" sz="2400" dirty="0"/>
              <a:t>Running, biking, flying, etc.…</a:t>
            </a:r>
          </a:p>
        </p:txBody>
      </p:sp>
      <p:pic>
        <p:nvPicPr>
          <p:cNvPr id="13314" name="Picture 2" descr="[Hydroelectric_d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359324"/>
            <a:ext cx="5029201" cy="375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64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Krebs Cycle</a:t>
            </a:r>
          </a:p>
        </p:txBody>
      </p:sp>
      <p:pic>
        <p:nvPicPr>
          <p:cNvPr id="5" name="Picture 4"/>
          <p:cNvPicPr>
            <a:picLocks noChangeAspect="1"/>
          </p:cNvPicPr>
          <p:nvPr/>
        </p:nvPicPr>
        <p:blipFill>
          <a:blip r:embed="rId3"/>
          <a:stretch>
            <a:fillRect/>
          </a:stretch>
        </p:blipFill>
        <p:spPr>
          <a:xfrm>
            <a:off x="3314700" y="1153633"/>
            <a:ext cx="5715000" cy="5565073"/>
          </a:xfrm>
          <a:prstGeom prst="rect">
            <a:avLst/>
          </a:prstGeom>
        </p:spPr>
      </p:pic>
      <p:sp>
        <p:nvSpPr>
          <p:cNvPr id="7" name="TextBox 6"/>
          <p:cNvSpPr txBox="1"/>
          <p:nvPr/>
        </p:nvSpPr>
        <p:spPr>
          <a:xfrm>
            <a:off x="7543800" y="1676401"/>
            <a:ext cx="2895600" cy="830997"/>
          </a:xfrm>
          <a:prstGeom prst="rect">
            <a:avLst/>
          </a:prstGeom>
          <a:noFill/>
        </p:spPr>
        <p:txBody>
          <a:bodyPr wrap="square" rtlCol="0">
            <a:spAutoFit/>
          </a:bodyPr>
          <a:lstStyle/>
          <a:p>
            <a:pPr marL="231775" indent="-231775"/>
            <a:r>
              <a:rPr lang="en-US" sz="1600" dirty="0">
                <a:solidFill>
                  <a:prstClr val="black"/>
                </a:solidFill>
              </a:rPr>
              <a:t>1) Acetyl CoA combines with 4C oxaloacetic acid to form 6C citric acid</a:t>
            </a:r>
          </a:p>
        </p:txBody>
      </p:sp>
      <p:sp>
        <p:nvSpPr>
          <p:cNvPr id="9" name="TextBox 8"/>
          <p:cNvSpPr txBox="1"/>
          <p:nvPr/>
        </p:nvSpPr>
        <p:spPr>
          <a:xfrm>
            <a:off x="8453387" y="3140263"/>
            <a:ext cx="2209800" cy="1323439"/>
          </a:xfrm>
          <a:prstGeom prst="rect">
            <a:avLst/>
          </a:prstGeom>
          <a:noFill/>
        </p:spPr>
        <p:txBody>
          <a:bodyPr wrap="square" rtlCol="0">
            <a:spAutoFit/>
          </a:bodyPr>
          <a:lstStyle/>
          <a:p>
            <a:pPr marL="231775" indent="-231775"/>
            <a:r>
              <a:rPr lang="en-US" sz="1600" dirty="0">
                <a:solidFill>
                  <a:prstClr val="black"/>
                </a:solidFill>
              </a:rPr>
              <a:t>2) 6C Citric acid oxidized to form 5C </a:t>
            </a:r>
            <a:r>
              <a:rPr lang="el-GR" sz="1600" dirty="0">
                <a:solidFill>
                  <a:prstClr val="black"/>
                </a:solidFill>
              </a:rPr>
              <a:t>α</a:t>
            </a:r>
            <a:r>
              <a:rPr lang="en-US" sz="1600" dirty="0">
                <a:solidFill>
                  <a:prstClr val="black"/>
                </a:solidFill>
              </a:rPr>
              <a:t>-</a:t>
            </a:r>
            <a:r>
              <a:rPr lang="en-US" sz="1600" dirty="0" err="1">
                <a:solidFill>
                  <a:prstClr val="black"/>
                </a:solidFill>
              </a:rPr>
              <a:t>ketoglutaric</a:t>
            </a:r>
            <a:r>
              <a:rPr lang="en-US" sz="1600" dirty="0">
                <a:solidFill>
                  <a:prstClr val="black"/>
                </a:solidFill>
              </a:rPr>
              <a:t> acid</a:t>
            </a:r>
          </a:p>
          <a:p>
            <a:pPr marL="742950" lvl="1" indent="-285750">
              <a:buFont typeface="Arial" panose="020B0604020202020204" pitchFamily="34" charset="0"/>
              <a:buChar char="•"/>
            </a:pPr>
            <a:r>
              <a:rPr lang="en-US" sz="1600" dirty="0">
                <a:solidFill>
                  <a:prstClr val="black"/>
                </a:solidFill>
              </a:rPr>
              <a:t>1 NADH</a:t>
            </a:r>
          </a:p>
          <a:p>
            <a:pPr marL="742950" lvl="1" indent="-285750">
              <a:buFont typeface="Arial" panose="020B0604020202020204" pitchFamily="34" charset="0"/>
              <a:buChar char="•"/>
            </a:pPr>
            <a:r>
              <a:rPr lang="en-US" sz="1600" dirty="0">
                <a:solidFill>
                  <a:prstClr val="black"/>
                </a:solidFill>
              </a:rPr>
              <a:t>1 CO</a:t>
            </a:r>
            <a:r>
              <a:rPr lang="en-US" sz="1600" baseline="-25000" dirty="0">
                <a:solidFill>
                  <a:prstClr val="black"/>
                </a:solidFill>
              </a:rPr>
              <a:t>2</a:t>
            </a:r>
            <a:r>
              <a:rPr lang="en-US" sz="1600" dirty="0">
                <a:solidFill>
                  <a:prstClr val="black"/>
                </a:solidFill>
              </a:rPr>
              <a:t> </a:t>
            </a:r>
          </a:p>
        </p:txBody>
      </p:sp>
      <p:sp>
        <p:nvSpPr>
          <p:cNvPr id="10" name="TextBox 9"/>
          <p:cNvSpPr txBox="1"/>
          <p:nvPr/>
        </p:nvSpPr>
        <p:spPr>
          <a:xfrm>
            <a:off x="7543800" y="4924167"/>
            <a:ext cx="2971800" cy="1569660"/>
          </a:xfrm>
          <a:prstGeom prst="rect">
            <a:avLst/>
          </a:prstGeom>
          <a:solidFill>
            <a:schemeClr val="bg1"/>
          </a:solidFill>
        </p:spPr>
        <p:txBody>
          <a:bodyPr wrap="square" rtlCol="0">
            <a:spAutoFit/>
          </a:bodyPr>
          <a:lstStyle/>
          <a:p>
            <a:pPr marL="231775" indent="-231775"/>
            <a:r>
              <a:rPr lang="en-US" sz="1600" dirty="0">
                <a:solidFill>
                  <a:prstClr val="black"/>
                </a:solidFill>
              </a:rPr>
              <a:t>3) 5C </a:t>
            </a:r>
            <a:r>
              <a:rPr lang="el-GR" sz="1600" dirty="0">
                <a:solidFill>
                  <a:prstClr val="black"/>
                </a:solidFill>
              </a:rPr>
              <a:t>α</a:t>
            </a:r>
            <a:r>
              <a:rPr lang="en-US" sz="1600" dirty="0">
                <a:solidFill>
                  <a:prstClr val="black"/>
                </a:solidFill>
              </a:rPr>
              <a:t>-</a:t>
            </a:r>
            <a:r>
              <a:rPr lang="en-US" sz="1600" dirty="0" err="1">
                <a:solidFill>
                  <a:prstClr val="black"/>
                </a:solidFill>
              </a:rPr>
              <a:t>ketoglutaric</a:t>
            </a:r>
            <a:r>
              <a:rPr lang="en-US" sz="1600" dirty="0">
                <a:solidFill>
                  <a:prstClr val="black"/>
                </a:solidFill>
              </a:rPr>
              <a:t> acid loses carbon, becomes 4C </a:t>
            </a:r>
            <a:r>
              <a:rPr lang="el-GR" sz="1600" dirty="0">
                <a:solidFill>
                  <a:prstClr val="black"/>
                </a:solidFill>
              </a:rPr>
              <a:t>α</a:t>
            </a:r>
            <a:r>
              <a:rPr lang="en-US" sz="1600" dirty="0">
                <a:solidFill>
                  <a:prstClr val="black"/>
                </a:solidFill>
              </a:rPr>
              <a:t>-</a:t>
            </a:r>
            <a:r>
              <a:rPr lang="en-US" sz="1600" dirty="0" err="1">
                <a:solidFill>
                  <a:prstClr val="black"/>
                </a:solidFill>
              </a:rPr>
              <a:t>ketoglutaric</a:t>
            </a:r>
            <a:r>
              <a:rPr lang="en-US" sz="1600" dirty="0">
                <a:solidFill>
                  <a:prstClr val="black"/>
                </a:solidFill>
              </a:rPr>
              <a:t> acid derivative</a:t>
            </a:r>
          </a:p>
          <a:p>
            <a:pPr marL="688975" lvl="1" indent="-231775">
              <a:buFont typeface="Arial" panose="020B0604020202020204" pitchFamily="34" charset="0"/>
              <a:buChar char="•"/>
            </a:pPr>
            <a:r>
              <a:rPr lang="en-US" sz="1600" dirty="0">
                <a:solidFill>
                  <a:prstClr val="black"/>
                </a:solidFill>
              </a:rPr>
              <a:t>1 NADH</a:t>
            </a:r>
          </a:p>
          <a:p>
            <a:pPr marL="688975" lvl="1" indent="-231775">
              <a:buFont typeface="Arial" panose="020B0604020202020204" pitchFamily="34" charset="0"/>
              <a:buChar char="•"/>
            </a:pPr>
            <a:r>
              <a:rPr lang="en-US" sz="1600" dirty="0">
                <a:solidFill>
                  <a:prstClr val="black"/>
                </a:solidFill>
              </a:rPr>
              <a:t>1 CO</a:t>
            </a:r>
            <a:r>
              <a:rPr lang="en-US" sz="1600" baseline="-25000" dirty="0">
                <a:solidFill>
                  <a:prstClr val="black"/>
                </a:solidFill>
              </a:rPr>
              <a:t>2</a:t>
            </a:r>
            <a:endParaRPr lang="en-US" sz="1600" dirty="0">
              <a:solidFill>
                <a:prstClr val="black"/>
              </a:solidFill>
            </a:endParaRPr>
          </a:p>
          <a:p>
            <a:pPr marL="231775" indent="-231775"/>
            <a:endParaRPr lang="en-US" sz="1600" dirty="0">
              <a:solidFill>
                <a:prstClr val="black"/>
              </a:solidFill>
            </a:endParaRPr>
          </a:p>
        </p:txBody>
      </p:sp>
      <p:sp>
        <p:nvSpPr>
          <p:cNvPr id="11" name="TextBox 10"/>
          <p:cNvSpPr txBox="1"/>
          <p:nvPr/>
        </p:nvSpPr>
        <p:spPr>
          <a:xfrm>
            <a:off x="1393998" y="5171867"/>
            <a:ext cx="3271787" cy="1569660"/>
          </a:xfrm>
          <a:prstGeom prst="rect">
            <a:avLst/>
          </a:prstGeom>
          <a:solidFill>
            <a:schemeClr val="bg1"/>
          </a:solidFill>
        </p:spPr>
        <p:txBody>
          <a:bodyPr wrap="square" rtlCol="0">
            <a:spAutoFit/>
          </a:bodyPr>
          <a:lstStyle/>
          <a:p>
            <a:pPr marL="231775" indent="-231775"/>
            <a:r>
              <a:rPr lang="en-US" sz="1600" dirty="0">
                <a:solidFill>
                  <a:prstClr val="black"/>
                </a:solidFill>
              </a:rPr>
              <a:t>             4) 4C </a:t>
            </a:r>
            <a:r>
              <a:rPr lang="el-GR" sz="1600" dirty="0">
                <a:solidFill>
                  <a:prstClr val="black"/>
                </a:solidFill>
              </a:rPr>
              <a:t>α</a:t>
            </a:r>
            <a:r>
              <a:rPr lang="en-US" sz="1600" dirty="0">
                <a:solidFill>
                  <a:prstClr val="black"/>
                </a:solidFill>
              </a:rPr>
              <a:t>-</a:t>
            </a:r>
            <a:r>
              <a:rPr lang="en-US" sz="1600" dirty="0" err="1">
                <a:solidFill>
                  <a:prstClr val="black"/>
                </a:solidFill>
              </a:rPr>
              <a:t>ketoglutaric</a:t>
            </a:r>
            <a:r>
              <a:rPr lang="en-US" sz="1600" dirty="0">
                <a:solidFill>
                  <a:prstClr val="black"/>
                </a:solidFill>
              </a:rPr>
              <a:t> acid         </a:t>
            </a:r>
          </a:p>
          <a:p>
            <a:pPr marL="231775" indent="-231775"/>
            <a:r>
              <a:rPr lang="en-US" sz="1600" dirty="0">
                <a:solidFill>
                  <a:prstClr val="black"/>
                </a:solidFill>
              </a:rPr>
              <a:t>                 derivative spilt to make      </a:t>
            </a:r>
          </a:p>
          <a:p>
            <a:pPr marL="231775" indent="-231775"/>
            <a:r>
              <a:rPr lang="en-US" sz="1600" dirty="0">
                <a:solidFill>
                  <a:prstClr val="black"/>
                </a:solidFill>
              </a:rPr>
              <a:t>                 4C succinic acid</a:t>
            </a:r>
          </a:p>
          <a:p>
            <a:pPr marL="1603375" lvl="3" indent="-231775">
              <a:buFont typeface="Arial" panose="020B0604020202020204" pitchFamily="34" charset="0"/>
              <a:buChar char="•"/>
            </a:pPr>
            <a:r>
              <a:rPr lang="en-US" sz="1600" dirty="0">
                <a:solidFill>
                  <a:prstClr val="black"/>
                </a:solidFill>
              </a:rPr>
              <a:t>1 ATP</a:t>
            </a:r>
          </a:p>
          <a:p>
            <a:pPr marL="688975" lvl="1" indent="-231775">
              <a:buFont typeface="Arial" panose="020B0604020202020204" pitchFamily="34" charset="0"/>
              <a:buChar char="•"/>
            </a:pPr>
            <a:endParaRPr lang="en-US" sz="1600" dirty="0">
              <a:solidFill>
                <a:prstClr val="black"/>
              </a:solidFill>
            </a:endParaRPr>
          </a:p>
          <a:p>
            <a:pPr marL="688975" lvl="1" indent="-231775">
              <a:buFont typeface="Arial" panose="020B0604020202020204" pitchFamily="34" charset="0"/>
              <a:buChar char="•"/>
            </a:pPr>
            <a:endParaRPr lang="en-US" sz="1600" dirty="0">
              <a:solidFill>
                <a:prstClr val="black"/>
              </a:solidFill>
            </a:endParaRPr>
          </a:p>
        </p:txBody>
      </p:sp>
      <p:sp>
        <p:nvSpPr>
          <p:cNvPr id="12" name="TextBox 11"/>
          <p:cNvSpPr txBox="1"/>
          <p:nvPr/>
        </p:nvSpPr>
        <p:spPr>
          <a:xfrm>
            <a:off x="1676400" y="3268228"/>
            <a:ext cx="2209800" cy="1077218"/>
          </a:xfrm>
          <a:prstGeom prst="rect">
            <a:avLst/>
          </a:prstGeom>
          <a:noFill/>
        </p:spPr>
        <p:txBody>
          <a:bodyPr wrap="square" rtlCol="0">
            <a:spAutoFit/>
          </a:bodyPr>
          <a:lstStyle/>
          <a:p>
            <a:pPr marL="231775" indent="-231775"/>
            <a:r>
              <a:rPr lang="en-US" sz="1600" dirty="0">
                <a:solidFill>
                  <a:prstClr val="black"/>
                </a:solidFill>
              </a:rPr>
              <a:t>5) 4C succinic acid oxidized by FAD to form malic acid</a:t>
            </a:r>
          </a:p>
          <a:p>
            <a:pPr marL="742950" lvl="1" indent="-285750">
              <a:buFont typeface="Arial" panose="020B0604020202020204" pitchFamily="34" charset="0"/>
              <a:buChar char="•"/>
            </a:pPr>
            <a:r>
              <a:rPr lang="en-US" sz="1600" dirty="0">
                <a:solidFill>
                  <a:prstClr val="black"/>
                </a:solidFill>
              </a:rPr>
              <a:t>1 FADH</a:t>
            </a:r>
            <a:r>
              <a:rPr lang="en-US" sz="1600" baseline="-25000" dirty="0">
                <a:solidFill>
                  <a:prstClr val="black"/>
                </a:solidFill>
              </a:rPr>
              <a:t>2</a:t>
            </a:r>
          </a:p>
        </p:txBody>
      </p:sp>
      <p:sp>
        <p:nvSpPr>
          <p:cNvPr id="13" name="TextBox 12"/>
          <p:cNvSpPr txBox="1"/>
          <p:nvPr/>
        </p:nvSpPr>
        <p:spPr>
          <a:xfrm>
            <a:off x="2133600" y="1703285"/>
            <a:ext cx="2590800" cy="1077218"/>
          </a:xfrm>
          <a:prstGeom prst="rect">
            <a:avLst/>
          </a:prstGeom>
          <a:noFill/>
        </p:spPr>
        <p:txBody>
          <a:bodyPr wrap="square" rtlCol="0">
            <a:spAutoFit/>
          </a:bodyPr>
          <a:lstStyle/>
          <a:p>
            <a:pPr marL="231775" indent="-231775"/>
            <a:r>
              <a:rPr lang="en-US" sz="1600" dirty="0">
                <a:solidFill>
                  <a:prstClr val="black"/>
                </a:solidFill>
              </a:rPr>
              <a:t>6) 4C malic acid oxidized by NAD</a:t>
            </a:r>
            <a:r>
              <a:rPr lang="en-US" sz="1600" baseline="30000" dirty="0">
                <a:solidFill>
                  <a:prstClr val="black"/>
                </a:solidFill>
              </a:rPr>
              <a:t>+</a:t>
            </a:r>
            <a:r>
              <a:rPr lang="en-US" sz="1600" dirty="0">
                <a:solidFill>
                  <a:prstClr val="black"/>
                </a:solidFill>
              </a:rPr>
              <a:t> to form oxaloacetic acid</a:t>
            </a:r>
          </a:p>
          <a:p>
            <a:pPr marL="742950" lvl="1" indent="-285750">
              <a:buFont typeface="Arial" panose="020B0604020202020204" pitchFamily="34" charset="0"/>
              <a:buChar char="•"/>
            </a:pPr>
            <a:r>
              <a:rPr lang="en-US" sz="1600" dirty="0">
                <a:solidFill>
                  <a:prstClr val="black"/>
                </a:solidFill>
              </a:rPr>
              <a:t>1 NADH</a:t>
            </a:r>
            <a:endParaRPr lang="en-US" sz="1600" baseline="-25000" dirty="0">
              <a:solidFill>
                <a:prstClr val="black"/>
              </a:solidFill>
            </a:endParaRPr>
          </a:p>
        </p:txBody>
      </p:sp>
    </p:spTree>
    <p:extLst>
      <p:ext uri="{BB962C8B-B14F-4D97-AF65-F5344CB8AC3E}">
        <p14:creationId xmlns:p14="http://schemas.microsoft.com/office/powerpoint/2010/main" val="255739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Krebs Cycle</a:t>
            </a:r>
          </a:p>
        </p:txBody>
      </p:sp>
      <p:sp>
        <p:nvSpPr>
          <p:cNvPr id="6" name="Content Placeholder 5"/>
          <p:cNvSpPr>
            <a:spLocks noGrp="1"/>
          </p:cNvSpPr>
          <p:nvPr>
            <p:ph sz="quarter" idx="1"/>
          </p:nvPr>
        </p:nvSpPr>
        <p:spPr>
          <a:xfrm>
            <a:off x="609600" y="1219200"/>
            <a:ext cx="5999747" cy="4937760"/>
          </a:xfrm>
        </p:spPr>
        <p:txBody>
          <a:bodyPr>
            <a:normAutofit fontScale="92500" lnSpcReduction="10000"/>
          </a:bodyPr>
          <a:lstStyle/>
          <a:p>
            <a:pPr marL="287338" indent="-287338">
              <a:spcAft>
                <a:spcPts val="1200"/>
              </a:spcAft>
              <a:buNone/>
            </a:pPr>
            <a:r>
              <a:rPr lang="en-US" sz="2400" b="1" dirty="0">
                <a:latin typeface="Arial" panose="020B0604020202020204" pitchFamily="34" charset="0"/>
                <a:cs typeface="Arial" panose="020B0604020202020204" pitchFamily="34" charset="0"/>
              </a:rPr>
              <a:t>1.</a:t>
            </a:r>
            <a:r>
              <a:rPr lang="en-US" sz="2400" dirty="0"/>
              <a:t>  Acetyl coenzyme-A combines with 4-carbon compound forming 6-carbon compound</a:t>
            </a:r>
          </a:p>
          <a:p>
            <a:pPr marL="287338" indent="-287338">
              <a:spcAft>
                <a:spcPts val="1200"/>
              </a:spcAft>
              <a:buNone/>
            </a:pPr>
            <a:r>
              <a:rPr lang="en-US" sz="2400" b="1" dirty="0">
                <a:latin typeface="Arial" panose="020B0604020202020204" pitchFamily="34" charset="0"/>
                <a:cs typeface="Arial" panose="020B0604020202020204" pitchFamily="34" charset="0"/>
              </a:rPr>
              <a:t>2.</a:t>
            </a:r>
            <a:r>
              <a:rPr lang="en-US" sz="2400" dirty="0"/>
              <a:t>  6-carbon compound loses electrons (oxidation) to NAD</a:t>
            </a:r>
            <a:r>
              <a:rPr lang="en-US" sz="2400" baseline="30000" dirty="0"/>
              <a:t>+</a:t>
            </a:r>
            <a:r>
              <a:rPr lang="en-US" sz="2400" dirty="0"/>
              <a:t> forming NADH, and two carbon dioxide molecules are released</a:t>
            </a:r>
          </a:p>
          <a:p>
            <a:pPr marL="287338" indent="-287338">
              <a:spcAft>
                <a:spcPts val="1200"/>
              </a:spcAft>
              <a:buNone/>
            </a:pPr>
            <a:r>
              <a:rPr lang="en-US" sz="2400" b="1" dirty="0">
                <a:latin typeface="Arial" panose="020B0604020202020204" pitchFamily="34" charset="0"/>
                <a:cs typeface="Arial" panose="020B0604020202020204" pitchFamily="34" charset="0"/>
              </a:rPr>
              <a:t>3.  </a:t>
            </a:r>
            <a:r>
              <a:rPr lang="en-US" sz="2400" dirty="0"/>
              <a:t>4-carbon compound rearranges and releases energy used to create ATP molecule</a:t>
            </a:r>
          </a:p>
          <a:p>
            <a:pPr marL="339725" indent="-339725">
              <a:spcAft>
                <a:spcPts val="1200"/>
              </a:spcAft>
              <a:buNone/>
            </a:pPr>
            <a:r>
              <a:rPr lang="en-US" sz="2400" b="1" dirty="0">
                <a:latin typeface="Arial" panose="020B0604020202020204" pitchFamily="34" charset="0"/>
                <a:cs typeface="Arial" panose="020B0604020202020204" pitchFamily="34" charset="0"/>
              </a:rPr>
              <a:t>4. </a:t>
            </a:r>
            <a:r>
              <a:rPr lang="en-US" sz="2400" dirty="0"/>
              <a:t>Newly arranged 4-carbon compound is oxidized by FAD forming FADH</a:t>
            </a:r>
            <a:r>
              <a:rPr lang="en-US" sz="2400" baseline="-25000" dirty="0"/>
              <a:t>2</a:t>
            </a:r>
          </a:p>
          <a:p>
            <a:pPr marL="287338" indent="-287338">
              <a:spcAft>
                <a:spcPts val="1200"/>
              </a:spcAft>
              <a:buNone/>
            </a:pPr>
            <a:r>
              <a:rPr lang="en-US" sz="2400" b="1" dirty="0">
                <a:latin typeface="Arial" panose="020B0604020202020204" pitchFamily="34" charset="0"/>
                <a:cs typeface="Arial" panose="020B0604020202020204" pitchFamily="34" charset="0"/>
              </a:rPr>
              <a:t>5.  </a:t>
            </a:r>
            <a:r>
              <a:rPr lang="en-US" sz="2400" dirty="0"/>
              <a:t>4-carbon compound is oxidized by NAD</a:t>
            </a:r>
            <a:r>
              <a:rPr lang="en-US" sz="2400" baseline="30000" dirty="0"/>
              <a:t>+</a:t>
            </a:r>
            <a:r>
              <a:rPr lang="en-US" sz="2400" dirty="0"/>
              <a:t> forming NADH. 4-carbon compound is transformed into original 4-carbon compound and the cycle continues</a:t>
            </a:r>
            <a:endParaRPr lang="en-US" sz="2400" baseline="30000" dirty="0"/>
          </a:p>
        </p:txBody>
      </p:sp>
      <p:pic>
        <p:nvPicPr>
          <p:cNvPr id="4" name="Picture 3"/>
          <p:cNvPicPr>
            <a:picLocks noChangeAspect="1"/>
          </p:cNvPicPr>
          <p:nvPr/>
        </p:nvPicPr>
        <p:blipFill>
          <a:blip r:embed="rId5"/>
          <a:stretch>
            <a:fillRect/>
          </a:stretch>
        </p:blipFill>
        <p:spPr>
          <a:xfrm>
            <a:off x="6609347" y="1219200"/>
            <a:ext cx="5181600" cy="5098160"/>
          </a:xfrm>
          <a:prstGeom prst="rect">
            <a:avLst/>
          </a:prstGeom>
        </p:spPr>
      </p:pic>
      <p:sp>
        <p:nvSpPr>
          <p:cNvPr id="5" name="Oval 4"/>
          <p:cNvSpPr/>
          <p:nvPr/>
        </p:nvSpPr>
        <p:spPr>
          <a:xfrm>
            <a:off x="8458200" y="1905000"/>
            <a:ext cx="304800" cy="304800"/>
          </a:xfrm>
          <a:prstGeom prst="ellips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1</a:t>
            </a:r>
          </a:p>
        </p:txBody>
      </p:sp>
      <p:sp>
        <p:nvSpPr>
          <p:cNvPr id="7" name="Oval 6"/>
          <p:cNvSpPr/>
          <p:nvPr/>
        </p:nvSpPr>
        <p:spPr>
          <a:xfrm>
            <a:off x="6877549" y="4697920"/>
            <a:ext cx="304800" cy="304800"/>
          </a:xfrm>
          <a:prstGeom prst="ellips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4</a:t>
            </a:r>
          </a:p>
        </p:txBody>
      </p:sp>
      <p:sp>
        <p:nvSpPr>
          <p:cNvPr id="8" name="Oval 7"/>
          <p:cNvSpPr/>
          <p:nvPr/>
        </p:nvSpPr>
        <p:spPr>
          <a:xfrm>
            <a:off x="9296400" y="5486400"/>
            <a:ext cx="304800" cy="304800"/>
          </a:xfrm>
          <a:prstGeom prst="ellips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3</a:t>
            </a:r>
          </a:p>
        </p:txBody>
      </p:sp>
      <p:sp>
        <p:nvSpPr>
          <p:cNvPr id="9" name="Oval 8"/>
          <p:cNvSpPr/>
          <p:nvPr/>
        </p:nvSpPr>
        <p:spPr>
          <a:xfrm>
            <a:off x="11430000" y="3615880"/>
            <a:ext cx="304800" cy="304800"/>
          </a:xfrm>
          <a:prstGeom prst="ellips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2</a:t>
            </a:r>
          </a:p>
        </p:txBody>
      </p:sp>
      <p:sp>
        <p:nvSpPr>
          <p:cNvPr id="10" name="Oval 9"/>
          <p:cNvSpPr/>
          <p:nvPr/>
        </p:nvSpPr>
        <p:spPr>
          <a:xfrm>
            <a:off x="7029949" y="2590800"/>
            <a:ext cx="304800" cy="304800"/>
          </a:xfrm>
          <a:prstGeom prst="ellips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5</a:t>
            </a:r>
          </a:p>
        </p:txBody>
      </p:sp>
      <p:pic>
        <p:nvPicPr>
          <p:cNvPr id="3" name="Recorded Sound">
            <a:hlinkClick r:id="" action="ppaction://media"/>
            <a:extLst>
              <a:ext uri="{FF2B5EF4-FFF2-40B4-BE49-F238E27FC236}">
                <a16:creationId xmlns:a16="http://schemas.microsoft.com/office/drawing/2014/main" id="{ABB5040B-9D50-4EA0-AAE8-88AD5E147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5248" y="5719190"/>
            <a:ext cx="609600" cy="609600"/>
          </a:xfrm>
          <a:prstGeom prst="rect">
            <a:avLst/>
          </a:prstGeom>
        </p:spPr>
      </p:pic>
    </p:spTree>
    <p:extLst>
      <p:ext uri="{BB962C8B-B14F-4D97-AF65-F5344CB8AC3E}">
        <p14:creationId xmlns:p14="http://schemas.microsoft.com/office/powerpoint/2010/main" val="3509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Electron Transport Chain</a:t>
            </a:r>
          </a:p>
        </p:txBody>
      </p:sp>
      <p:sp>
        <p:nvSpPr>
          <p:cNvPr id="3" name="Content Placeholder 2"/>
          <p:cNvSpPr>
            <a:spLocks noGrp="1"/>
          </p:cNvSpPr>
          <p:nvPr>
            <p:ph sz="quarter" idx="1"/>
          </p:nvPr>
        </p:nvSpPr>
        <p:spPr>
          <a:xfrm>
            <a:off x="152400" y="1295400"/>
            <a:ext cx="5791200" cy="4953000"/>
          </a:xfrm>
        </p:spPr>
        <p:txBody>
          <a:bodyPr>
            <a:noAutofit/>
          </a:bodyPr>
          <a:lstStyle/>
          <a:p>
            <a:pPr marL="0" indent="0">
              <a:spcBef>
                <a:spcPts val="0"/>
              </a:spcBef>
              <a:buNone/>
            </a:pPr>
            <a:r>
              <a:rPr lang="en-US" sz="2400" b="1" dirty="0"/>
              <a:t>Electron Transport Chain</a:t>
            </a:r>
            <a:r>
              <a:rPr lang="en-US" sz="2400" dirty="0"/>
              <a:t>: energy from electrons (e</a:t>
            </a:r>
            <a:r>
              <a:rPr lang="en-US" sz="2400" baseline="30000" dirty="0"/>
              <a:t>-</a:t>
            </a:r>
            <a:r>
              <a:rPr lang="en-US" sz="2400" dirty="0"/>
              <a:t>) used to push H</a:t>
            </a:r>
            <a:r>
              <a:rPr lang="en-US" sz="2400" baseline="30000" dirty="0"/>
              <a:t>+</a:t>
            </a:r>
            <a:r>
              <a:rPr lang="en-US" sz="2400" dirty="0"/>
              <a:t> ions from inner compartment to outer compartment </a:t>
            </a:r>
            <a:r>
              <a:rPr lang="en-US" sz="2400" u="sng" dirty="0"/>
              <a:t>against</a:t>
            </a:r>
            <a:r>
              <a:rPr lang="en-US" sz="2400" dirty="0"/>
              <a:t> concentration and electrical gradient</a:t>
            </a:r>
          </a:p>
          <a:p>
            <a:pPr>
              <a:spcBef>
                <a:spcPts val="0"/>
              </a:spcBef>
            </a:pPr>
            <a:r>
              <a:rPr lang="en-US" sz="2400" dirty="0"/>
              <a:t>Inner membrane of mitochondria</a:t>
            </a:r>
          </a:p>
          <a:p>
            <a:pPr>
              <a:spcBef>
                <a:spcPts val="0"/>
              </a:spcBef>
            </a:pPr>
            <a:r>
              <a:rPr lang="en-US" sz="2400" u="sng" dirty="0"/>
              <a:t>Oxygen</a:t>
            </a:r>
            <a:r>
              <a:rPr lang="en-US" sz="2400" dirty="0"/>
              <a:t> is the final electron acceptor</a:t>
            </a:r>
          </a:p>
          <a:p>
            <a:pPr marL="0" indent="0">
              <a:spcBef>
                <a:spcPts val="0"/>
              </a:spcBef>
              <a:buNone/>
            </a:pPr>
            <a:endParaRPr lang="en-US" sz="2400" b="1" dirty="0"/>
          </a:p>
          <a:p>
            <a:pPr marL="0" indent="0">
              <a:spcBef>
                <a:spcPts val="0"/>
              </a:spcBef>
              <a:buNone/>
            </a:pPr>
            <a:r>
              <a:rPr lang="en-US" sz="2400" b="1" dirty="0"/>
              <a:t>Chemiosmosis</a:t>
            </a:r>
            <a:r>
              <a:rPr lang="en-US" sz="2400" dirty="0"/>
              <a:t>: movement of ions across semi-permeable membrane, down their electrochemical gradient	</a:t>
            </a:r>
          </a:p>
          <a:p>
            <a:pPr>
              <a:spcBef>
                <a:spcPts val="0"/>
              </a:spcBef>
            </a:pPr>
            <a:r>
              <a:rPr lang="en-US" sz="2400" b="1" u="sng" dirty="0"/>
              <a:t>ATP synthase</a:t>
            </a:r>
            <a:r>
              <a:rPr lang="en-US" sz="2400" dirty="0"/>
              <a:t>: enzyme uses energy from H</a:t>
            </a:r>
            <a:r>
              <a:rPr lang="en-US" sz="2400" baseline="30000" dirty="0"/>
              <a:t>+</a:t>
            </a:r>
            <a:r>
              <a:rPr lang="en-US" sz="2400" dirty="0"/>
              <a:t> ions to spin, which adds a phosphate to ADP making ATP</a:t>
            </a:r>
          </a:p>
          <a:p>
            <a:pPr>
              <a:spcBef>
                <a:spcPts val="0"/>
              </a:spcBef>
            </a:pPr>
            <a:endParaRPr lang="en-US" sz="2400" dirty="0"/>
          </a:p>
        </p:txBody>
      </p:sp>
      <p:pic>
        <p:nvPicPr>
          <p:cNvPr id="4" name="Picture 3"/>
          <p:cNvPicPr>
            <a:picLocks noChangeAspect="1"/>
          </p:cNvPicPr>
          <p:nvPr/>
        </p:nvPicPr>
        <p:blipFill>
          <a:blip r:embed="rId5"/>
          <a:stretch>
            <a:fillRect/>
          </a:stretch>
        </p:blipFill>
        <p:spPr>
          <a:xfrm>
            <a:off x="5943600" y="1674650"/>
            <a:ext cx="6115050" cy="4118299"/>
          </a:xfrm>
          <a:prstGeom prst="rect">
            <a:avLst/>
          </a:prstGeom>
        </p:spPr>
      </p:pic>
      <p:pic>
        <p:nvPicPr>
          <p:cNvPr id="5" name="Recorded Sound">
            <a:hlinkClick r:id="" action="ppaction://media"/>
            <a:extLst>
              <a:ext uri="{FF2B5EF4-FFF2-40B4-BE49-F238E27FC236}">
                <a16:creationId xmlns:a16="http://schemas.microsoft.com/office/drawing/2014/main" id="{97A58DD6-C8D7-4BD3-97A1-026CE68BA4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2348" y="5792949"/>
            <a:ext cx="609600" cy="609600"/>
          </a:xfrm>
          <a:prstGeom prst="rect">
            <a:avLst/>
          </a:prstGeom>
        </p:spPr>
      </p:pic>
    </p:spTree>
    <p:extLst>
      <p:ext uri="{BB962C8B-B14F-4D97-AF65-F5344CB8AC3E}">
        <p14:creationId xmlns:p14="http://schemas.microsoft.com/office/powerpoint/2010/main" val="47880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9D419-CB94-4FDD-8DC7-77C3A6E59C1B}"/>
              </a:ext>
            </a:extLst>
          </p:cNvPr>
          <p:cNvPicPr>
            <a:picLocks noChangeAspect="1"/>
          </p:cNvPicPr>
          <p:nvPr/>
        </p:nvPicPr>
        <p:blipFill>
          <a:blip r:embed="rId5"/>
          <a:stretch>
            <a:fillRect/>
          </a:stretch>
        </p:blipFill>
        <p:spPr>
          <a:xfrm>
            <a:off x="887414" y="-246075"/>
            <a:ext cx="10213722" cy="6564154"/>
          </a:xfrm>
          <a:prstGeom prst="rect">
            <a:avLst/>
          </a:prstGeom>
        </p:spPr>
      </p:pic>
      <p:pic>
        <p:nvPicPr>
          <p:cNvPr id="3" name="Recorded Sound">
            <a:hlinkClick r:id="" action="ppaction://media"/>
            <a:extLst>
              <a:ext uri="{FF2B5EF4-FFF2-40B4-BE49-F238E27FC236}">
                <a16:creationId xmlns:a16="http://schemas.microsoft.com/office/drawing/2014/main" id="{6614687C-E63E-4C8B-9392-F5C5884F3F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9729" y="5708479"/>
            <a:ext cx="609600" cy="609600"/>
          </a:xfrm>
          <a:prstGeom prst="rect">
            <a:avLst/>
          </a:prstGeom>
        </p:spPr>
      </p:pic>
    </p:spTree>
    <p:extLst>
      <p:ext uri="{BB962C8B-B14F-4D97-AF65-F5344CB8AC3E}">
        <p14:creationId xmlns:p14="http://schemas.microsoft.com/office/powerpoint/2010/main" val="3844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eardrop 571">
            <a:extLst>
              <a:ext uri="{FF2B5EF4-FFF2-40B4-BE49-F238E27FC236}">
                <a16:creationId xmlns:a16="http://schemas.microsoft.com/office/drawing/2014/main" id="{5BE332F9-05FF-4187-A1E8-A52DD503B2F4}"/>
              </a:ext>
            </a:extLst>
          </p:cNvPr>
          <p:cNvSpPr/>
          <p:nvPr/>
        </p:nvSpPr>
        <p:spPr>
          <a:xfrm rot="20309539">
            <a:off x="10157839" y="4779260"/>
            <a:ext cx="365054" cy="276999"/>
          </a:xfrm>
          <a:prstGeom prst="teardrop">
            <a:avLst>
              <a:gd name="adj" fmla="val 11908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7" name="Group 506">
            <a:extLst>
              <a:ext uri="{FF2B5EF4-FFF2-40B4-BE49-F238E27FC236}">
                <a16:creationId xmlns:a16="http://schemas.microsoft.com/office/drawing/2014/main" id="{A059606A-4961-4594-B096-C1F5C8986F10}"/>
              </a:ext>
            </a:extLst>
          </p:cNvPr>
          <p:cNvGrpSpPr/>
          <p:nvPr/>
        </p:nvGrpSpPr>
        <p:grpSpPr>
          <a:xfrm>
            <a:off x="10827283" y="3338430"/>
            <a:ext cx="546800" cy="317293"/>
            <a:chOff x="8168554" y="3052887"/>
            <a:chExt cx="469714" cy="266652"/>
          </a:xfrm>
        </p:grpSpPr>
        <p:sp>
          <p:nvSpPr>
            <p:cNvPr id="508" name="Oval 507">
              <a:extLst>
                <a:ext uri="{FF2B5EF4-FFF2-40B4-BE49-F238E27FC236}">
                  <a16:creationId xmlns:a16="http://schemas.microsoft.com/office/drawing/2014/main" id="{B59228DF-952B-4C99-9C24-D2BB12B10096}"/>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16D0A7AB-89E7-4525-9504-B0759BD718ED}"/>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CD187543-508B-42F8-AD52-41CF967FA227}"/>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58839D94-42B6-4752-ABA7-ACE4EA2132B7}"/>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FBB74BBA-75C5-482D-BF42-2AB2C67D8670}"/>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B8A3FDA6-19F4-4EB4-96C9-8175AB0B251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Freeform: Shape 513">
              <a:extLst>
                <a:ext uri="{FF2B5EF4-FFF2-40B4-BE49-F238E27FC236}">
                  <a16:creationId xmlns:a16="http://schemas.microsoft.com/office/drawing/2014/main" id="{62C5A787-E1C9-4769-AF79-D0CE86CB2AE2}"/>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Freeform: Shape 514">
              <a:extLst>
                <a:ext uri="{FF2B5EF4-FFF2-40B4-BE49-F238E27FC236}">
                  <a16:creationId xmlns:a16="http://schemas.microsoft.com/office/drawing/2014/main" id="{3563B677-3CAB-4DFC-98BC-8D6B1020959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Freeform: Shape 515">
              <a:extLst>
                <a:ext uri="{FF2B5EF4-FFF2-40B4-BE49-F238E27FC236}">
                  <a16:creationId xmlns:a16="http://schemas.microsoft.com/office/drawing/2014/main" id="{A2FA1BCA-0299-4E70-A02B-1EE1C536C027}"/>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reeform: Shape 516">
              <a:extLst>
                <a:ext uri="{FF2B5EF4-FFF2-40B4-BE49-F238E27FC236}">
                  <a16:creationId xmlns:a16="http://schemas.microsoft.com/office/drawing/2014/main" id="{F8516C01-A556-4A24-ADC2-DAB27661C5B0}"/>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Freeform: Shape 517">
              <a:extLst>
                <a:ext uri="{FF2B5EF4-FFF2-40B4-BE49-F238E27FC236}">
                  <a16:creationId xmlns:a16="http://schemas.microsoft.com/office/drawing/2014/main" id="{10B681BF-41F2-4400-8066-3313C517150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Freeform: Shape 518">
              <a:extLst>
                <a:ext uri="{FF2B5EF4-FFF2-40B4-BE49-F238E27FC236}">
                  <a16:creationId xmlns:a16="http://schemas.microsoft.com/office/drawing/2014/main" id="{6DF4C1E3-33E4-463D-AAA6-363E833AF952}"/>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Freeform: Shape 519">
              <a:extLst>
                <a:ext uri="{FF2B5EF4-FFF2-40B4-BE49-F238E27FC236}">
                  <a16:creationId xmlns:a16="http://schemas.microsoft.com/office/drawing/2014/main" id="{8E22C31A-1F37-42B1-9F03-E9E6FAAF8F46}"/>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Freeform: Shape 520">
              <a:extLst>
                <a:ext uri="{FF2B5EF4-FFF2-40B4-BE49-F238E27FC236}">
                  <a16:creationId xmlns:a16="http://schemas.microsoft.com/office/drawing/2014/main" id="{55F8861F-C95A-4C0A-A100-858F33ACEEB2}"/>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521">
              <a:extLst>
                <a:ext uri="{FF2B5EF4-FFF2-40B4-BE49-F238E27FC236}">
                  <a16:creationId xmlns:a16="http://schemas.microsoft.com/office/drawing/2014/main" id="{F0E0379B-7D37-49ED-98BA-866ACED5997A}"/>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Freeform: Shape 522">
              <a:extLst>
                <a:ext uri="{FF2B5EF4-FFF2-40B4-BE49-F238E27FC236}">
                  <a16:creationId xmlns:a16="http://schemas.microsoft.com/office/drawing/2014/main" id="{D1F5E7FE-ADBF-4022-9737-475A5B70161F}"/>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Freeform: Shape 523">
              <a:extLst>
                <a:ext uri="{FF2B5EF4-FFF2-40B4-BE49-F238E27FC236}">
                  <a16:creationId xmlns:a16="http://schemas.microsoft.com/office/drawing/2014/main" id="{1C5DB807-F204-4698-AF57-C3787DB61B94}"/>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reeform: Shape 524">
              <a:extLst>
                <a:ext uri="{FF2B5EF4-FFF2-40B4-BE49-F238E27FC236}">
                  <a16:creationId xmlns:a16="http://schemas.microsoft.com/office/drawing/2014/main" id="{1DE03E4C-36DF-4091-91D2-D3D792161B9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525">
            <a:extLst>
              <a:ext uri="{FF2B5EF4-FFF2-40B4-BE49-F238E27FC236}">
                <a16:creationId xmlns:a16="http://schemas.microsoft.com/office/drawing/2014/main" id="{E7046F8E-1BC9-4674-80D7-BBA8C5A920B5}"/>
              </a:ext>
            </a:extLst>
          </p:cNvPr>
          <p:cNvGrpSpPr/>
          <p:nvPr/>
        </p:nvGrpSpPr>
        <p:grpSpPr>
          <a:xfrm rot="10800000">
            <a:off x="10862277" y="3563752"/>
            <a:ext cx="546800" cy="317293"/>
            <a:chOff x="8168554" y="3052887"/>
            <a:chExt cx="469714" cy="266652"/>
          </a:xfrm>
        </p:grpSpPr>
        <p:sp>
          <p:nvSpPr>
            <p:cNvPr id="527" name="Oval 526">
              <a:extLst>
                <a:ext uri="{FF2B5EF4-FFF2-40B4-BE49-F238E27FC236}">
                  <a16:creationId xmlns:a16="http://schemas.microsoft.com/office/drawing/2014/main" id="{88805041-5235-4E3C-9568-EDA93800E6D6}"/>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8CCF7CA5-D1E0-4336-A9B6-F5C0F79C3959}"/>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D468D6D3-2D0A-4593-9DFF-2F60FC39BF20}"/>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87BF7D3A-59AD-4E1D-AB93-5EF73A56B867}"/>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5BBD93C8-23F5-435C-B31E-A6B8AA94EC7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BE99706B-903C-4292-8D7B-1569A7F6A947}"/>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Freeform: Shape 532">
              <a:extLst>
                <a:ext uri="{FF2B5EF4-FFF2-40B4-BE49-F238E27FC236}">
                  <a16:creationId xmlns:a16="http://schemas.microsoft.com/office/drawing/2014/main" id="{535A77F2-D896-4AA0-A89E-27E1111FFC94}"/>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Shape 533">
              <a:extLst>
                <a:ext uri="{FF2B5EF4-FFF2-40B4-BE49-F238E27FC236}">
                  <a16:creationId xmlns:a16="http://schemas.microsoft.com/office/drawing/2014/main" id="{204B1790-9592-418A-9AE2-282D9D4D44F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Freeform: Shape 534">
              <a:extLst>
                <a:ext uri="{FF2B5EF4-FFF2-40B4-BE49-F238E27FC236}">
                  <a16:creationId xmlns:a16="http://schemas.microsoft.com/office/drawing/2014/main" id="{20129F3A-3642-4332-BA1F-D228A8C8A1BD}"/>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Freeform: Shape 535">
              <a:extLst>
                <a:ext uri="{FF2B5EF4-FFF2-40B4-BE49-F238E27FC236}">
                  <a16:creationId xmlns:a16="http://schemas.microsoft.com/office/drawing/2014/main" id="{DAF72A6C-866E-4C5F-8DB8-2122B74E917D}"/>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Freeform: Shape 536">
              <a:extLst>
                <a:ext uri="{FF2B5EF4-FFF2-40B4-BE49-F238E27FC236}">
                  <a16:creationId xmlns:a16="http://schemas.microsoft.com/office/drawing/2014/main" id="{9E9A3F5D-4A6C-4FE2-AE48-06A10AACB648}"/>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Freeform: Shape 537">
              <a:extLst>
                <a:ext uri="{FF2B5EF4-FFF2-40B4-BE49-F238E27FC236}">
                  <a16:creationId xmlns:a16="http://schemas.microsoft.com/office/drawing/2014/main" id="{34BDC309-9C23-4E79-9F95-2FBF416F9004}"/>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Freeform: Shape 538">
              <a:extLst>
                <a:ext uri="{FF2B5EF4-FFF2-40B4-BE49-F238E27FC236}">
                  <a16:creationId xmlns:a16="http://schemas.microsoft.com/office/drawing/2014/main" id="{6A61E3A4-0487-4660-A62B-E54ADD794148}"/>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Freeform: Shape 539">
              <a:extLst>
                <a:ext uri="{FF2B5EF4-FFF2-40B4-BE49-F238E27FC236}">
                  <a16:creationId xmlns:a16="http://schemas.microsoft.com/office/drawing/2014/main" id="{403C5DE5-CECE-4FAC-8238-5CED934C47EB}"/>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reeform: Shape 540">
              <a:extLst>
                <a:ext uri="{FF2B5EF4-FFF2-40B4-BE49-F238E27FC236}">
                  <a16:creationId xmlns:a16="http://schemas.microsoft.com/office/drawing/2014/main" id="{896896AD-F7B9-4490-AA3B-875B142D6C18}"/>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Freeform: Shape 541">
              <a:extLst>
                <a:ext uri="{FF2B5EF4-FFF2-40B4-BE49-F238E27FC236}">
                  <a16:creationId xmlns:a16="http://schemas.microsoft.com/office/drawing/2014/main" id="{D93420C9-6857-4EF2-B9CC-4D69D048733B}"/>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reeform: Shape 542">
              <a:extLst>
                <a:ext uri="{FF2B5EF4-FFF2-40B4-BE49-F238E27FC236}">
                  <a16:creationId xmlns:a16="http://schemas.microsoft.com/office/drawing/2014/main" id="{59D576F9-273C-4685-BED7-B1C2FF1FFF17}"/>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reeform: Shape 543">
              <a:extLst>
                <a:ext uri="{FF2B5EF4-FFF2-40B4-BE49-F238E27FC236}">
                  <a16:creationId xmlns:a16="http://schemas.microsoft.com/office/drawing/2014/main" id="{BE0B11E9-7387-4076-A249-E228625F0B6D}"/>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a:extLst>
              <a:ext uri="{FF2B5EF4-FFF2-40B4-BE49-F238E27FC236}">
                <a16:creationId xmlns:a16="http://schemas.microsoft.com/office/drawing/2014/main" id="{29F76FAE-39B5-4436-A317-E13E1411774E}"/>
              </a:ext>
            </a:extLst>
          </p:cNvPr>
          <p:cNvGrpSpPr/>
          <p:nvPr/>
        </p:nvGrpSpPr>
        <p:grpSpPr>
          <a:xfrm>
            <a:off x="10262973" y="3330702"/>
            <a:ext cx="546800" cy="317293"/>
            <a:chOff x="8168554" y="3052887"/>
            <a:chExt cx="469714" cy="266652"/>
          </a:xfrm>
        </p:grpSpPr>
        <p:sp>
          <p:nvSpPr>
            <p:cNvPr id="378" name="Oval 377">
              <a:extLst>
                <a:ext uri="{FF2B5EF4-FFF2-40B4-BE49-F238E27FC236}">
                  <a16:creationId xmlns:a16="http://schemas.microsoft.com/office/drawing/2014/main" id="{D0C48EEF-61E9-410F-9A71-23E54CEB052B}"/>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2947D1C3-0AE3-4D63-B587-0DA1111C3DA0}"/>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C76162D7-6785-4D0A-B0C5-A9FEDF971AC3}"/>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B9F1E90D-BF44-417E-8972-A070FD01CE2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9BD8E18A-95F2-40AE-AA7B-D0B1C18AC0F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49548375-6882-4D42-B700-0FFB02CBE269}"/>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reeform: Shape 383">
              <a:extLst>
                <a:ext uri="{FF2B5EF4-FFF2-40B4-BE49-F238E27FC236}">
                  <a16:creationId xmlns:a16="http://schemas.microsoft.com/office/drawing/2014/main" id="{A920D939-85E3-4E89-95D7-388C15BFD567}"/>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reeform: Shape 384">
              <a:extLst>
                <a:ext uri="{FF2B5EF4-FFF2-40B4-BE49-F238E27FC236}">
                  <a16:creationId xmlns:a16="http://schemas.microsoft.com/office/drawing/2014/main" id="{8D9223F8-C54D-4657-BF2A-053E30AF9C38}"/>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reeform: Shape 385">
              <a:extLst>
                <a:ext uri="{FF2B5EF4-FFF2-40B4-BE49-F238E27FC236}">
                  <a16:creationId xmlns:a16="http://schemas.microsoft.com/office/drawing/2014/main" id="{208E403D-0A99-4868-8EA8-47DB36575EA9}"/>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reeform: Shape 386">
              <a:extLst>
                <a:ext uri="{FF2B5EF4-FFF2-40B4-BE49-F238E27FC236}">
                  <a16:creationId xmlns:a16="http://schemas.microsoft.com/office/drawing/2014/main" id="{84A00A7B-E8F8-413E-9761-C4BC33283094}"/>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Shape 387">
              <a:extLst>
                <a:ext uri="{FF2B5EF4-FFF2-40B4-BE49-F238E27FC236}">
                  <a16:creationId xmlns:a16="http://schemas.microsoft.com/office/drawing/2014/main" id="{DB02F58E-F432-48E6-9A33-1D9CFE338AF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D83B15D3-3ACD-4A24-8806-AED73882F976}"/>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BC264D45-1494-452C-AE6A-9406A131D681}"/>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8D7A6DD0-227B-46AF-A19F-8567E316DD9E}"/>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Freeform: Shape 391">
              <a:extLst>
                <a:ext uri="{FF2B5EF4-FFF2-40B4-BE49-F238E27FC236}">
                  <a16:creationId xmlns:a16="http://schemas.microsoft.com/office/drawing/2014/main" id="{44F9A020-C595-4E47-A4C8-08356CA21234}"/>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reeform: Shape 392">
              <a:extLst>
                <a:ext uri="{FF2B5EF4-FFF2-40B4-BE49-F238E27FC236}">
                  <a16:creationId xmlns:a16="http://schemas.microsoft.com/office/drawing/2014/main" id="{B645E7EE-4D96-410F-A510-A76B582504C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reeform: Shape 393">
              <a:extLst>
                <a:ext uri="{FF2B5EF4-FFF2-40B4-BE49-F238E27FC236}">
                  <a16:creationId xmlns:a16="http://schemas.microsoft.com/office/drawing/2014/main" id="{7B2A6689-6CF8-4E1B-8768-370416E305D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8AC9FC6E-D26A-4DD2-BD1D-FF084DAD3B86}"/>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395">
            <a:extLst>
              <a:ext uri="{FF2B5EF4-FFF2-40B4-BE49-F238E27FC236}">
                <a16:creationId xmlns:a16="http://schemas.microsoft.com/office/drawing/2014/main" id="{94D35FAD-1819-4288-9BD0-C8DFBC099926}"/>
              </a:ext>
            </a:extLst>
          </p:cNvPr>
          <p:cNvGrpSpPr/>
          <p:nvPr/>
        </p:nvGrpSpPr>
        <p:grpSpPr>
          <a:xfrm rot="10800000">
            <a:off x="10315385" y="3556024"/>
            <a:ext cx="546800" cy="317293"/>
            <a:chOff x="8168554" y="3052887"/>
            <a:chExt cx="469714" cy="266652"/>
          </a:xfrm>
        </p:grpSpPr>
        <p:sp>
          <p:nvSpPr>
            <p:cNvPr id="397" name="Oval 396">
              <a:extLst>
                <a:ext uri="{FF2B5EF4-FFF2-40B4-BE49-F238E27FC236}">
                  <a16:creationId xmlns:a16="http://schemas.microsoft.com/office/drawing/2014/main" id="{6AA6B6B9-ED5A-43B0-A3EA-C17A585B2F84}"/>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7A3A81B-8F03-4FEA-B6CB-89D84AD3B331}"/>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C471C43-1007-4BB9-A04E-9C13644AAB45}"/>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37E2286-2CA4-4048-B5DC-56161F8765D0}"/>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C7082624-1F17-4893-816E-EB2F9AD939B6}"/>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60FB65F6-70D3-48C9-969D-E613F02CF47C}"/>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reeform: Shape 402">
              <a:extLst>
                <a:ext uri="{FF2B5EF4-FFF2-40B4-BE49-F238E27FC236}">
                  <a16:creationId xmlns:a16="http://schemas.microsoft.com/office/drawing/2014/main" id="{C3E6D641-D0FE-42C5-AC5F-0EBA4205F91D}"/>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Freeform: Shape 403">
              <a:extLst>
                <a:ext uri="{FF2B5EF4-FFF2-40B4-BE49-F238E27FC236}">
                  <a16:creationId xmlns:a16="http://schemas.microsoft.com/office/drawing/2014/main" id="{21FC7899-FFD0-4683-B7ED-18190DB0205B}"/>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Freeform: Shape 404">
              <a:extLst>
                <a:ext uri="{FF2B5EF4-FFF2-40B4-BE49-F238E27FC236}">
                  <a16:creationId xmlns:a16="http://schemas.microsoft.com/office/drawing/2014/main" id="{91D9989E-FAB1-4142-8C45-264B0E87FE36}"/>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Shape 405">
              <a:extLst>
                <a:ext uri="{FF2B5EF4-FFF2-40B4-BE49-F238E27FC236}">
                  <a16:creationId xmlns:a16="http://schemas.microsoft.com/office/drawing/2014/main" id="{2CC83C72-C87E-4DF6-A2C3-808E6E9FF2F3}"/>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Shape 406">
              <a:extLst>
                <a:ext uri="{FF2B5EF4-FFF2-40B4-BE49-F238E27FC236}">
                  <a16:creationId xmlns:a16="http://schemas.microsoft.com/office/drawing/2014/main" id="{8029F248-900E-474A-BF94-EECC216048A3}"/>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reeform: Shape 407">
              <a:extLst>
                <a:ext uri="{FF2B5EF4-FFF2-40B4-BE49-F238E27FC236}">
                  <a16:creationId xmlns:a16="http://schemas.microsoft.com/office/drawing/2014/main" id="{5ADD829F-4713-464E-B01E-0836C0633E1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Shape 408">
              <a:extLst>
                <a:ext uri="{FF2B5EF4-FFF2-40B4-BE49-F238E27FC236}">
                  <a16:creationId xmlns:a16="http://schemas.microsoft.com/office/drawing/2014/main" id="{F6CF77E3-8637-478F-919B-F232D682FD5F}"/>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eeform: Shape 409">
              <a:extLst>
                <a:ext uri="{FF2B5EF4-FFF2-40B4-BE49-F238E27FC236}">
                  <a16:creationId xmlns:a16="http://schemas.microsoft.com/office/drawing/2014/main" id="{A5F9D4BA-30EF-4336-AFB0-90F0EF05FF4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reeform: Shape 410">
              <a:extLst>
                <a:ext uri="{FF2B5EF4-FFF2-40B4-BE49-F238E27FC236}">
                  <a16:creationId xmlns:a16="http://schemas.microsoft.com/office/drawing/2014/main" id="{CFB0108D-4F7D-40F1-AAC1-2C2C5640820F}"/>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Freeform: Shape 411">
              <a:extLst>
                <a:ext uri="{FF2B5EF4-FFF2-40B4-BE49-F238E27FC236}">
                  <a16:creationId xmlns:a16="http://schemas.microsoft.com/office/drawing/2014/main" id="{6A299312-5A5D-4F8E-8EB9-B04660935A36}"/>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Freeform: Shape 412">
              <a:extLst>
                <a:ext uri="{FF2B5EF4-FFF2-40B4-BE49-F238E27FC236}">
                  <a16:creationId xmlns:a16="http://schemas.microsoft.com/office/drawing/2014/main" id="{1E2CB40A-55CE-4BCF-BC08-458B579C2DE7}"/>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Freeform: Shape 413">
              <a:extLst>
                <a:ext uri="{FF2B5EF4-FFF2-40B4-BE49-F238E27FC236}">
                  <a16:creationId xmlns:a16="http://schemas.microsoft.com/office/drawing/2014/main" id="{5BFCC118-4CD3-468A-8D8D-5D4382948588}"/>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9B718AB1-ED8C-4400-AEFB-26F1A003D8B3}"/>
              </a:ext>
            </a:extLst>
          </p:cNvPr>
          <p:cNvGrpSpPr/>
          <p:nvPr/>
        </p:nvGrpSpPr>
        <p:grpSpPr>
          <a:xfrm>
            <a:off x="9515747" y="3317658"/>
            <a:ext cx="546800" cy="317293"/>
            <a:chOff x="8168554" y="3052887"/>
            <a:chExt cx="469714" cy="266652"/>
          </a:xfrm>
        </p:grpSpPr>
        <p:sp>
          <p:nvSpPr>
            <p:cNvPr id="337" name="Oval 336">
              <a:extLst>
                <a:ext uri="{FF2B5EF4-FFF2-40B4-BE49-F238E27FC236}">
                  <a16:creationId xmlns:a16="http://schemas.microsoft.com/office/drawing/2014/main" id="{D3C67142-72BB-4C42-BBD6-B21FA0C1B377}"/>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40B59263-A9AB-4C37-91E0-F9C98176BDE0}"/>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E85C545-2EFD-458C-8454-CE0721B2B153}"/>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52FDF14-CFDD-4AF8-8541-BC827E5FDED8}"/>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74526BBF-E162-474B-849C-86DF54244693}"/>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9B7837E-4CB3-4C27-BFA9-07D7158AE3D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CDAC3C64-C84A-4D10-ADDB-887384C8F397}"/>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reeform: Shape 343">
              <a:extLst>
                <a:ext uri="{FF2B5EF4-FFF2-40B4-BE49-F238E27FC236}">
                  <a16:creationId xmlns:a16="http://schemas.microsoft.com/office/drawing/2014/main" id="{3D3324E0-70B1-43D8-B823-57DE15299630}"/>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reeform: Shape 344">
              <a:extLst>
                <a:ext uri="{FF2B5EF4-FFF2-40B4-BE49-F238E27FC236}">
                  <a16:creationId xmlns:a16="http://schemas.microsoft.com/office/drawing/2014/main" id="{A049307D-03CE-4F75-9493-914104F6AB3E}"/>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5">
              <a:extLst>
                <a:ext uri="{FF2B5EF4-FFF2-40B4-BE49-F238E27FC236}">
                  <a16:creationId xmlns:a16="http://schemas.microsoft.com/office/drawing/2014/main" id="{556C7D4D-D9EC-4DF3-8F57-36AEEE4BBB33}"/>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Shape 346">
              <a:extLst>
                <a:ext uri="{FF2B5EF4-FFF2-40B4-BE49-F238E27FC236}">
                  <a16:creationId xmlns:a16="http://schemas.microsoft.com/office/drawing/2014/main" id="{B432A9B6-388C-427A-A160-87AF029FA0F6}"/>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reeform: Shape 347">
              <a:extLst>
                <a:ext uri="{FF2B5EF4-FFF2-40B4-BE49-F238E27FC236}">
                  <a16:creationId xmlns:a16="http://schemas.microsoft.com/office/drawing/2014/main" id="{81F74B74-2180-4C8A-83AE-48050BBC7D1F}"/>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reeform: Shape 348">
              <a:extLst>
                <a:ext uri="{FF2B5EF4-FFF2-40B4-BE49-F238E27FC236}">
                  <a16:creationId xmlns:a16="http://schemas.microsoft.com/office/drawing/2014/main" id="{4D9E84E1-1E0B-4656-976D-41D0C27073B0}"/>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reeform: Shape 349">
              <a:extLst>
                <a:ext uri="{FF2B5EF4-FFF2-40B4-BE49-F238E27FC236}">
                  <a16:creationId xmlns:a16="http://schemas.microsoft.com/office/drawing/2014/main" id="{4274B5BA-F582-4BE6-8BE3-71B9803CD58E}"/>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Shape 350">
              <a:extLst>
                <a:ext uri="{FF2B5EF4-FFF2-40B4-BE49-F238E27FC236}">
                  <a16:creationId xmlns:a16="http://schemas.microsoft.com/office/drawing/2014/main" id="{41820C89-01BD-4B56-BA08-C5D806879B98}"/>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eeform: Shape 351">
              <a:extLst>
                <a:ext uri="{FF2B5EF4-FFF2-40B4-BE49-F238E27FC236}">
                  <a16:creationId xmlns:a16="http://schemas.microsoft.com/office/drawing/2014/main" id="{1BBE08C4-8AD9-43C4-BB62-2C37ACB6F78E}"/>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reeform: Shape 352">
              <a:extLst>
                <a:ext uri="{FF2B5EF4-FFF2-40B4-BE49-F238E27FC236}">
                  <a16:creationId xmlns:a16="http://schemas.microsoft.com/office/drawing/2014/main" id="{62161252-6B9A-46BF-923A-CBD2501E45B5}"/>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reeform: Shape 353">
              <a:extLst>
                <a:ext uri="{FF2B5EF4-FFF2-40B4-BE49-F238E27FC236}">
                  <a16:creationId xmlns:a16="http://schemas.microsoft.com/office/drawing/2014/main" id="{61DFCE3B-4371-4811-B79B-6F100F91F865}"/>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26F6E3E1-ED01-4F5A-831C-124D4EC9B11A}"/>
              </a:ext>
            </a:extLst>
          </p:cNvPr>
          <p:cNvGrpSpPr/>
          <p:nvPr/>
        </p:nvGrpSpPr>
        <p:grpSpPr>
          <a:xfrm rot="10800000">
            <a:off x="9568159" y="3542980"/>
            <a:ext cx="546800" cy="317293"/>
            <a:chOff x="8168554" y="3052887"/>
            <a:chExt cx="469714" cy="266652"/>
          </a:xfrm>
        </p:grpSpPr>
        <p:sp>
          <p:nvSpPr>
            <p:cNvPr id="356" name="Oval 355">
              <a:extLst>
                <a:ext uri="{FF2B5EF4-FFF2-40B4-BE49-F238E27FC236}">
                  <a16:creationId xmlns:a16="http://schemas.microsoft.com/office/drawing/2014/main" id="{142EC42B-C240-4684-8A78-4EAE37A8961A}"/>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BDB3775B-A806-4179-BD02-4347A9B7A0B4}"/>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2378A5EA-FDE1-4C22-8540-15D53DBAB05F}"/>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17165CF3-40BC-4810-B47C-7D1375F24310}"/>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F615D0BC-D6C3-4D49-A741-F0B09262AC4E}"/>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428462DA-9123-4B3D-8607-9BEBF82E8E6E}"/>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reeform: Shape 361">
              <a:extLst>
                <a:ext uri="{FF2B5EF4-FFF2-40B4-BE49-F238E27FC236}">
                  <a16:creationId xmlns:a16="http://schemas.microsoft.com/office/drawing/2014/main" id="{95727278-C9D8-4B85-8666-8D4B7C8136BC}"/>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Shape 362">
              <a:extLst>
                <a:ext uri="{FF2B5EF4-FFF2-40B4-BE49-F238E27FC236}">
                  <a16:creationId xmlns:a16="http://schemas.microsoft.com/office/drawing/2014/main" id="{0693487F-3A7B-442D-ABD8-4795E2887AA8}"/>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Shape 363">
              <a:extLst>
                <a:ext uri="{FF2B5EF4-FFF2-40B4-BE49-F238E27FC236}">
                  <a16:creationId xmlns:a16="http://schemas.microsoft.com/office/drawing/2014/main" id="{70FCB183-04EB-439A-869E-042DFA599007}"/>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Shape 364">
              <a:extLst>
                <a:ext uri="{FF2B5EF4-FFF2-40B4-BE49-F238E27FC236}">
                  <a16:creationId xmlns:a16="http://schemas.microsoft.com/office/drawing/2014/main" id="{02BCC6F0-B9EB-412B-A3DF-9EC88A14F9B9}"/>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reeform: Shape 365">
              <a:extLst>
                <a:ext uri="{FF2B5EF4-FFF2-40B4-BE49-F238E27FC236}">
                  <a16:creationId xmlns:a16="http://schemas.microsoft.com/office/drawing/2014/main" id="{C402E4F5-4A54-4591-BC20-95B217ACF6C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reeform: Shape 366">
              <a:extLst>
                <a:ext uri="{FF2B5EF4-FFF2-40B4-BE49-F238E27FC236}">
                  <a16:creationId xmlns:a16="http://schemas.microsoft.com/office/drawing/2014/main" id="{4372A42E-F535-43A4-9691-1C941AD3F59A}"/>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reeform: Shape 367">
              <a:extLst>
                <a:ext uri="{FF2B5EF4-FFF2-40B4-BE49-F238E27FC236}">
                  <a16:creationId xmlns:a16="http://schemas.microsoft.com/office/drawing/2014/main" id="{F0781F40-D283-47C8-9DF7-FEEB02A6EED6}"/>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reeform: Shape 368">
              <a:extLst>
                <a:ext uri="{FF2B5EF4-FFF2-40B4-BE49-F238E27FC236}">
                  <a16:creationId xmlns:a16="http://schemas.microsoft.com/office/drawing/2014/main" id="{D07263CE-769A-4BD6-9E7B-2783BBEFA664}"/>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reeform: Shape 369">
              <a:extLst>
                <a:ext uri="{FF2B5EF4-FFF2-40B4-BE49-F238E27FC236}">
                  <a16:creationId xmlns:a16="http://schemas.microsoft.com/office/drawing/2014/main" id="{53BFBD34-81A6-4853-B03A-916C797DC971}"/>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reeform: Shape 370">
              <a:extLst>
                <a:ext uri="{FF2B5EF4-FFF2-40B4-BE49-F238E27FC236}">
                  <a16:creationId xmlns:a16="http://schemas.microsoft.com/office/drawing/2014/main" id="{50C68705-0555-4EB0-AE0E-9741E00E9D84}"/>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reeform: Shape 371">
              <a:extLst>
                <a:ext uri="{FF2B5EF4-FFF2-40B4-BE49-F238E27FC236}">
                  <a16:creationId xmlns:a16="http://schemas.microsoft.com/office/drawing/2014/main" id="{0539C870-C1D3-45C5-9D05-7F241F0573EA}"/>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Shape 372">
              <a:extLst>
                <a:ext uri="{FF2B5EF4-FFF2-40B4-BE49-F238E27FC236}">
                  <a16:creationId xmlns:a16="http://schemas.microsoft.com/office/drawing/2014/main" id="{229F2440-7BEE-4C3E-B8D6-ACF6A277A1CD}"/>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Arc 72">
            <a:extLst>
              <a:ext uri="{FF2B5EF4-FFF2-40B4-BE49-F238E27FC236}">
                <a16:creationId xmlns:a16="http://schemas.microsoft.com/office/drawing/2014/main" id="{2BFA9210-F4B8-4D62-83BB-927EE0643917}"/>
              </a:ext>
            </a:extLst>
          </p:cNvPr>
          <p:cNvSpPr/>
          <p:nvPr/>
        </p:nvSpPr>
        <p:spPr>
          <a:xfrm rot="14169945">
            <a:off x="2022589" y="1075373"/>
            <a:ext cx="8438283" cy="6722465"/>
          </a:xfrm>
          <a:prstGeom prst="arc">
            <a:avLst>
              <a:gd name="adj1" fmla="val 16583898"/>
              <a:gd name="adj2" fmla="val 20919445"/>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2B861BF0-9383-4E60-ACB8-3967ED6A239B}"/>
              </a:ext>
            </a:extLst>
          </p:cNvPr>
          <p:cNvSpPr>
            <a:spLocks noGrp="1"/>
          </p:cNvSpPr>
          <p:nvPr>
            <p:ph type="title"/>
          </p:nvPr>
        </p:nvSpPr>
        <p:spPr/>
        <p:txBody>
          <a:bodyPr>
            <a:normAutofit/>
          </a:bodyPr>
          <a:lstStyle/>
          <a:p>
            <a:pPr algn="ctr"/>
            <a:r>
              <a:rPr lang="en-US" sz="4400" dirty="0"/>
              <a:t>Check Your Understanding</a:t>
            </a:r>
          </a:p>
        </p:txBody>
      </p:sp>
      <p:cxnSp>
        <p:nvCxnSpPr>
          <p:cNvPr id="5" name="Straight Connector 4">
            <a:extLst>
              <a:ext uri="{FF2B5EF4-FFF2-40B4-BE49-F238E27FC236}">
                <a16:creationId xmlns:a16="http://schemas.microsoft.com/office/drawing/2014/main" id="{1CFF03AC-E30F-4CD4-8C35-F3084E569226}"/>
              </a:ext>
            </a:extLst>
          </p:cNvPr>
          <p:cNvCxnSpPr/>
          <p:nvPr/>
        </p:nvCxnSpPr>
        <p:spPr>
          <a:xfrm>
            <a:off x="76202" y="4058185"/>
            <a:ext cx="1140823" cy="0"/>
          </a:xfrm>
          <a:prstGeom prst="line">
            <a:avLst/>
          </a:prstGeom>
        </p:spPr>
        <p:style>
          <a:lnRef idx="1">
            <a:schemeClr val="dk1"/>
          </a:lnRef>
          <a:fillRef idx="0">
            <a:schemeClr val="dk1"/>
          </a:fillRef>
          <a:effectRef idx="0">
            <a:schemeClr val="dk1"/>
          </a:effectRef>
          <a:fontRef idx="minor">
            <a:schemeClr val="tx1"/>
          </a:fontRef>
        </p:style>
      </p:cxnSp>
      <p:grpSp>
        <p:nvGrpSpPr>
          <p:cNvPr id="138" name="Group 137">
            <a:extLst>
              <a:ext uri="{FF2B5EF4-FFF2-40B4-BE49-F238E27FC236}">
                <a16:creationId xmlns:a16="http://schemas.microsoft.com/office/drawing/2014/main" id="{BF777D70-6364-414A-AAEB-12CE27C798BD}"/>
              </a:ext>
            </a:extLst>
          </p:cNvPr>
          <p:cNvGrpSpPr/>
          <p:nvPr/>
        </p:nvGrpSpPr>
        <p:grpSpPr>
          <a:xfrm>
            <a:off x="119188" y="3626805"/>
            <a:ext cx="1045036" cy="113205"/>
            <a:chOff x="200297" y="3727267"/>
            <a:chExt cx="1045036" cy="113205"/>
          </a:xfrm>
        </p:grpSpPr>
        <p:cxnSp>
          <p:nvCxnSpPr>
            <p:cNvPr id="22" name="Straight Connector 21">
              <a:extLst>
                <a:ext uri="{FF2B5EF4-FFF2-40B4-BE49-F238E27FC236}">
                  <a16:creationId xmlns:a16="http://schemas.microsoft.com/office/drawing/2014/main" id="{96FF1B3A-37EB-4A0E-918F-313F6C2FD65C}"/>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ED8A963-C8D3-4426-8884-7072D16595DF}"/>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92A2B86-C2DC-4334-A794-A3F87F5407BF}"/>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FBF64F4A-02A8-4CF2-A3B9-39A7B2373090}"/>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A8CD92-DB7C-4D22-AC41-59B6C8772536}"/>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76219D-5F10-4F66-A657-14DBAF8E6853}"/>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0E64222-ECCF-40C9-A07A-78BAF01B194C}"/>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CCE0D92-030C-4FCE-BB4E-72EC986AC6B7}"/>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4CB2D563-C3C9-4956-B722-FFBAB4709EDD}"/>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1558D-A9B5-4350-979F-394B6FD25A49}"/>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A231F31-9055-456A-8710-92A8BD0831DE}"/>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5540F487-A5E2-4E44-A9F3-1A0FEF22EB0F}"/>
              </a:ext>
            </a:extLst>
          </p:cNvPr>
          <p:cNvCxnSpPr/>
          <p:nvPr/>
        </p:nvCxnSpPr>
        <p:spPr>
          <a:xfrm>
            <a:off x="1325882" y="5207870"/>
            <a:ext cx="1140823"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04208FC-6EB7-487D-96A5-2B7196589D02}"/>
              </a:ext>
            </a:extLst>
          </p:cNvPr>
          <p:cNvCxnSpPr/>
          <p:nvPr/>
        </p:nvCxnSpPr>
        <p:spPr>
          <a:xfrm>
            <a:off x="1377368" y="3032919"/>
            <a:ext cx="1140823"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83E187D-5A89-45F2-99A1-EC46BB39F1BF}"/>
              </a:ext>
            </a:extLst>
          </p:cNvPr>
          <p:cNvCxnSpPr/>
          <p:nvPr/>
        </p:nvCxnSpPr>
        <p:spPr>
          <a:xfrm>
            <a:off x="1738771" y="2569253"/>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5954BEB-93EA-4AF4-97AC-9E75B4A0CA1A}"/>
              </a:ext>
            </a:extLst>
          </p:cNvPr>
          <p:cNvCxnSpPr/>
          <p:nvPr/>
        </p:nvCxnSpPr>
        <p:spPr>
          <a:xfrm>
            <a:off x="1926006" y="2564895"/>
            <a:ext cx="91440" cy="0"/>
          </a:xfrm>
          <a:prstGeom prst="line">
            <a:avLst/>
          </a:prstGeom>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31CF45C2-AAA2-4DC4-A21C-648217248EF5}"/>
              </a:ext>
            </a:extLst>
          </p:cNvPr>
          <p:cNvSpPr/>
          <p:nvPr/>
        </p:nvSpPr>
        <p:spPr>
          <a:xfrm>
            <a:off x="1636443"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3374A6-FC08-4364-94D6-D5E26168FC38}"/>
              </a:ext>
            </a:extLst>
          </p:cNvPr>
          <p:cNvSpPr/>
          <p:nvPr/>
        </p:nvSpPr>
        <p:spPr>
          <a:xfrm>
            <a:off x="1817151"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FF2419E-F4F7-4A5E-9FD6-4FB9DA6F7244}"/>
              </a:ext>
            </a:extLst>
          </p:cNvPr>
          <p:cNvSpPr/>
          <p:nvPr/>
        </p:nvSpPr>
        <p:spPr>
          <a:xfrm>
            <a:off x="2004382"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BE252C8-CDB1-4F19-AA66-1C3F493EB05E}"/>
              </a:ext>
            </a:extLst>
          </p:cNvPr>
          <p:cNvCxnSpPr/>
          <p:nvPr/>
        </p:nvCxnSpPr>
        <p:spPr>
          <a:xfrm>
            <a:off x="1738771" y="4758775"/>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2A61E84-93A5-4CFE-8761-C014C15FDDCE}"/>
              </a:ext>
            </a:extLst>
          </p:cNvPr>
          <p:cNvCxnSpPr/>
          <p:nvPr/>
        </p:nvCxnSpPr>
        <p:spPr>
          <a:xfrm>
            <a:off x="1926006" y="4754417"/>
            <a:ext cx="91440" cy="0"/>
          </a:xfrm>
          <a:prstGeom prst="line">
            <a:avLst/>
          </a:prstGeom>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15613BC1-445E-4B96-808C-FD2A2D46FFCA}"/>
              </a:ext>
            </a:extLst>
          </p:cNvPr>
          <p:cNvSpPr/>
          <p:nvPr/>
        </p:nvSpPr>
        <p:spPr>
          <a:xfrm>
            <a:off x="1636443"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834C890-7A23-4F7F-A466-5198AF31A1F4}"/>
              </a:ext>
            </a:extLst>
          </p:cNvPr>
          <p:cNvSpPr/>
          <p:nvPr/>
        </p:nvSpPr>
        <p:spPr>
          <a:xfrm>
            <a:off x="1817151"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D25F91-7A5F-4404-A828-336716F072DB}"/>
              </a:ext>
            </a:extLst>
          </p:cNvPr>
          <p:cNvSpPr/>
          <p:nvPr/>
        </p:nvSpPr>
        <p:spPr>
          <a:xfrm>
            <a:off x="2004382"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Curved Up 59">
            <a:extLst>
              <a:ext uri="{FF2B5EF4-FFF2-40B4-BE49-F238E27FC236}">
                <a16:creationId xmlns:a16="http://schemas.microsoft.com/office/drawing/2014/main" id="{E4EC55FB-3199-477E-846B-D27AF6A99B83}"/>
              </a:ext>
            </a:extLst>
          </p:cNvPr>
          <p:cNvSpPr/>
          <p:nvPr/>
        </p:nvSpPr>
        <p:spPr>
          <a:xfrm rot="17641105">
            <a:off x="2159754" y="2136190"/>
            <a:ext cx="671068" cy="2514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Arrow: Right 60">
            <a:extLst>
              <a:ext uri="{FF2B5EF4-FFF2-40B4-BE49-F238E27FC236}">
                <a16:creationId xmlns:a16="http://schemas.microsoft.com/office/drawing/2014/main" id="{86E33123-A8FF-43AA-90E9-5B78006AAC93}"/>
              </a:ext>
            </a:extLst>
          </p:cNvPr>
          <p:cNvSpPr/>
          <p:nvPr/>
        </p:nvSpPr>
        <p:spPr>
          <a:xfrm rot="18524633">
            <a:off x="1098198" y="3264115"/>
            <a:ext cx="617765" cy="139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E7CA705A-B4E3-4FB9-8C93-0BB0F11A45D6}"/>
              </a:ext>
            </a:extLst>
          </p:cNvPr>
          <p:cNvSpPr/>
          <p:nvPr/>
        </p:nvSpPr>
        <p:spPr>
          <a:xfrm rot="3783051">
            <a:off x="1018960" y="4421477"/>
            <a:ext cx="587992" cy="130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Curved Up 62">
            <a:extLst>
              <a:ext uri="{FF2B5EF4-FFF2-40B4-BE49-F238E27FC236}">
                <a16:creationId xmlns:a16="http://schemas.microsoft.com/office/drawing/2014/main" id="{0AAE288A-C849-4097-8BDA-7125549DC917}"/>
              </a:ext>
            </a:extLst>
          </p:cNvPr>
          <p:cNvSpPr/>
          <p:nvPr/>
        </p:nvSpPr>
        <p:spPr>
          <a:xfrm rot="3878122" flipV="1">
            <a:off x="2197884" y="5008397"/>
            <a:ext cx="764277" cy="253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35548877-61A3-4CDF-9D30-67432F24B984}"/>
              </a:ext>
            </a:extLst>
          </p:cNvPr>
          <p:cNvSpPr/>
          <p:nvPr/>
        </p:nvSpPr>
        <p:spPr>
          <a:xfrm>
            <a:off x="2191434" y="1750443"/>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B3514FF-3080-49F2-AAD8-0A19A6ABB5E5}"/>
              </a:ext>
            </a:extLst>
          </p:cNvPr>
          <p:cNvSpPr/>
          <p:nvPr/>
        </p:nvSpPr>
        <p:spPr>
          <a:xfrm>
            <a:off x="2192831" y="5558773"/>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27D795A-6150-4E49-B54F-B92DF78A370F}"/>
              </a:ext>
            </a:extLst>
          </p:cNvPr>
          <p:cNvSpPr txBox="1"/>
          <p:nvPr/>
        </p:nvSpPr>
        <p:spPr>
          <a:xfrm>
            <a:off x="2288795" y="1650129"/>
            <a:ext cx="761985" cy="276999"/>
          </a:xfrm>
          <a:prstGeom prst="rect">
            <a:avLst/>
          </a:prstGeom>
          <a:noFill/>
        </p:spPr>
        <p:txBody>
          <a:bodyPr wrap="square" rtlCol="0">
            <a:spAutoFit/>
          </a:bodyPr>
          <a:lstStyle/>
          <a:p>
            <a:r>
              <a:rPr lang="en-US" sz="1200" dirty="0"/>
              <a:t>CO</a:t>
            </a:r>
            <a:r>
              <a:rPr lang="en-US" sz="1200" baseline="-25000" dirty="0"/>
              <a:t>2</a:t>
            </a:r>
          </a:p>
        </p:txBody>
      </p:sp>
      <p:sp>
        <p:nvSpPr>
          <p:cNvPr id="67" name="TextBox 66">
            <a:extLst>
              <a:ext uri="{FF2B5EF4-FFF2-40B4-BE49-F238E27FC236}">
                <a16:creationId xmlns:a16="http://schemas.microsoft.com/office/drawing/2014/main" id="{966F2DBB-5AE6-4703-BD2C-09899BFA2108}"/>
              </a:ext>
            </a:extLst>
          </p:cNvPr>
          <p:cNvSpPr txBox="1"/>
          <p:nvPr/>
        </p:nvSpPr>
        <p:spPr>
          <a:xfrm>
            <a:off x="2275005" y="5469725"/>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74" name="Straight Connector 73">
            <a:extLst>
              <a:ext uri="{FF2B5EF4-FFF2-40B4-BE49-F238E27FC236}">
                <a16:creationId xmlns:a16="http://schemas.microsoft.com/office/drawing/2014/main" id="{CBDF3002-AF15-43B4-98B7-46818E3B25F5}"/>
              </a:ext>
            </a:extLst>
          </p:cNvPr>
          <p:cNvCxnSpPr>
            <a:cxnSpLocks/>
          </p:cNvCxnSpPr>
          <p:nvPr/>
        </p:nvCxnSpPr>
        <p:spPr>
          <a:xfrm>
            <a:off x="3138735" y="3089896"/>
            <a:ext cx="1516628" cy="3741"/>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13F8DFF3-FB68-4380-B530-4AADE7FA76B7}"/>
              </a:ext>
            </a:extLst>
          </p:cNvPr>
          <p:cNvCxnSpPr>
            <a:cxnSpLocks/>
          </p:cNvCxnSpPr>
          <p:nvPr/>
        </p:nvCxnSpPr>
        <p:spPr>
          <a:xfrm flipV="1">
            <a:off x="2958056" y="5216579"/>
            <a:ext cx="1451304" cy="0"/>
          </a:xfrm>
          <a:prstGeom prst="line">
            <a:avLst/>
          </a:prstGeom>
        </p:spPr>
        <p:style>
          <a:lnRef idx="1">
            <a:schemeClr val="dk1"/>
          </a:lnRef>
          <a:fillRef idx="0">
            <a:schemeClr val="dk1"/>
          </a:fillRef>
          <a:effectRef idx="0">
            <a:schemeClr val="dk1"/>
          </a:effectRef>
          <a:fontRef idx="minor">
            <a:schemeClr val="tx1"/>
          </a:fontRef>
        </p:style>
      </p:cxnSp>
      <p:sp>
        <p:nvSpPr>
          <p:cNvPr id="76" name="Arrow: Right 75">
            <a:extLst>
              <a:ext uri="{FF2B5EF4-FFF2-40B4-BE49-F238E27FC236}">
                <a16:creationId xmlns:a16="http://schemas.microsoft.com/office/drawing/2014/main" id="{EC79D33B-9958-464E-9804-9355AD230C46}"/>
              </a:ext>
            </a:extLst>
          </p:cNvPr>
          <p:cNvSpPr/>
          <p:nvPr/>
        </p:nvSpPr>
        <p:spPr>
          <a:xfrm>
            <a:off x="2606906" y="2497486"/>
            <a:ext cx="413823" cy="15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3F384D25-7BA3-4543-84B3-53E7BF35DE5F}"/>
              </a:ext>
            </a:extLst>
          </p:cNvPr>
          <p:cNvSpPr/>
          <p:nvPr/>
        </p:nvSpPr>
        <p:spPr>
          <a:xfrm>
            <a:off x="2599867" y="4694008"/>
            <a:ext cx="413823" cy="15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8283161-0031-41DA-9F10-BE05E651F1BA}"/>
              </a:ext>
            </a:extLst>
          </p:cNvPr>
          <p:cNvGrpSpPr/>
          <p:nvPr/>
        </p:nvGrpSpPr>
        <p:grpSpPr>
          <a:xfrm>
            <a:off x="1570817" y="3526947"/>
            <a:ext cx="697825" cy="345094"/>
            <a:chOff x="1631780" y="3753379"/>
            <a:chExt cx="697825" cy="345094"/>
          </a:xfrm>
        </p:grpSpPr>
        <p:sp>
          <p:nvSpPr>
            <p:cNvPr id="78" name="Star: 12 Points 77">
              <a:extLst>
                <a:ext uri="{FF2B5EF4-FFF2-40B4-BE49-F238E27FC236}">
                  <a16:creationId xmlns:a16="http://schemas.microsoft.com/office/drawing/2014/main" id="{15F3AC1C-D668-48AA-8BE5-C7BD71F88CC2}"/>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79" name="TextBox 78">
              <a:extLst>
                <a:ext uri="{FF2B5EF4-FFF2-40B4-BE49-F238E27FC236}">
                  <a16:creationId xmlns:a16="http://schemas.microsoft.com/office/drawing/2014/main" id="{6B2F95A5-62E0-4268-9855-EA77D94979E4}"/>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grpSp>
        <p:nvGrpSpPr>
          <p:cNvPr id="100" name="Group 99">
            <a:extLst>
              <a:ext uri="{FF2B5EF4-FFF2-40B4-BE49-F238E27FC236}">
                <a16:creationId xmlns:a16="http://schemas.microsoft.com/office/drawing/2014/main" id="{21CA51EA-CFFD-4CD8-B6DA-46892ED483CB}"/>
              </a:ext>
            </a:extLst>
          </p:cNvPr>
          <p:cNvGrpSpPr/>
          <p:nvPr/>
        </p:nvGrpSpPr>
        <p:grpSpPr>
          <a:xfrm>
            <a:off x="1541990" y="3980095"/>
            <a:ext cx="808898" cy="345084"/>
            <a:chOff x="1546777" y="4206235"/>
            <a:chExt cx="808898" cy="345084"/>
          </a:xfrm>
        </p:grpSpPr>
        <p:sp>
          <p:nvSpPr>
            <p:cNvPr id="80" name="TextBox 79">
              <a:extLst>
                <a:ext uri="{FF2B5EF4-FFF2-40B4-BE49-F238E27FC236}">
                  <a16:creationId xmlns:a16="http://schemas.microsoft.com/office/drawing/2014/main" id="{11F6F1FA-EAF5-495E-92DB-2BBDD95CB647}"/>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83" name="Hexagon 82">
              <a:extLst>
                <a:ext uri="{FF2B5EF4-FFF2-40B4-BE49-F238E27FC236}">
                  <a16:creationId xmlns:a16="http://schemas.microsoft.com/office/drawing/2014/main" id="{E14EBAB8-B21F-4B32-90CE-E3FB86A05A96}"/>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5" name="Diagram 84">
            <a:extLst>
              <a:ext uri="{FF2B5EF4-FFF2-40B4-BE49-F238E27FC236}">
                <a16:creationId xmlns:a16="http://schemas.microsoft.com/office/drawing/2014/main" id="{FFC5EDEE-9135-48EF-9BB6-0362D19EE3A9}"/>
              </a:ext>
            </a:extLst>
          </p:cNvPr>
          <p:cNvGraphicFramePr/>
          <p:nvPr>
            <p:extLst>
              <p:ext uri="{D42A27DB-BD31-4B8C-83A1-F6EECF244321}">
                <p14:modId xmlns:p14="http://schemas.microsoft.com/office/powerpoint/2010/main" val="1097613420"/>
              </p:ext>
            </p:extLst>
          </p:nvPr>
        </p:nvGraphicFramePr>
        <p:xfrm>
          <a:off x="4437437" y="1603010"/>
          <a:ext cx="2746557" cy="2134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6" name="Straight Connector 85">
            <a:extLst>
              <a:ext uri="{FF2B5EF4-FFF2-40B4-BE49-F238E27FC236}">
                <a16:creationId xmlns:a16="http://schemas.microsoft.com/office/drawing/2014/main" id="{D339BE8B-6CE0-489F-95DD-6552AA887B2F}"/>
              </a:ext>
            </a:extLst>
          </p:cNvPr>
          <p:cNvCxnSpPr/>
          <p:nvPr/>
        </p:nvCxnSpPr>
        <p:spPr>
          <a:xfrm>
            <a:off x="3569210" y="2613488"/>
            <a:ext cx="91440" cy="0"/>
          </a:xfrm>
          <a:prstGeom prst="line">
            <a:avLst/>
          </a:prstGeom>
        </p:spPr>
        <p:style>
          <a:lnRef idx="1">
            <a:schemeClr val="dk1"/>
          </a:lnRef>
          <a:fillRef idx="0">
            <a:schemeClr val="dk1"/>
          </a:fillRef>
          <a:effectRef idx="0">
            <a:schemeClr val="dk1"/>
          </a:effectRef>
          <a:fontRef idx="minor">
            <a:schemeClr val="tx1"/>
          </a:fontRef>
        </p:style>
      </p:cxnSp>
      <p:sp>
        <p:nvSpPr>
          <p:cNvPr id="87" name="Oval 86">
            <a:extLst>
              <a:ext uri="{FF2B5EF4-FFF2-40B4-BE49-F238E27FC236}">
                <a16:creationId xmlns:a16="http://schemas.microsoft.com/office/drawing/2014/main" id="{3E967599-1BEF-489B-809E-BBE209824773}"/>
              </a:ext>
            </a:extLst>
          </p:cNvPr>
          <p:cNvSpPr/>
          <p:nvPr/>
        </p:nvSpPr>
        <p:spPr>
          <a:xfrm>
            <a:off x="3460355" y="2567771"/>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238C06F-3907-4CCB-B5A3-3624426F45C5}"/>
              </a:ext>
            </a:extLst>
          </p:cNvPr>
          <p:cNvSpPr/>
          <p:nvPr/>
        </p:nvSpPr>
        <p:spPr>
          <a:xfrm>
            <a:off x="3647586" y="2567771"/>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006EF271-1E7E-4018-BC02-E01E991A463C}"/>
              </a:ext>
            </a:extLst>
          </p:cNvPr>
          <p:cNvCxnSpPr/>
          <p:nvPr/>
        </p:nvCxnSpPr>
        <p:spPr>
          <a:xfrm>
            <a:off x="3357323" y="4754935"/>
            <a:ext cx="91440" cy="0"/>
          </a:xfrm>
          <a:prstGeom prst="line">
            <a:avLst/>
          </a:prstGeom>
        </p:spPr>
        <p:style>
          <a:lnRef idx="1">
            <a:schemeClr val="dk1"/>
          </a:lnRef>
          <a:fillRef idx="0">
            <a:schemeClr val="dk1"/>
          </a:fillRef>
          <a:effectRef idx="0">
            <a:schemeClr val="dk1"/>
          </a:effectRef>
          <a:fontRef idx="minor">
            <a:schemeClr val="tx1"/>
          </a:fontRef>
        </p:style>
      </p:cxnSp>
      <p:sp>
        <p:nvSpPr>
          <p:cNvPr id="90" name="Oval 89">
            <a:extLst>
              <a:ext uri="{FF2B5EF4-FFF2-40B4-BE49-F238E27FC236}">
                <a16:creationId xmlns:a16="http://schemas.microsoft.com/office/drawing/2014/main" id="{9F882D4A-53C6-4BA5-B7B4-884D37559100}"/>
              </a:ext>
            </a:extLst>
          </p:cNvPr>
          <p:cNvSpPr/>
          <p:nvPr/>
        </p:nvSpPr>
        <p:spPr>
          <a:xfrm>
            <a:off x="3248468" y="470921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31A649B-8A9A-49A0-A3A5-3815A0EE1DAC}"/>
              </a:ext>
            </a:extLst>
          </p:cNvPr>
          <p:cNvSpPr/>
          <p:nvPr/>
        </p:nvSpPr>
        <p:spPr>
          <a:xfrm>
            <a:off x="3435699" y="470921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8CF384D-5D2B-4752-8930-A54878C9529D}"/>
              </a:ext>
            </a:extLst>
          </p:cNvPr>
          <p:cNvSpPr/>
          <p:nvPr/>
        </p:nvSpPr>
        <p:spPr>
          <a:xfrm>
            <a:off x="4030999" y="164288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E60C18BC-5AA3-4729-9E5C-6B508E13D637}"/>
              </a:ext>
            </a:extLst>
          </p:cNvPr>
          <p:cNvSpPr txBox="1"/>
          <p:nvPr/>
        </p:nvSpPr>
        <p:spPr>
          <a:xfrm>
            <a:off x="4116478" y="1566906"/>
            <a:ext cx="761985" cy="276999"/>
          </a:xfrm>
          <a:prstGeom prst="rect">
            <a:avLst/>
          </a:prstGeom>
          <a:noFill/>
        </p:spPr>
        <p:txBody>
          <a:bodyPr wrap="square" rtlCol="0">
            <a:spAutoFit/>
          </a:bodyPr>
          <a:lstStyle/>
          <a:p>
            <a:r>
              <a:rPr lang="en-US" sz="1200" dirty="0"/>
              <a:t>CO</a:t>
            </a:r>
            <a:r>
              <a:rPr lang="en-US" sz="1200" baseline="-25000" dirty="0"/>
              <a:t>2</a:t>
            </a:r>
          </a:p>
        </p:txBody>
      </p:sp>
      <p:sp>
        <p:nvSpPr>
          <p:cNvPr id="96" name="Arrow: Curved Up 95">
            <a:extLst>
              <a:ext uri="{FF2B5EF4-FFF2-40B4-BE49-F238E27FC236}">
                <a16:creationId xmlns:a16="http://schemas.microsoft.com/office/drawing/2014/main" id="{9352CB0B-9EAE-4569-9950-77855699D4DA}"/>
              </a:ext>
            </a:extLst>
          </p:cNvPr>
          <p:cNvSpPr/>
          <p:nvPr/>
        </p:nvSpPr>
        <p:spPr>
          <a:xfrm rot="17097647">
            <a:off x="4108599" y="2032207"/>
            <a:ext cx="649320" cy="25808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Oval 96">
            <a:extLst>
              <a:ext uri="{FF2B5EF4-FFF2-40B4-BE49-F238E27FC236}">
                <a16:creationId xmlns:a16="http://schemas.microsoft.com/office/drawing/2014/main" id="{8B9F809E-9003-4CDF-8D5A-072B22A5DA6E}"/>
              </a:ext>
            </a:extLst>
          </p:cNvPr>
          <p:cNvSpPr/>
          <p:nvPr/>
        </p:nvSpPr>
        <p:spPr>
          <a:xfrm>
            <a:off x="3966266" y="5646286"/>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1F470B15-E2D5-4560-9BCF-9658D6B79D2F}"/>
              </a:ext>
            </a:extLst>
          </p:cNvPr>
          <p:cNvSpPr txBox="1"/>
          <p:nvPr/>
        </p:nvSpPr>
        <p:spPr>
          <a:xfrm>
            <a:off x="4051068" y="5557683"/>
            <a:ext cx="761985" cy="276999"/>
          </a:xfrm>
          <a:prstGeom prst="rect">
            <a:avLst/>
          </a:prstGeom>
          <a:noFill/>
        </p:spPr>
        <p:txBody>
          <a:bodyPr wrap="square" rtlCol="0">
            <a:spAutoFit/>
          </a:bodyPr>
          <a:lstStyle/>
          <a:p>
            <a:r>
              <a:rPr lang="en-US" sz="1200" dirty="0"/>
              <a:t>CO</a:t>
            </a:r>
            <a:r>
              <a:rPr lang="en-US" sz="1200" baseline="-25000" dirty="0"/>
              <a:t>2</a:t>
            </a:r>
          </a:p>
        </p:txBody>
      </p:sp>
      <p:sp>
        <p:nvSpPr>
          <p:cNvPr id="99" name="Arrow: Curved Up 98">
            <a:extLst>
              <a:ext uri="{FF2B5EF4-FFF2-40B4-BE49-F238E27FC236}">
                <a16:creationId xmlns:a16="http://schemas.microsoft.com/office/drawing/2014/main" id="{8F99272F-33E6-46A1-B3D9-87D972B367B0}"/>
              </a:ext>
            </a:extLst>
          </p:cNvPr>
          <p:cNvSpPr/>
          <p:nvPr/>
        </p:nvSpPr>
        <p:spPr>
          <a:xfrm rot="4297415" flipV="1">
            <a:off x="4036271" y="5051573"/>
            <a:ext cx="730070" cy="253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2" name="Group 101">
            <a:extLst>
              <a:ext uri="{FF2B5EF4-FFF2-40B4-BE49-F238E27FC236}">
                <a16:creationId xmlns:a16="http://schemas.microsoft.com/office/drawing/2014/main" id="{854C0A85-B8E1-4866-B7E5-207E0DA66A15}"/>
              </a:ext>
            </a:extLst>
          </p:cNvPr>
          <p:cNvGrpSpPr/>
          <p:nvPr/>
        </p:nvGrpSpPr>
        <p:grpSpPr>
          <a:xfrm>
            <a:off x="3635298" y="3669922"/>
            <a:ext cx="808898" cy="345084"/>
            <a:chOff x="1546777" y="4206235"/>
            <a:chExt cx="808898" cy="345084"/>
          </a:xfrm>
        </p:grpSpPr>
        <p:sp>
          <p:nvSpPr>
            <p:cNvPr id="103" name="TextBox 102">
              <a:extLst>
                <a:ext uri="{FF2B5EF4-FFF2-40B4-BE49-F238E27FC236}">
                  <a16:creationId xmlns:a16="http://schemas.microsoft.com/office/drawing/2014/main" id="{10E62026-83B7-4868-A8A2-34E91432C523}"/>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104" name="Hexagon 103">
              <a:extLst>
                <a:ext uri="{FF2B5EF4-FFF2-40B4-BE49-F238E27FC236}">
                  <a16:creationId xmlns:a16="http://schemas.microsoft.com/office/drawing/2014/main" id="{756CB861-91CD-4863-B4B6-54ED152CB216}"/>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Arrow: Right 107">
            <a:extLst>
              <a:ext uri="{FF2B5EF4-FFF2-40B4-BE49-F238E27FC236}">
                <a16:creationId xmlns:a16="http://schemas.microsoft.com/office/drawing/2014/main" id="{548EFF98-4912-4651-9B29-E0DA43A10C9B}"/>
              </a:ext>
            </a:extLst>
          </p:cNvPr>
          <p:cNvSpPr/>
          <p:nvPr/>
        </p:nvSpPr>
        <p:spPr>
          <a:xfrm rot="19747342">
            <a:off x="4335795" y="2428792"/>
            <a:ext cx="455841" cy="169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BEE379C2-2714-4F25-A7F2-5186D2240216}"/>
              </a:ext>
            </a:extLst>
          </p:cNvPr>
          <p:cNvCxnSpPr/>
          <p:nvPr/>
        </p:nvCxnSpPr>
        <p:spPr>
          <a:xfrm>
            <a:off x="3765155" y="2617841"/>
            <a:ext cx="91440" cy="0"/>
          </a:xfrm>
          <a:prstGeom prst="line">
            <a:avLst/>
          </a:prstGeom>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3D3B24F6-71CA-4648-931E-F94B7A36230A}"/>
              </a:ext>
            </a:extLst>
          </p:cNvPr>
          <p:cNvGrpSpPr/>
          <p:nvPr/>
        </p:nvGrpSpPr>
        <p:grpSpPr>
          <a:xfrm>
            <a:off x="3809414" y="2480068"/>
            <a:ext cx="483309" cy="276999"/>
            <a:chOff x="4140162" y="2277557"/>
            <a:chExt cx="483309" cy="276999"/>
          </a:xfrm>
        </p:grpSpPr>
        <p:sp>
          <p:nvSpPr>
            <p:cNvPr id="112" name="Oval 111">
              <a:extLst>
                <a:ext uri="{FF2B5EF4-FFF2-40B4-BE49-F238E27FC236}">
                  <a16:creationId xmlns:a16="http://schemas.microsoft.com/office/drawing/2014/main" id="{0AEFDFF2-B372-49CC-8EDA-3D0B1F7B6050}"/>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B64B20B4-3E61-4461-84FD-788107D6B92C}"/>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grpSp>
        <p:nvGrpSpPr>
          <p:cNvPr id="115" name="Group 114">
            <a:extLst>
              <a:ext uri="{FF2B5EF4-FFF2-40B4-BE49-F238E27FC236}">
                <a16:creationId xmlns:a16="http://schemas.microsoft.com/office/drawing/2014/main" id="{976CEBAC-7DBB-41E8-9990-969627DA1F77}"/>
              </a:ext>
            </a:extLst>
          </p:cNvPr>
          <p:cNvGrpSpPr/>
          <p:nvPr/>
        </p:nvGrpSpPr>
        <p:grpSpPr>
          <a:xfrm>
            <a:off x="3593800" y="4622559"/>
            <a:ext cx="483309" cy="276999"/>
            <a:chOff x="4140162" y="2277557"/>
            <a:chExt cx="483309" cy="276999"/>
          </a:xfrm>
        </p:grpSpPr>
        <p:sp>
          <p:nvSpPr>
            <p:cNvPr id="116" name="Oval 115">
              <a:extLst>
                <a:ext uri="{FF2B5EF4-FFF2-40B4-BE49-F238E27FC236}">
                  <a16:creationId xmlns:a16="http://schemas.microsoft.com/office/drawing/2014/main" id="{03AD272A-F697-435C-B7D1-07F26C8A3CD1}"/>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AA2CAE1F-17AC-4E99-AFFC-511B663B801D}"/>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cxnSp>
        <p:nvCxnSpPr>
          <p:cNvPr id="118" name="Straight Connector 117">
            <a:extLst>
              <a:ext uri="{FF2B5EF4-FFF2-40B4-BE49-F238E27FC236}">
                <a16:creationId xmlns:a16="http://schemas.microsoft.com/office/drawing/2014/main" id="{CEBA7B09-6BB8-46D1-B1F0-BA527C2D3E34}"/>
              </a:ext>
            </a:extLst>
          </p:cNvPr>
          <p:cNvCxnSpPr/>
          <p:nvPr/>
        </p:nvCxnSpPr>
        <p:spPr>
          <a:xfrm>
            <a:off x="3563690" y="4754649"/>
            <a:ext cx="91440" cy="0"/>
          </a:xfrm>
          <a:prstGeom prst="line">
            <a:avLst/>
          </a:prstGeom>
        </p:spPr>
        <p:style>
          <a:lnRef idx="1">
            <a:schemeClr val="dk1"/>
          </a:lnRef>
          <a:fillRef idx="0">
            <a:schemeClr val="dk1"/>
          </a:fillRef>
          <a:effectRef idx="0">
            <a:schemeClr val="dk1"/>
          </a:effectRef>
          <a:fontRef idx="minor">
            <a:schemeClr val="tx1"/>
          </a:fontRef>
        </p:style>
      </p:cxnSp>
      <p:sp>
        <p:nvSpPr>
          <p:cNvPr id="119" name="Arrow: Curved Up 118">
            <a:extLst>
              <a:ext uri="{FF2B5EF4-FFF2-40B4-BE49-F238E27FC236}">
                <a16:creationId xmlns:a16="http://schemas.microsoft.com/office/drawing/2014/main" id="{57982FC3-F326-4433-A6C3-D89402DBB199}"/>
              </a:ext>
            </a:extLst>
          </p:cNvPr>
          <p:cNvSpPr/>
          <p:nvPr/>
        </p:nvSpPr>
        <p:spPr>
          <a:xfrm rot="5587544" flipH="1">
            <a:off x="2643363" y="2904552"/>
            <a:ext cx="644341" cy="2777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0" name="Group 119">
            <a:extLst>
              <a:ext uri="{FF2B5EF4-FFF2-40B4-BE49-F238E27FC236}">
                <a16:creationId xmlns:a16="http://schemas.microsoft.com/office/drawing/2014/main" id="{D011136F-5BF5-4F13-945C-C6C4AA66BC62}"/>
              </a:ext>
            </a:extLst>
          </p:cNvPr>
          <p:cNvGrpSpPr/>
          <p:nvPr/>
        </p:nvGrpSpPr>
        <p:grpSpPr>
          <a:xfrm>
            <a:off x="3182043" y="3205118"/>
            <a:ext cx="483309" cy="276999"/>
            <a:chOff x="4140162" y="2277557"/>
            <a:chExt cx="483309" cy="276999"/>
          </a:xfrm>
        </p:grpSpPr>
        <p:sp>
          <p:nvSpPr>
            <p:cNvPr id="121" name="Oval 120">
              <a:extLst>
                <a:ext uri="{FF2B5EF4-FFF2-40B4-BE49-F238E27FC236}">
                  <a16:creationId xmlns:a16="http://schemas.microsoft.com/office/drawing/2014/main" id="{CA24262F-B9B5-4BB4-8D41-EAE28B4C3552}"/>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21CA5CD3-6C87-4191-AA41-867D460D592B}"/>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sp>
        <p:nvSpPr>
          <p:cNvPr id="123" name="Arrow: Curved Up 122">
            <a:extLst>
              <a:ext uri="{FF2B5EF4-FFF2-40B4-BE49-F238E27FC236}">
                <a16:creationId xmlns:a16="http://schemas.microsoft.com/office/drawing/2014/main" id="{419DCAFF-9F23-42E5-A6AD-4E4A1CFBE474}"/>
              </a:ext>
            </a:extLst>
          </p:cNvPr>
          <p:cNvSpPr/>
          <p:nvPr/>
        </p:nvSpPr>
        <p:spPr>
          <a:xfrm rot="5587544">
            <a:off x="2659984" y="4217683"/>
            <a:ext cx="653104" cy="2777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5" name="Group 124">
            <a:extLst>
              <a:ext uri="{FF2B5EF4-FFF2-40B4-BE49-F238E27FC236}">
                <a16:creationId xmlns:a16="http://schemas.microsoft.com/office/drawing/2014/main" id="{D75BDB7A-91FA-4E4C-ABDC-A9B3577F4492}"/>
              </a:ext>
            </a:extLst>
          </p:cNvPr>
          <p:cNvGrpSpPr/>
          <p:nvPr/>
        </p:nvGrpSpPr>
        <p:grpSpPr>
          <a:xfrm>
            <a:off x="3162899" y="3936352"/>
            <a:ext cx="483309" cy="276999"/>
            <a:chOff x="4140162" y="2277557"/>
            <a:chExt cx="483309" cy="276999"/>
          </a:xfrm>
        </p:grpSpPr>
        <p:sp>
          <p:nvSpPr>
            <p:cNvPr id="126" name="Oval 125">
              <a:extLst>
                <a:ext uri="{FF2B5EF4-FFF2-40B4-BE49-F238E27FC236}">
                  <a16:creationId xmlns:a16="http://schemas.microsoft.com/office/drawing/2014/main" id="{FDC65FF9-78BC-44AB-AA39-0239EA27D446}"/>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9C8758C3-962F-4F32-BE3B-A08A5927EE1C}"/>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cxnSp>
        <p:nvCxnSpPr>
          <p:cNvPr id="129" name="Straight Arrow Connector 128">
            <a:extLst>
              <a:ext uri="{FF2B5EF4-FFF2-40B4-BE49-F238E27FC236}">
                <a16:creationId xmlns:a16="http://schemas.microsoft.com/office/drawing/2014/main" id="{99CBB245-1428-4BDD-80E5-BEF16877BF22}"/>
              </a:ext>
            </a:extLst>
          </p:cNvPr>
          <p:cNvCxnSpPr>
            <a:cxnSpLocks/>
          </p:cNvCxnSpPr>
          <p:nvPr/>
        </p:nvCxnSpPr>
        <p:spPr>
          <a:xfrm flipV="1">
            <a:off x="1305588" y="3718816"/>
            <a:ext cx="234926" cy="17106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0" name="Straight Arrow Connector 129">
            <a:extLst>
              <a:ext uri="{FF2B5EF4-FFF2-40B4-BE49-F238E27FC236}">
                <a16:creationId xmlns:a16="http://schemas.microsoft.com/office/drawing/2014/main" id="{06B51664-20C8-472F-AC46-95BD5EBB56CB}"/>
              </a:ext>
            </a:extLst>
          </p:cNvPr>
          <p:cNvCxnSpPr>
            <a:cxnSpLocks/>
            <a:endCxn id="83" idx="3"/>
          </p:cNvCxnSpPr>
          <p:nvPr/>
        </p:nvCxnSpPr>
        <p:spPr>
          <a:xfrm>
            <a:off x="1304113" y="4006259"/>
            <a:ext cx="237877" cy="146378"/>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33" name="Straight Arrow Connector 132">
            <a:extLst>
              <a:ext uri="{FF2B5EF4-FFF2-40B4-BE49-F238E27FC236}">
                <a16:creationId xmlns:a16="http://schemas.microsoft.com/office/drawing/2014/main" id="{48A205F7-4A1C-4B5D-9E41-94E0468A2B2E}"/>
              </a:ext>
            </a:extLst>
          </p:cNvPr>
          <p:cNvCxnSpPr>
            <a:cxnSpLocks/>
          </p:cNvCxnSpPr>
          <p:nvPr/>
        </p:nvCxnSpPr>
        <p:spPr>
          <a:xfrm>
            <a:off x="3760370" y="3266603"/>
            <a:ext cx="259044" cy="325993"/>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35" name="Straight Arrow Connector 134">
            <a:extLst>
              <a:ext uri="{FF2B5EF4-FFF2-40B4-BE49-F238E27FC236}">
                <a16:creationId xmlns:a16="http://schemas.microsoft.com/office/drawing/2014/main" id="{7ED96BBF-08F7-46BB-B5EE-B4F7C396EFAD}"/>
              </a:ext>
            </a:extLst>
          </p:cNvPr>
          <p:cNvCxnSpPr>
            <a:cxnSpLocks/>
          </p:cNvCxnSpPr>
          <p:nvPr/>
        </p:nvCxnSpPr>
        <p:spPr>
          <a:xfrm flipV="1">
            <a:off x="3790373" y="4082407"/>
            <a:ext cx="250744" cy="336781"/>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139" name="Group 138">
            <a:extLst>
              <a:ext uri="{FF2B5EF4-FFF2-40B4-BE49-F238E27FC236}">
                <a16:creationId xmlns:a16="http://schemas.microsoft.com/office/drawing/2014/main" id="{60427288-5B30-4D54-BA65-849D06E9402D}"/>
              </a:ext>
            </a:extLst>
          </p:cNvPr>
          <p:cNvGrpSpPr/>
          <p:nvPr/>
        </p:nvGrpSpPr>
        <p:grpSpPr>
          <a:xfrm>
            <a:off x="6011319" y="2022690"/>
            <a:ext cx="1045036" cy="113205"/>
            <a:chOff x="200297" y="3727267"/>
            <a:chExt cx="1045036" cy="113205"/>
          </a:xfrm>
        </p:grpSpPr>
        <p:cxnSp>
          <p:nvCxnSpPr>
            <p:cNvPr id="140" name="Straight Connector 139">
              <a:extLst>
                <a:ext uri="{FF2B5EF4-FFF2-40B4-BE49-F238E27FC236}">
                  <a16:creationId xmlns:a16="http://schemas.microsoft.com/office/drawing/2014/main" id="{FBFBB911-A063-4F46-A28F-6AAA6FD3C2F2}"/>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17FA5DBB-EF88-447C-B6AF-3082E80F8154}"/>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E22D8942-6601-4CE3-97FF-D59E7CA6B7AD}"/>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3" name="Oval 142">
              <a:extLst>
                <a:ext uri="{FF2B5EF4-FFF2-40B4-BE49-F238E27FC236}">
                  <a16:creationId xmlns:a16="http://schemas.microsoft.com/office/drawing/2014/main" id="{C37E8FE1-469D-484B-BF0D-D91128E4D633}"/>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B226562-A938-4BAC-A239-35E78544E2AF}"/>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2800870-351A-4620-BFCD-B1428762C393}"/>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3F73D364-0C36-4BD4-B565-A04F77255177}"/>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7AD8BFF2-BB9B-4E2C-99D9-50F6E2CF5DB3}"/>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8" name="Oval 147">
              <a:extLst>
                <a:ext uri="{FF2B5EF4-FFF2-40B4-BE49-F238E27FC236}">
                  <a16:creationId xmlns:a16="http://schemas.microsoft.com/office/drawing/2014/main" id="{38EE737D-5D88-4911-AB1B-4460B3E3F77E}"/>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8CB5A354-0627-4AD9-8C78-354B5D4B041B}"/>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FA160515-E226-4F80-9D4D-1790D65FF6B7}"/>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A6C723B4-519F-4AF1-821B-E498ABB3AB28}"/>
              </a:ext>
            </a:extLst>
          </p:cNvPr>
          <p:cNvGrpSpPr/>
          <p:nvPr/>
        </p:nvGrpSpPr>
        <p:grpSpPr>
          <a:xfrm>
            <a:off x="4882884" y="1947674"/>
            <a:ext cx="666762" cy="113203"/>
            <a:chOff x="5453542" y="2074542"/>
            <a:chExt cx="666762" cy="113203"/>
          </a:xfrm>
        </p:grpSpPr>
        <p:cxnSp>
          <p:nvCxnSpPr>
            <p:cNvPr id="157" name="Straight Connector 156">
              <a:extLst>
                <a:ext uri="{FF2B5EF4-FFF2-40B4-BE49-F238E27FC236}">
                  <a16:creationId xmlns:a16="http://schemas.microsoft.com/office/drawing/2014/main" id="{B43F1576-480D-4CA8-95E4-2D67D392BAFF}"/>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501A8B9F-130C-4075-8008-B198B34FC2A6}"/>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59DC2349-88B1-4217-9848-A29DB046F3CD}"/>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153" name="Oval 152">
              <a:extLst>
                <a:ext uri="{FF2B5EF4-FFF2-40B4-BE49-F238E27FC236}">
                  <a16:creationId xmlns:a16="http://schemas.microsoft.com/office/drawing/2014/main" id="{62D18A35-EA8F-4BDA-8D31-F7C4B7D25FA7}"/>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858C638C-82FC-49EB-A454-026F97B3B1DE}"/>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05FD193-DB5F-4513-BF96-9830D9ED895B}"/>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CA2BEBD-3A70-4132-BD85-0AEEB6E4CB7B}"/>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D33FFF5-05BB-40FD-8144-D2C2EBBB525A}"/>
              </a:ext>
            </a:extLst>
          </p:cNvPr>
          <p:cNvGrpSpPr/>
          <p:nvPr/>
        </p:nvGrpSpPr>
        <p:grpSpPr>
          <a:xfrm>
            <a:off x="5503488" y="3016905"/>
            <a:ext cx="666762" cy="113203"/>
            <a:chOff x="5453542" y="2074542"/>
            <a:chExt cx="666762" cy="113203"/>
          </a:xfrm>
        </p:grpSpPr>
        <p:cxnSp>
          <p:nvCxnSpPr>
            <p:cNvPr id="160" name="Straight Connector 159">
              <a:extLst>
                <a:ext uri="{FF2B5EF4-FFF2-40B4-BE49-F238E27FC236}">
                  <a16:creationId xmlns:a16="http://schemas.microsoft.com/office/drawing/2014/main" id="{01A6458E-9CEF-4E7A-BAE8-C9D20A0347EC}"/>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86983C83-F00E-43CF-9130-16FBA5510149}"/>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32CE75B9-1FC1-4ADE-8528-0A855FB05458}"/>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163" name="Oval 162">
              <a:extLst>
                <a:ext uri="{FF2B5EF4-FFF2-40B4-BE49-F238E27FC236}">
                  <a16:creationId xmlns:a16="http://schemas.microsoft.com/office/drawing/2014/main" id="{04AAFBEF-10EC-4D79-A182-5AF779959738}"/>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F5E6CADD-5E51-40BF-B28E-2B9739062AA3}"/>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7977E610-54E1-4169-B551-6BDD30812334}"/>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5E6F8424-81E8-43FB-91A2-7577265F5981}"/>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0462462A-C4F8-48BE-8B63-24C24C9026BE}"/>
              </a:ext>
            </a:extLst>
          </p:cNvPr>
          <p:cNvGrpSpPr/>
          <p:nvPr/>
        </p:nvGrpSpPr>
        <p:grpSpPr>
          <a:xfrm>
            <a:off x="6715387" y="2628220"/>
            <a:ext cx="697825" cy="345094"/>
            <a:chOff x="1631780" y="3753379"/>
            <a:chExt cx="697825" cy="345094"/>
          </a:xfrm>
        </p:grpSpPr>
        <p:sp>
          <p:nvSpPr>
            <p:cNvPr id="168" name="Star: 12 Points 167">
              <a:extLst>
                <a:ext uri="{FF2B5EF4-FFF2-40B4-BE49-F238E27FC236}">
                  <a16:creationId xmlns:a16="http://schemas.microsoft.com/office/drawing/2014/main" id="{FDBD4336-2AE2-4FB6-85CF-D22B57F78BF2}"/>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169" name="TextBox 168">
              <a:extLst>
                <a:ext uri="{FF2B5EF4-FFF2-40B4-BE49-F238E27FC236}">
                  <a16:creationId xmlns:a16="http://schemas.microsoft.com/office/drawing/2014/main" id="{10B0A7C3-B974-4AC8-AE9B-3D9A6D1F48A0}"/>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174" name="Oval 173">
            <a:extLst>
              <a:ext uri="{FF2B5EF4-FFF2-40B4-BE49-F238E27FC236}">
                <a16:creationId xmlns:a16="http://schemas.microsoft.com/office/drawing/2014/main" id="{6DF9388D-5ECD-44B1-9B11-99F11002D9DF}"/>
              </a:ext>
            </a:extLst>
          </p:cNvPr>
          <p:cNvSpPr/>
          <p:nvPr/>
        </p:nvSpPr>
        <p:spPr>
          <a:xfrm>
            <a:off x="6769763" y="1359395"/>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E29DD5C2-435B-44AE-B02D-E1BB3B793BA7}"/>
              </a:ext>
            </a:extLst>
          </p:cNvPr>
          <p:cNvSpPr txBox="1"/>
          <p:nvPr/>
        </p:nvSpPr>
        <p:spPr>
          <a:xfrm>
            <a:off x="6863320" y="1274816"/>
            <a:ext cx="761985" cy="276999"/>
          </a:xfrm>
          <a:prstGeom prst="rect">
            <a:avLst/>
          </a:prstGeom>
          <a:noFill/>
        </p:spPr>
        <p:txBody>
          <a:bodyPr wrap="square" rtlCol="0">
            <a:spAutoFit/>
          </a:bodyPr>
          <a:lstStyle/>
          <a:p>
            <a:r>
              <a:rPr lang="en-US" sz="1200" dirty="0"/>
              <a:t>CO</a:t>
            </a:r>
            <a:r>
              <a:rPr lang="en-US" sz="1200" baseline="-25000" dirty="0"/>
              <a:t>2</a:t>
            </a:r>
          </a:p>
        </p:txBody>
      </p:sp>
      <p:sp>
        <p:nvSpPr>
          <p:cNvPr id="176" name="Arrow: Curved Up 175">
            <a:extLst>
              <a:ext uri="{FF2B5EF4-FFF2-40B4-BE49-F238E27FC236}">
                <a16:creationId xmlns:a16="http://schemas.microsoft.com/office/drawing/2014/main" id="{EBB9143B-DAC3-4CFB-9315-C7E8FECA2926}"/>
              </a:ext>
            </a:extLst>
          </p:cNvPr>
          <p:cNvSpPr/>
          <p:nvPr/>
        </p:nvSpPr>
        <p:spPr>
          <a:xfrm rot="16981540">
            <a:off x="6934785" y="1912312"/>
            <a:ext cx="649320" cy="2614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Oval 176">
            <a:extLst>
              <a:ext uri="{FF2B5EF4-FFF2-40B4-BE49-F238E27FC236}">
                <a16:creationId xmlns:a16="http://schemas.microsoft.com/office/drawing/2014/main" id="{F9863B2F-6577-47BF-8A6A-835742D71DB1}"/>
              </a:ext>
            </a:extLst>
          </p:cNvPr>
          <p:cNvSpPr/>
          <p:nvPr/>
        </p:nvSpPr>
        <p:spPr>
          <a:xfrm>
            <a:off x="6777679" y="153045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64105266-97E0-4DA4-9836-C627E6D2DF2E}"/>
              </a:ext>
            </a:extLst>
          </p:cNvPr>
          <p:cNvSpPr txBox="1"/>
          <p:nvPr/>
        </p:nvSpPr>
        <p:spPr>
          <a:xfrm>
            <a:off x="6863158" y="1454477"/>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179" name="Straight Arrow Connector 178">
            <a:extLst>
              <a:ext uri="{FF2B5EF4-FFF2-40B4-BE49-F238E27FC236}">
                <a16:creationId xmlns:a16="http://schemas.microsoft.com/office/drawing/2014/main" id="{749D4915-85DE-4769-B77E-8C67F3891F94}"/>
              </a:ext>
            </a:extLst>
          </p:cNvPr>
          <p:cNvCxnSpPr>
            <a:cxnSpLocks/>
          </p:cNvCxnSpPr>
          <p:nvPr/>
        </p:nvCxnSpPr>
        <p:spPr>
          <a:xfrm>
            <a:off x="6869124" y="2341344"/>
            <a:ext cx="155512" cy="2279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182" name="Group 181">
            <a:extLst>
              <a:ext uri="{FF2B5EF4-FFF2-40B4-BE49-F238E27FC236}">
                <a16:creationId xmlns:a16="http://schemas.microsoft.com/office/drawing/2014/main" id="{B229DF4A-4C1C-4E36-AF0A-94D60666FB16}"/>
              </a:ext>
            </a:extLst>
          </p:cNvPr>
          <p:cNvGrpSpPr/>
          <p:nvPr/>
        </p:nvGrpSpPr>
        <p:grpSpPr>
          <a:xfrm>
            <a:off x="6578169" y="3138437"/>
            <a:ext cx="808898" cy="345084"/>
            <a:chOff x="1546777" y="4206235"/>
            <a:chExt cx="808898" cy="345084"/>
          </a:xfrm>
        </p:grpSpPr>
        <p:sp>
          <p:nvSpPr>
            <p:cNvPr id="183" name="TextBox 182">
              <a:extLst>
                <a:ext uri="{FF2B5EF4-FFF2-40B4-BE49-F238E27FC236}">
                  <a16:creationId xmlns:a16="http://schemas.microsoft.com/office/drawing/2014/main" id="{7735EF89-9D7D-48BB-B594-C43353D876E1}"/>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184" name="Hexagon 183">
              <a:extLst>
                <a:ext uri="{FF2B5EF4-FFF2-40B4-BE49-F238E27FC236}">
                  <a16:creationId xmlns:a16="http://schemas.microsoft.com/office/drawing/2014/main" id="{CAB84A8D-C580-4E09-B729-BA0161DF9DFD}"/>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5" name="Straight Arrow Connector 184">
            <a:extLst>
              <a:ext uri="{FF2B5EF4-FFF2-40B4-BE49-F238E27FC236}">
                <a16:creationId xmlns:a16="http://schemas.microsoft.com/office/drawing/2014/main" id="{EA8B30F4-0FBD-43C2-B45F-084376F938F5}"/>
              </a:ext>
            </a:extLst>
          </p:cNvPr>
          <p:cNvCxnSpPr>
            <a:cxnSpLocks/>
          </p:cNvCxnSpPr>
          <p:nvPr/>
        </p:nvCxnSpPr>
        <p:spPr>
          <a:xfrm>
            <a:off x="6595601" y="2853917"/>
            <a:ext cx="142894" cy="219589"/>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197" name="Group 196">
            <a:extLst>
              <a:ext uri="{FF2B5EF4-FFF2-40B4-BE49-F238E27FC236}">
                <a16:creationId xmlns:a16="http://schemas.microsoft.com/office/drawing/2014/main" id="{9276285E-0C84-4D56-8B34-92E66D1C4F96}"/>
              </a:ext>
            </a:extLst>
          </p:cNvPr>
          <p:cNvGrpSpPr/>
          <p:nvPr/>
        </p:nvGrpSpPr>
        <p:grpSpPr>
          <a:xfrm>
            <a:off x="4486795" y="3320943"/>
            <a:ext cx="808898" cy="354925"/>
            <a:chOff x="5067968" y="3215759"/>
            <a:chExt cx="808898" cy="354925"/>
          </a:xfrm>
        </p:grpSpPr>
        <p:sp>
          <p:nvSpPr>
            <p:cNvPr id="193" name="Octagon 192">
              <a:extLst>
                <a:ext uri="{FF2B5EF4-FFF2-40B4-BE49-F238E27FC236}">
                  <a16:creationId xmlns:a16="http://schemas.microsoft.com/office/drawing/2014/main" id="{7BC3F90B-E445-4108-973B-F1856BCE32CE}"/>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BE78D7EF-778E-49D9-8767-6D268ADA56C7}"/>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cxnSp>
        <p:nvCxnSpPr>
          <p:cNvPr id="195" name="Straight Arrow Connector 194">
            <a:extLst>
              <a:ext uri="{FF2B5EF4-FFF2-40B4-BE49-F238E27FC236}">
                <a16:creationId xmlns:a16="http://schemas.microsoft.com/office/drawing/2014/main" id="{BD7D2777-45FE-4835-8B85-F68EEC6C9AD0}"/>
              </a:ext>
            </a:extLst>
          </p:cNvPr>
          <p:cNvCxnSpPr>
            <a:cxnSpLocks/>
          </p:cNvCxnSpPr>
          <p:nvPr/>
        </p:nvCxnSpPr>
        <p:spPr>
          <a:xfrm flipH="1">
            <a:off x="5183326" y="3229921"/>
            <a:ext cx="232954" cy="144166"/>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00" name="Straight Connector 199">
            <a:extLst>
              <a:ext uri="{FF2B5EF4-FFF2-40B4-BE49-F238E27FC236}">
                <a16:creationId xmlns:a16="http://schemas.microsoft.com/office/drawing/2014/main" id="{42F6BE2E-6615-4FA4-A4F4-DD1092D2AC2C}"/>
              </a:ext>
            </a:extLst>
          </p:cNvPr>
          <p:cNvCxnSpPr/>
          <p:nvPr/>
        </p:nvCxnSpPr>
        <p:spPr>
          <a:xfrm>
            <a:off x="5207954" y="2800767"/>
            <a:ext cx="1140823"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01" name="Diagram 200">
            <a:extLst>
              <a:ext uri="{FF2B5EF4-FFF2-40B4-BE49-F238E27FC236}">
                <a16:creationId xmlns:a16="http://schemas.microsoft.com/office/drawing/2014/main" id="{4EC44160-2364-4469-B987-76FDBFAF3B23}"/>
              </a:ext>
            </a:extLst>
          </p:cNvPr>
          <p:cNvGraphicFramePr/>
          <p:nvPr>
            <p:extLst>
              <p:ext uri="{D42A27DB-BD31-4B8C-83A1-F6EECF244321}">
                <p14:modId xmlns:p14="http://schemas.microsoft.com/office/powerpoint/2010/main" val="3588229570"/>
              </p:ext>
            </p:extLst>
          </p:nvPr>
        </p:nvGraphicFramePr>
        <p:xfrm>
          <a:off x="4354556" y="3992695"/>
          <a:ext cx="2746557" cy="2134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2" name="Arrow: Right 201">
            <a:extLst>
              <a:ext uri="{FF2B5EF4-FFF2-40B4-BE49-F238E27FC236}">
                <a16:creationId xmlns:a16="http://schemas.microsoft.com/office/drawing/2014/main" id="{32003CE7-13A0-4C4F-9B64-76E0FC06AAC5}"/>
              </a:ext>
            </a:extLst>
          </p:cNvPr>
          <p:cNvSpPr/>
          <p:nvPr/>
        </p:nvSpPr>
        <p:spPr>
          <a:xfrm rot="19747342">
            <a:off x="4208998" y="4512428"/>
            <a:ext cx="455841" cy="169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FD701D4E-96EB-4715-AD53-0B6AE1E9B220}"/>
              </a:ext>
            </a:extLst>
          </p:cNvPr>
          <p:cNvGrpSpPr/>
          <p:nvPr/>
        </p:nvGrpSpPr>
        <p:grpSpPr>
          <a:xfrm>
            <a:off x="5945856" y="4412375"/>
            <a:ext cx="1045036" cy="113205"/>
            <a:chOff x="200297" y="3727267"/>
            <a:chExt cx="1045036" cy="113205"/>
          </a:xfrm>
        </p:grpSpPr>
        <p:cxnSp>
          <p:nvCxnSpPr>
            <p:cNvPr id="204" name="Straight Connector 203">
              <a:extLst>
                <a:ext uri="{FF2B5EF4-FFF2-40B4-BE49-F238E27FC236}">
                  <a16:creationId xmlns:a16="http://schemas.microsoft.com/office/drawing/2014/main" id="{5923C8EA-D587-4904-89D1-AB69C3FD7AAD}"/>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3D76C4E8-5089-4CD9-AAD6-BF4961ADBDEA}"/>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107F28E3-B5F7-49E3-B28C-F6FF86D73487}"/>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207" name="Oval 206">
              <a:extLst>
                <a:ext uri="{FF2B5EF4-FFF2-40B4-BE49-F238E27FC236}">
                  <a16:creationId xmlns:a16="http://schemas.microsoft.com/office/drawing/2014/main" id="{7A3DBB19-FCC2-46FD-84E6-592EF2614CA7}"/>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8EFDB405-1548-4E2C-A5EE-FC27392B5EF7}"/>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42E2A78-5A73-4495-AAEA-2BE897C10A29}"/>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434B7D1C-28C1-4F50-88EA-CEF132C371AE}"/>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5030B0E2-F661-4391-B5A3-29492366057C}"/>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212" name="Oval 211">
              <a:extLst>
                <a:ext uri="{FF2B5EF4-FFF2-40B4-BE49-F238E27FC236}">
                  <a16:creationId xmlns:a16="http://schemas.microsoft.com/office/drawing/2014/main" id="{D39756AA-C99C-4E32-8219-3C5D54AFFA27}"/>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5149950-0C64-40D4-8B10-42FA6C1263D5}"/>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46175B97-A957-49B5-9C58-4D7722E3ACD6}"/>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5713B1EE-F8D5-4817-B7E9-197A6E3D3A8C}"/>
              </a:ext>
            </a:extLst>
          </p:cNvPr>
          <p:cNvGrpSpPr/>
          <p:nvPr/>
        </p:nvGrpSpPr>
        <p:grpSpPr>
          <a:xfrm>
            <a:off x="4817421" y="4337359"/>
            <a:ext cx="666762" cy="113203"/>
            <a:chOff x="5453542" y="2074542"/>
            <a:chExt cx="666762" cy="113203"/>
          </a:xfrm>
        </p:grpSpPr>
        <p:cxnSp>
          <p:nvCxnSpPr>
            <p:cNvPr id="216" name="Straight Connector 215">
              <a:extLst>
                <a:ext uri="{FF2B5EF4-FFF2-40B4-BE49-F238E27FC236}">
                  <a16:creationId xmlns:a16="http://schemas.microsoft.com/office/drawing/2014/main" id="{A00D3032-CF38-4C0B-80A1-F86EC1635536}"/>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CFAB3D5B-45F6-46BD-9025-CFBD6F1E1EB1}"/>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591474FC-C37C-427F-84AE-CD203BF63C2F}"/>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219" name="Oval 218">
              <a:extLst>
                <a:ext uri="{FF2B5EF4-FFF2-40B4-BE49-F238E27FC236}">
                  <a16:creationId xmlns:a16="http://schemas.microsoft.com/office/drawing/2014/main" id="{F9286CD2-B2DD-45C6-A02F-7ACEA788CFFC}"/>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944BCE2D-D40D-4B88-9443-361DD301DC81}"/>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1AF4538-A252-40E6-9C66-2DBFBEE76685}"/>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D765F3F-EF56-4366-BA1A-71B8F509C90E}"/>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a:extLst>
              <a:ext uri="{FF2B5EF4-FFF2-40B4-BE49-F238E27FC236}">
                <a16:creationId xmlns:a16="http://schemas.microsoft.com/office/drawing/2014/main" id="{B4D6156B-5FFF-437C-A6ED-5B8231CB3896}"/>
              </a:ext>
            </a:extLst>
          </p:cNvPr>
          <p:cNvGrpSpPr/>
          <p:nvPr/>
        </p:nvGrpSpPr>
        <p:grpSpPr>
          <a:xfrm>
            <a:off x="5438025" y="5406590"/>
            <a:ext cx="666762" cy="113203"/>
            <a:chOff x="5453542" y="2074542"/>
            <a:chExt cx="666762" cy="113203"/>
          </a:xfrm>
        </p:grpSpPr>
        <p:cxnSp>
          <p:nvCxnSpPr>
            <p:cNvPr id="224" name="Straight Connector 223">
              <a:extLst>
                <a:ext uri="{FF2B5EF4-FFF2-40B4-BE49-F238E27FC236}">
                  <a16:creationId xmlns:a16="http://schemas.microsoft.com/office/drawing/2014/main" id="{417357E9-709E-4973-9609-3C1D1D609912}"/>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7C9F5E97-F401-4384-A942-2731578A8405}"/>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AEC4438E-EAB9-4F13-A49D-E8DCE5568760}"/>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227" name="Oval 226">
              <a:extLst>
                <a:ext uri="{FF2B5EF4-FFF2-40B4-BE49-F238E27FC236}">
                  <a16:creationId xmlns:a16="http://schemas.microsoft.com/office/drawing/2014/main" id="{99AC0760-46E5-4B65-9CF8-48C60F843B72}"/>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8AA3C77-E346-4578-B32B-CF22771188A8}"/>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DFDDF799-EDC7-41ED-B345-E2CFBC9D443A}"/>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254478D1-56DC-4A5E-BC26-79E063643CC9}"/>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694C698D-5E08-493B-A4FD-1B0EDCFEB781}"/>
              </a:ext>
            </a:extLst>
          </p:cNvPr>
          <p:cNvGrpSpPr/>
          <p:nvPr/>
        </p:nvGrpSpPr>
        <p:grpSpPr>
          <a:xfrm>
            <a:off x="6649924" y="5017905"/>
            <a:ext cx="697825" cy="345094"/>
            <a:chOff x="1631780" y="3753379"/>
            <a:chExt cx="697825" cy="345094"/>
          </a:xfrm>
        </p:grpSpPr>
        <p:sp>
          <p:nvSpPr>
            <p:cNvPr id="232" name="Star: 12 Points 231">
              <a:extLst>
                <a:ext uri="{FF2B5EF4-FFF2-40B4-BE49-F238E27FC236}">
                  <a16:creationId xmlns:a16="http://schemas.microsoft.com/office/drawing/2014/main" id="{F9F9F936-E718-4A6F-B232-6ABAECD2D99D}"/>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233" name="TextBox 232">
              <a:extLst>
                <a:ext uri="{FF2B5EF4-FFF2-40B4-BE49-F238E27FC236}">
                  <a16:creationId xmlns:a16="http://schemas.microsoft.com/office/drawing/2014/main" id="{7C274F1D-44D2-487F-AE26-30A7B5861022}"/>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234" name="Oval 233">
            <a:extLst>
              <a:ext uri="{FF2B5EF4-FFF2-40B4-BE49-F238E27FC236}">
                <a16:creationId xmlns:a16="http://schemas.microsoft.com/office/drawing/2014/main" id="{A46D6E77-57D4-4F96-A5E9-1D2E6B3A3FA2}"/>
              </a:ext>
            </a:extLst>
          </p:cNvPr>
          <p:cNvSpPr/>
          <p:nvPr/>
        </p:nvSpPr>
        <p:spPr>
          <a:xfrm>
            <a:off x="6712833" y="375933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Arrow: Curved Up 234">
            <a:extLst>
              <a:ext uri="{FF2B5EF4-FFF2-40B4-BE49-F238E27FC236}">
                <a16:creationId xmlns:a16="http://schemas.microsoft.com/office/drawing/2014/main" id="{50C6CF86-D084-414C-BD46-6D68B3B3BEB0}"/>
              </a:ext>
            </a:extLst>
          </p:cNvPr>
          <p:cNvSpPr/>
          <p:nvPr/>
        </p:nvSpPr>
        <p:spPr>
          <a:xfrm rot="16981540">
            <a:off x="6878338" y="4293482"/>
            <a:ext cx="649320" cy="2614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Oval 235">
            <a:extLst>
              <a:ext uri="{FF2B5EF4-FFF2-40B4-BE49-F238E27FC236}">
                <a16:creationId xmlns:a16="http://schemas.microsoft.com/office/drawing/2014/main" id="{34B40A7F-80B5-4CAD-B7AB-A9653FB86654}"/>
              </a:ext>
            </a:extLst>
          </p:cNvPr>
          <p:cNvSpPr/>
          <p:nvPr/>
        </p:nvSpPr>
        <p:spPr>
          <a:xfrm>
            <a:off x="6712216" y="3920144"/>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A0290E64-237E-4179-AB7E-0E541A0D26B9}"/>
              </a:ext>
            </a:extLst>
          </p:cNvPr>
          <p:cNvSpPr txBox="1"/>
          <p:nvPr/>
        </p:nvSpPr>
        <p:spPr>
          <a:xfrm>
            <a:off x="6805917" y="3835961"/>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238" name="Straight Arrow Connector 237">
            <a:extLst>
              <a:ext uri="{FF2B5EF4-FFF2-40B4-BE49-F238E27FC236}">
                <a16:creationId xmlns:a16="http://schemas.microsoft.com/office/drawing/2014/main" id="{D5D51D1B-3DD5-4814-B2DA-E88A6681CA41}"/>
              </a:ext>
            </a:extLst>
          </p:cNvPr>
          <p:cNvCxnSpPr>
            <a:cxnSpLocks/>
          </p:cNvCxnSpPr>
          <p:nvPr/>
        </p:nvCxnSpPr>
        <p:spPr>
          <a:xfrm>
            <a:off x="6803661" y="4731029"/>
            <a:ext cx="155512" cy="2279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239" name="Group 238">
            <a:extLst>
              <a:ext uri="{FF2B5EF4-FFF2-40B4-BE49-F238E27FC236}">
                <a16:creationId xmlns:a16="http://schemas.microsoft.com/office/drawing/2014/main" id="{88CFCF66-0A2E-4500-9732-22E9E73DACD8}"/>
              </a:ext>
            </a:extLst>
          </p:cNvPr>
          <p:cNvGrpSpPr/>
          <p:nvPr/>
        </p:nvGrpSpPr>
        <p:grpSpPr>
          <a:xfrm>
            <a:off x="6512706" y="5528122"/>
            <a:ext cx="808898" cy="345084"/>
            <a:chOff x="1546777" y="4206235"/>
            <a:chExt cx="808898" cy="345084"/>
          </a:xfrm>
        </p:grpSpPr>
        <p:sp>
          <p:nvSpPr>
            <p:cNvPr id="240" name="TextBox 239">
              <a:extLst>
                <a:ext uri="{FF2B5EF4-FFF2-40B4-BE49-F238E27FC236}">
                  <a16:creationId xmlns:a16="http://schemas.microsoft.com/office/drawing/2014/main" id="{223B3460-B27D-472F-AFA1-9E3DADDC4BBD}"/>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241" name="Hexagon 240">
              <a:extLst>
                <a:ext uri="{FF2B5EF4-FFF2-40B4-BE49-F238E27FC236}">
                  <a16:creationId xmlns:a16="http://schemas.microsoft.com/office/drawing/2014/main" id="{239B365B-68AA-4DE0-8EDA-41D1657F21E2}"/>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2" name="Straight Arrow Connector 241">
            <a:extLst>
              <a:ext uri="{FF2B5EF4-FFF2-40B4-BE49-F238E27FC236}">
                <a16:creationId xmlns:a16="http://schemas.microsoft.com/office/drawing/2014/main" id="{CA697321-DFEE-4095-B1DD-5FDD93BAB467}"/>
              </a:ext>
            </a:extLst>
          </p:cNvPr>
          <p:cNvCxnSpPr>
            <a:cxnSpLocks/>
          </p:cNvCxnSpPr>
          <p:nvPr/>
        </p:nvCxnSpPr>
        <p:spPr>
          <a:xfrm>
            <a:off x="6530138" y="5243602"/>
            <a:ext cx="142894" cy="219589"/>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243" name="Group 242">
            <a:extLst>
              <a:ext uri="{FF2B5EF4-FFF2-40B4-BE49-F238E27FC236}">
                <a16:creationId xmlns:a16="http://schemas.microsoft.com/office/drawing/2014/main" id="{9139C29E-F640-4257-B663-D4C544E2AE0F}"/>
              </a:ext>
            </a:extLst>
          </p:cNvPr>
          <p:cNvGrpSpPr/>
          <p:nvPr/>
        </p:nvGrpSpPr>
        <p:grpSpPr>
          <a:xfrm>
            <a:off x="4478435" y="5760958"/>
            <a:ext cx="808898" cy="354925"/>
            <a:chOff x="5067968" y="3215759"/>
            <a:chExt cx="808898" cy="354925"/>
          </a:xfrm>
        </p:grpSpPr>
        <p:sp>
          <p:nvSpPr>
            <p:cNvPr id="244" name="Octagon 243">
              <a:extLst>
                <a:ext uri="{FF2B5EF4-FFF2-40B4-BE49-F238E27FC236}">
                  <a16:creationId xmlns:a16="http://schemas.microsoft.com/office/drawing/2014/main" id="{51CE028D-F5AF-4828-8C6B-F754D9BB478E}"/>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D65C2191-AA42-40ED-A56D-9275F7AE3E9A}"/>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cxnSp>
        <p:nvCxnSpPr>
          <p:cNvPr id="246" name="Straight Arrow Connector 245">
            <a:extLst>
              <a:ext uri="{FF2B5EF4-FFF2-40B4-BE49-F238E27FC236}">
                <a16:creationId xmlns:a16="http://schemas.microsoft.com/office/drawing/2014/main" id="{1D73E27F-EE25-4678-92FE-F768E64B0D42}"/>
              </a:ext>
            </a:extLst>
          </p:cNvPr>
          <p:cNvCxnSpPr>
            <a:cxnSpLocks/>
          </p:cNvCxnSpPr>
          <p:nvPr/>
        </p:nvCxnSpPr>
        <p:spPr>
          <a:xfrm flipH="1">
            <a:off x="5151676" y="5636002"/>
            <a:ext cx="223500" cy="110722"/>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7" name="Straight Connector 246">
            <a:extLst>
              <a:ext uri="{FF2B5EF4-FFF2-40B4-BE49-F238E27FC236}">
                <a16:creationId xmlns:a16="http://schemas.microsoft.com/office/drawing/2014/main" id="{063B223E-E67E-41C0-B20B-CF83382AC4A1}"/>
              </a:ext>
            </a:extLst>
          </p:cNvPr>
          <p:cNvCxnSpPr/>
          <p:nvPr/>
        </p:nvCxnSpPr>
        <p:spPr>
          <a:xfrm>
            <a:off x="5142491" y="5190452"/>
            <a:ext cx="1140823" cy="0"/>
          </a:xfrm>
          <a:prstGeom prst="line">
            <a:avLst/>
          </a:prstGeom>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A02794A3-6676-4A68-ABC5-41F4CD8C67C7}"/>
              </a:ext>
            </a:extLst>
          </p:cNvPr>
          <p:cNvSpPr txBox="1"/>
          <p:nvPr/>
        </p:nvSpPr>
        <p:spPr>
          <a:xfrm>
            <a:off x="6809904" y="3674684"/>
            <a:ext cx="761985" cy="276999"/>
          </a:xfrm>
          <a:prstGeom prst="rect">
            <a:avLst/>
          </a:prstGeom>
          <a:noFill/>
        </p:spPr>
        <p:txBody>
          <a:bodyPr wrap="square" rtlCol="0">
            <a:spAutoFit/>
          </a:bodyPr>
          <a:lstStyle/>
          <a:p>
            <a:r>
              <a:rPr lang="en-US" sz="1200" dirty="0"/>
              <a:t>CO</a:t>
            </a:r>
            <a:r>
              <a:rPr lang="en-US" sz="1200" baseline="-25000" dirty="0"/>
              <a:t>2</a:t>
            </a:r>
          </a:p>
        </p:txBody>
      </p:sp>
      <p:grpSp>
        <p:nvGrpSpPr>
          <p:cNvPr id="275" name="Group 274">
            <a:extLst>
              <a:ext uri="{FF2B5EF4-FFF2-40B4-BE49-F238E27FC236}">
                <a16:creationId xmlns:a16="http://schemas.microsoft.com/office/drawing/2014/main" id="{F6EE4F45-731E-42C3-989A-6770753AFC9A}"/>
              </a:ext>
            </a:extLst>
          </p:cNvPr>
          <p:cNvGrpSpPr/>
          <p:nvPr/>
        </p:nvGrpSpPr>
        <p:grpSpPr>
          <a:xfrm>
            <a:off x="7928441" y="3354638"/>
            <a:ext cx="546800" cy="317293"/>
            <a:chOff x="8168554" y="3052887"/>
            <a:chExt cx="469714" cy="266652"/>
          </a:xfrm>
        </p:grpSpPr>
        <p:sp>
          <p:nvSpPr>
            <p:cNvPr id="256" name="Oval 255">
              <a:extLst>
                <a:ext uri="{FF2B5EF4-FFF2-40B4-BE49-F238E27FC236}">
                  <a16:creationId xmlns:a16="http://schemas.microsoft.com/office/drawing/2014/main" id="{A866F24F-E2C2-499A-A32F-D606409B8537}"/>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C71AC37A-A8BF-41FE-BD76-50A9C1844C0C}"/>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038504A0-0EE1-44D2-BD40-1EDB2C37D054}"/>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62D0E93E-F0C8-48D3-A725-F2588940989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7F87E90-D7DA-4102-8F5F-73691CD92C2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83947BDE-97CD-4E31-96BF-A8ACADC5A41B}"/>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Shape 262">
              <a:extLst>
                <a:ext uri="{FF2B5EF4-FFF2-40B4-BE49-F238E27FC236}">
                  <a16:creationId xmlns:a16="http://schemas.microsoft.com/office/drawing/2014/main" id="{9D91C0B8-BF5B-47BC-AC28-05BDB9D7E4F1}"/>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reeform: Shape 263">
              <a:extLst>
                <a:ext uri="{FF2B5EF4-FFF2-40B4-BE49-F238E27FC236}">
                  <a16:creationId xmlns:a16="http://schemas.microsoft.com/office/drawing/2014/main" id="{36645A53-B274-4E51-A34F-23C0998A88B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6097EABD-6EB8-4431-B7C7-3577B00CA0DE}"/>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BB123F4A-5E9C-475F-9567-9312DC4E68FB}"/>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Shape 266">
              <a:extLst>
                <a:ext uri="{FF2B5EF4-FFF2-40B4-BE49-F238E27FC236}">
                  <a16:creationId xmlns:a16="http://schemas.microsoft.com/office/drawing/2014/main" id="{49A1AD4B-CB7D-4D55-880B-67E6735C2D8F}"/>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Shape 267">
              <a:extLst>
                <a:ext uri="{FF2B5EF4-FFF2-40B4-BE49-F238E27FC236}">
                  <a16:creationId xmlns:a16="http://schemas.microsoft.com/office/drawing/2014/main" id="{1D9FAE4D-F523-49EF-B700-A9BCC96EA746}"/>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3008EF43-7F5B-4079-B9C6-A93B0FFF0AA5}"/>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Shape 269">
              <a:extLst>
                <a:ext uri="{FF2B5EF4-FFF2-40B4-BE49-F238E27FC236}">
                  <a16:creationId xmlns:a16="http://schemas.microsoft.com/office/drawing/2014/main" id="{E953782A-B35D-40B5-A81F-B5546DCA4D6F}"/>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reeform: Shape 270">
              <a:extLst>
                <a:ext uri="{FF2B5EF4-FFF2-40B4-BE49-F238E27FC236}">
                  <a16:creationId xmlns:a16="http://schemas.microsoft.com/office/drawing/2014/main" id="{FE15F936-6503-4E55-90D0-9C09A8AF4DA1}"/>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Shape 271">
              <a:extLst>
                <a:ext uri="{FF2B5EF4-FFF2-40B4-BE49-F238E27FC236}">
                  <a16:creationId xmlns:a16="http://schemas.microsoft.com/office/drawing/2014/main" id="{006DAD8A-2D66-4B46-B9AF-C7F8DADDAC2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7EBF0743-5D34-4310-91B2-C2ECABDC313E}"/>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Shape 273">
              <a:extLst>
                <a:ext uri="{FF2B5EF4-FFF2-40B4-BE49-F238E27FC236}">
                  <a16:creationId xmlns:a16="http://schemas.microsoft.com/office/drawing/2014/main" id="{9ADA97F7-48E6-48BA-95F8-1C78972D3663}"/>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FACFF399-CED0-4528-9A53-12207EBACD91}"/>
              </a:ext>
            </a:extLst>
          </p:cNvPr>
          <p:cNvGrpSpPr/>
          <p:nvPr/>
        </p:nvGrpSpPr>
        <p:grpSpPr>
          <a:xfrm rot="10800000">
            <a:off x="7947319" y="3559879"/>
            <a:ext cx="546800" cy="317293"/>
            <a:chOff x="8168554" y="3052887"/>
            <a:chExt cx="469714" cy="266652"/>
          </a:xfrm>
        </p:grpSpPr>
        <p:sp>
          <p:nvSpPr>
            <p:cNvPr id="277" name="Oval 276">
              <a:extLst>
                <a:ext uri="{FF2B5EF4-FFF2-40B4-BE49-F238E27FC236}">
                  <a16:creationId xmlns:a16="http://schemas.microsoft.com/office/drawing/2014/main" id="{6481DB28-ADC6-4DEF-88A6-9B856FDCF252}"/>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133E031C-D117-4EB0-819B-BC37F3670681}"/>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14AE6B6-57F1-409E-9F32-50448141F054}"/>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791B71AA-75E7-4132-A529-25FBDC24DFEC}"/>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8CB3EABC-E65C-4DF3-BD52-D1DB1C862CB0}"/>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3E187DAE-4012-46C9-BEFA-205A0186F0C5}"/>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reeform: Shape 282">
              <a:extLst>
                <a:ext uri="{FF2B5EF4-FFF2-40B4-BE49-F238E27FC236}">
                  <a16:creationId xmlns:a16="http://schemas.microsoft.com/office/drawing/2014/main" id="{66633537-8530-42EC-A9A4-AAD107D4E15A}"/>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eeform: Shape 283">
              <a:extLst>
                <a:ext uri="{FF2B5EF4-FFF2-40B4-BE49-F238E27FC236}">
                  <a16:creationId xmlns:a16="http://schemas.microsoft.com/office/drawing/2014/main" id="{341743C0-7048-40BD-A32A-7197099B3613}"/>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Shape 284">
              <a:extLst>
                <a:ext uri="{FF2B5EF4-FFF2-40B4-BE49-F238E27FC236}">
                  <a16:creationId xmlns:a16="http://schemas.microsoft.com/office/drawing/2014/main" id="{7C2E259A-26F7-4531-92D2-E39B774AC30A}"/>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reeform: Shape 285">
              <a:extLst>
                <a:ext uri="{FF2B5EF4-FFF2-40B4-BE49-F238E27FC236}">
                  <a16:creationId xmlns:a16="http://schemas.microsoft.com/office/drawing/2014/main" id="{1226B08A-C407-4CC6-934F-3CBBB410B51D}"/>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eeform: Shape 286">
              <a:extLst>
                <a:ext uri="{FF2B5EF4-FFF2-40B4-BE49-F238E27FC236}">
                  <a16:creationId xmlns:a16="http://schemas.microsoft.com/office/drawing/2014/main" id="{B7A584E5-5881-4659-80D3-0367151012B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FFD8159F-4D96-4DB3-90D9-6321A7DF295C}"/>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288">
              <a:extLst>
                <a:ext uri="{FF2B5EF4-FFF2-40B4-BE49-F238E27FC236}">
                  <a16:creationId xmlns:a16="http://schemas.microsoft.com/office/drawing/2014/main" id="{3FDE2CC2-EF68-4C2D-BB8D-20F765810A70}"/>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Shape 289">
              <a:extLst>
                <a:ext uri="{FF2B5EF4-FFF2-40B4-BE49-F238E27FC236}">
                  <a16:creationId xmlns:a16="http://schemas.microsoft.com/office/drawing/2014/main" id="{E9A31003-374D-4F56-A5A3-52BDCAFE5D7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reeform: Shape 290">
              <a:extLst>
                <a:ext uri="{FF2B5EF4-FFF2-40B4-BE49-F238E27FC236}">
                  <a16:creationId xmlns:a16="http://schemas.microsoft.com/office/drawing/2014/main" id="{BE949861-F6E9-4719-8521-B0115E483C8D}"/>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49A48F7F-D6FD-4AC4-B22E-954C74D201B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291FAC0C-D454-45C8-AB68-BC424DA897DA}"/>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reeform: Shape 293">
              <a:extLst>
                <a:ext uri="{FF2B5EF4-FFF2-40B4-BE49-F238E27FC236}">
                  <a16:creationId xmlns:a16="http://schemas.microsoft.com/office/drawing/2014/main" id="{33A83A08-8F7C-4E0B-B18C-247A3ABB8CE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87B97C7F-49BF-4FD1-93EF-923B3519E32D}"/>
              </a:ext>
            </a:extLst>
          </p:cNvPr>
          <p:cNvGrpSpPr/>
          <p:nvPr/>
        </p:nvGrpSpPr>
        <p:grpSpPr>
          <a:xfrm>
            <a:off x="8822896" y="3330386"/>
            <a:ext cx="546800" cy="317293"/>
            <a:chOff x="8168554" y="3052887"/>
            <a:chExt cx="469714" cy="266652"/>
          </a:xfrm>
        </p:grpSpPr>
        <p:sp>
          <p:nvSpPr>
            <p:cNvPr id="298" name="Oval 297">
              <a:extLst>
                <a:ext uri="{FF2B5EF4-FFF2-40B4-BE49-F238E27FC236}">
                  <a16:creationId xmlns:a16="http://schemas.microsoft.com/office/drawing/2014/main" id="{208915CA-B7E0-4B89-9D44-B49711869B5F}"/>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1AB8148-8D31-4F18-90A4-B05A04418BD9}"/>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7B2C428D-74D6-4C26-B74A-A31E9ECFE90A}"/>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B45EC92-1D83-4947-B576-DA68D840D0C1}"/>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C0EF06DB-11E1-4F27-A64B-85B91146ECBA}"/>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1C07AB8-C06F-4B87-9836-7C972B31CB13}"/>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Shape 303">
              <a:extLst>
                <a:ext uri="{FF2B5EF4-FFF2-40B4-BE49-F238E27FC236}">
                  <a16:creationId xmlns:a16="http://schemas.microsoft.com/office/drawing/2014/main" id="{09337080-CE24-4786-A345-3D11E4A25A3F}"/>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Shape 304">
              <a:extLst>
                <a:ext uri="{FF2B5EF4-FFF2-40B4-BE49-F238E27FC236}">
                  <a16:creationId xmlns:a16="http://schemas.microsoft.com/office/drawing/2014/main" id="{0BE85154-E329-4C45-A2B7-2364813788D7}"/>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Shape 305">
              <a:extLst>
                <a:ext uri="{FF2B5EF4-FFF2-40B4-BE49-F238E27FC236}">
                  <a16:creationId xmlns:a16="http://schemas.microsoft.com/office/drawing/2014/main" id="{79885A2D-9DCB-4056-A8A5-7ACBC859872F}"/>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id="{E8D690FC-E90F-4DFD-8A48-F22645933BB8}"/>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Shape 307">
              <a:extLst>
                <a:ext uri="{FF2B5EF4-FFF2-40B4-BE49-F238E27FC236}">
                  <a16:creationId xmlns:a16="http://schemas.microsoft.com/office/drawing/2014/main" id="{B4BF55DD-C620-4CA6-9198-BC311A68E19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Shape 308">
              <a:extLst>
                <a:ext uri="{FF2B5EF4-FFF2-40B4-BE49-F238E27FC236}">
                  <a16:creationId xmlns:a16="http://schemas.microsoft.com/office/drawing/2014/main" id="{F0BFFDD5-0A1B-4E31-A985-D8EC7B58B553}"/>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reeform: Shape 309">
              <a:extLst>
                <a:ext uri="{FF2B5EF4-FFF2-40B4-BE49-F238E27FC236}">
                  <a16:creationId xmlns:a16="http://schemas.microsoft.com/office/drawing/2014/main" id="{99190853-A39A-41A3-B48B-140CD149716B}"/>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5F3454F3-8AA9-4F5D-A023-6D5D1AA943E2}"/>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Shape 311">
              <a:extLst>
                <a:ext uri="{FF2B5EF4-FFF2-40B4-BE49-F238E27FC236}">
                  <a16:creationId xmlns:a16="http://schemas.microsoft.com/office/drawing/2014/main" id="{653B7CF5-E8DE-4EFE-9758-ED1FCB94B45F}"/>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eeform: Shape 312">
              <a:extLst>
                <a:ext uri="{FF2B5EF4-FFF2-40B4-BE49-F238E27FC236}">
                  <a16:creationId xmlns:a16="http://schemas.microsoft.com/office/drawing/2014/main" id="{999B8586-7573-404E-8066-58B12C8FEF16}"/>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reeform: Shape 313">
              <a:extLst>
                <a:ext uri="{FF2B5EF4-FFF2-40B4-BE49-F238E27FC236}">
                  <a16:creationId xmlns:a16="http://schemas.microsoft.com/office/drawing/2014/main" id="{1E624C2E-978B-4AF2-91F9-8FBE19F3F85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reeform: Shape 314">
              <a:extLst>
                <a:ext uri="{FF2B5EF4-FFF2-40B4-BE49-F238E27FC236}">
                  <a16:creationId xmlns:a16="http://schemas.microsoft.com/office/drawing/2014/main" id="{863A0336-4FCC-472B-B4B9-C3E9AF4A09F5}"/>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A8C47E71-0D18-4B1B-B6F8-4436C9E016E9}"/>
              </a:ext>
            </a:extLst>
          </p:cNvPr>
          <p:cNvGrpSpPr/>
          <p:nvPr/>
        </p:nvGrpSpPr>
        <p:grpSpPr>
          <a:xfrm rot="10800000">
            <a:off x="8841774" y="3535627"/>
            <a:ext cx="546800" cy="317293"/>
            <a:chOff x="8168554" y="3052887"/>
            <a:chExt cx="469714" cy="266652"/>
          </a:xfrm>
        </p:grpSpPr>
        <p:sp>
          <p:nvSpPr>
            <p:cNvPr id="317" name="Oval 316">
              <a:extLst>
                <a:ext uri="{FF2B5EF4-FFF2-40B4-BE49-F238E27FC236}">
                  <a16:creationId xmlns:a16="http://schemas.microsoft.com/office/drawing/2014/main" id="{594DAE07-1C98-408F-B5D2-286602B90E6A}"/>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287DCBF5-9BFC-44C1-94AB-DE74E7B02976}"/>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5EC71CD2-6AA7-4B15-8529-4F5387A0A5F9}"/>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3242A4FB-8004-446B-BF1E-102A089A363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332C71F-BD77-4C61-8875-00643A937778}"/>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A768082E-E3D5-489B-96E2-88591E5AF60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Shape 322">
              <a:extLst>
                <a:ext uri="{FF2B5EF4-FFF2-40B4-BE49-F238E27FC236}">
                  <a16:creationId xmlns:a16="http://schemas.microsoft.com/office/drawing/2014/main" id="{D463528E-518E-48B3-8998-0B1F25D72BB6}"/>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reeform: Shape 323">
              <a:extLst>
                <a:ext uri="{FF2B5EF4-FFF2-40B4-BE49-F238E27FC236}">
                  <a16:creationId xmlns:a16="http://schemas.microsoft.com/office/drawing/2014/main" id="{DEFD0A83-BAA2-43D3-817F-ADF3ADFB9155}"/>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reeform: Shape 324">
              <a:extLst>
                <a:ext uri="{FF2B5EF4-FFF2-40B4-BE49-F238E27FC236}">
                  <a16:creationId xmlns:a16="http://schemas.microsoft.com/office/drawing/2014/main" id="{074AF3D2-EF02-436F-B5A1-C887D9597322}"/>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a:extLst>
                <a:ext uri="{FF2B5EF4-FFF2-40B4-BE49-F238E27FC236}">
                  <a16:creationId xmlns:a16="http://schemas.microsoft.com/office/drawing/2014/main" id="{84508E56-694A-4A88-BB2A-BF3318DA6A0E}"/>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Shape 326">
              <a:extLst>
                <a:ext uri="{FF2B5EF4-FFF2-40B4-BE49-F238E27FC236}">
                  <a16:creationId xmlns:a16="http://schemas.microsoft.com/office/drawing/2014/main" id="{DCB2F537-F724-41F3-907C-3EA2562C5595}"/>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a:extLst>
                <a:ext uri="{FF2B5EF4-FFF2-40B4-BE49-F238E27FC236}">
                  <a16:creationId xmlns:a16="http://schemas.microsoft.com/office/drawing/2014/main" id="{BF8BFA9B-DB21-40A5-9673-1F98BD32276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Shape 328">
              <a:extLst>
                <a:ext uri="{FF2B5EF4-FFF2-40B4-BE49-F238E27FC236}">
                  <a16:creationId xmlns:a16="http://schemas.microsoft.com/office/drawing/2014/main" id="{F7874E41-9AAC-4402-A0D8-2FE8A28F9549}"/>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Shape 329">
              <a:extLst>
                <a:ext uri="{FF2B5EF4-FFF2-40B4-BE49-F238E27FC236}">
                  <a16:creationId xmlns:a16="http://schemas.microsoft.com/office/drawing/2014/main" id="{6FC79EF8-AFAD-4B18-A629-EC4158AEDC56}"/>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reeform: Shape 330">
              <a:extLst>
                <a:ext uri="{FF2B5EF4-FFF2-40B4-BE49-F238E27FC236}">
                  <a16:creationId xmlns:a16="http://schemas.microsoft.com/office/drawing/2014/main" id="{7C884A94-0011-419F-9B9A-E43F960D4AE4}"/>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reeform: Shape 331">
              <a:extLst>
                <a:ext uri="{FF2B5EF4-FFF2-40B4-BE49-F238E27FC236}">
                  <a16:creationId xmlns:a16="http://schemas.microsoft.com/office/drawing/2014/main" id="{06242EEA-268D-4A84-9B6E-60526CE2C808}"/>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reeform: Shape 332">
              <a:extLst>
                <a:ext uri="{FF2B5EF4-FFF2-40B4-BE49-F238E27FC236}">
                  <a16:creationId xmlns:a16="http://schemas.microsoft.com/office/drawing/2014/main" id="{C4879CF1-439A-47BD-A6F9-754550A434A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Shape 333">
              <a:extLst>
                <a:ext uri="{FF2B5EF4-FFF2-40B4-BE49-F238E27FC236}">
                  <a16:creationId xmlns:a16="http://schemas.microsoft.com/office/drawing/2014/main" id="{CA5F4375-9E3C-400E-98BA-677767E3919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Freeform: Shape 295">
            <a:extLst>
              <a:ext uri="{FF2B5EF4-FFF2-40B4-BE49-F238E27FC236}">
                <a16:creationId xmlns:a16="http://schemas.microsoft.com/office/drawing/2014/main" id="{1AB57892-26A6-44E9-8898-389654AEBB45}"/>
              </a:ext>
            </a:extLst>
          </p:cNvPr>
          <p:cNvSpPr/>
          <p:nvPr/>
        </p:nvSpPr>
        <p:spPr>
          <a:xfrm>
            <a:off x="8468759" y="3234835"/>
            <a:ext cx="391885" cy="758269"/>
          </a:xfrm>
          <a:custGeom>
            <a:avLst/>
            <a:gdLst>
              <a:gd name="connsiteX0" fmla="*/ 174171 w 391885"/>
              <a:gd name="connsiteY0" fmla="*/ 232 h 758269"/>
              <a:gd name="connsiteX1" fmla="*/ 78377 w 391885"/>
              <a:gd name="connsiteY1" fmla="*/ 8941 h 758269"/>
              <a:gd name="connsiteX2" fmla="*/ 52251 w 391885"/>
              <a:gd name="connsiteY2" fmla="*/ 17649 h 758269"/>
              <a:gd name="connsiteX3" fmla="*/ 43543 w 391885"/>
              <a:gd name="connsiteY3" fmla="*/ 43775 h 758269"/>
              <a:gd name="connsiteX4" fmla="*/ 26125 w 391885"/>
              <a:gd name="connsiteY4" fmla="*/ 61192 h 758269"/>
              <a:gd name="connsiteX5" fmla="*/ 17417 w 391885"/>
              <a:gd name="connsiteY5" fmla="*/ 104735 h 758269"/>
              <a:gd name="connsiteX6" fmla="*/ 0 w 391885"/>
              <a:gd name="connsiteY6" fmla="*/ 217947 h 758269"/>
              <a:gd name="connsiteX7" fmla="*/ 17417 w 391885"/>
              <a:gd name="connsiteY7" fmla="*/ 331158 h 758269"/>
              <a:gd name="connsiteX8" fmla="*/ 26125 w 391885"/>
              <a:gd name="connsiteY8" fmla="*/ 418244 h 758269"/>
              <a:gd name="connsiteX9" fmla="*/ 43543 w 391885"/>
              <a:gd name="connsiteY9" fmla="*/ 679501 h 758269"/>
              <a:gd name="connsiteX10" fmla="*/ 60960 w 391885"/>
              <a:gd name="connsiteY10" fmla="*/ 705627 h 758269"/>
              <a:gd name="connsiteX11" fmla="*/ 87085 w 391885"/>
              <a:gd name="connsiteY11" fmla="*/ 714335 h 758269"/>
              <a:gd name="connsiteX12" fmla="*/ 130628 w 391885"/>
              <a:gd name="connsiteY12" fmla="*/ 749169 h 758269"/>
              <a:gd name="connsiteX13" fmla="*/ 156754 w 391885"/>
              <a:gd name="connsiteY13" fmla="*/ 757878 h 758269"/>
              <a:gd name="connsiteX14" fmla="*/ 304800 w 391885"/>
              <a:gd name="connsiteY14" fmla="*/ 731752 h 758269"/>
              <a:gd name="connsiteX15" fmla="*/ 322217 w 391885"/>
              <a:gd name="connsiteY15" fmla="*/ 705627 h 758269"/>
              <a:gd name="connsiteX16" fmla="*/ 330925 w 391885"/>
              <a:gd name="connsiteY16" fmla="*/ 679501 h 758269"/>
              <a:gd name="connsiteX17" fmla="*/ 348343 w 391885"/>
              <a:gd name="connsiteY17" fmla="*/ 662084 h 758269"/>
              <a:gd name="connsiteX18" fmla="*/ 365760 w 391885"/>
              <a:gd name="connsiteY18" fmla="*/ 609832 h 758269"/>
              <a:gd name="connsiteX19" fmla="*/ 374468 w 391885"/>
              <a:gd name="connsiteY19" fmla="*/ 470495 h 758269"/>
              <a:gd name="connsiteX20" fmla="*/ 391885 w 391885"/>
              <a:gd name="connsiteY20" fmla="*/ 418244 h 758269"/>
              <a:gd name="connsiteX21" fmla="*/ 365760 w 391885"/>
              <a:gd name="connsiteY21" fmla="*/ 209238 h 758269"/>
              <a:gd name="connsiteX22" fmla="*/ 357051 w 391885"/>
              <a:gd name="connsiteY22" fmla="*/ 183112 h 758269"/>
              <a:gd name="connsiteX23" fmla="*/ 339634 w 391885"/>
              <a:gd name="connsiteY23" fmla="*/ 156987 h 758269"/>
              <a:gd name="connsiteX24" fmla="*/ 322217 w 391885"/>
              <a:gd name="connsiteY24" fmla="*/ 139569 h 758269"/>
              <a:gd name="connsiteX25" fmla="*/ 287383 w 391885"/>
              <a:gd name="connsiteY25" fmla="*/ 87318 h 758269"/>
              <a:gd name="connsiteX26" fmla="*/ 278674 w 391885"/>
              <a:gd name="connsiteY26" fmla="*/ 61192 h 758269"/>
              <a:gd name="connsiteX27" fmla="*/ 252548 w 391885"/>
              <a:gd name="connsiteY27" fmla="*/ 52484 h 758269"/>
              <a:gd name="connsiteX28" fmla="*/ 209005 w 391885"/>
              <a:gd name="connsiteY28" fmla="*/ 17649 h 758269"/>
              <a:gd name="connsiteX29" fmla="*/ 174171 w 391885"/>
              <a:gd name="connsiteY29" fmla="*/ 232 h 75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1885" h="758269">
                <a:moveTo>
                  <a:pt x="174171" y="232"/>
                </a:moveTo>
                <a:cubicBezTo>
                  <a:pt x="152400" y="-1219"/>
                  <a:pt x="110118" y="4407"/>
                  <a:pt x="78377" y="8941"/>
                </a:cubicBezTo>
                <a:cubicBezTo>
                  <a:pt x="69290" y="10239"/>
                  <a:pt x="58742" y="11158"/>
                  <a:pt x="52251" y="17649"/>
                </a:cubicBezTo>
                <a:cubicBezTo>
                  <a:pt x="45760" y="24140"/>
                  <a:pt x="48266" y="35904"/>
                  <a:pt x="43543" y="43775"/>
                </a:cubicBezTo>
                <a:cubicBezTo>
                  <a:pt x="39319" y="50816"/>
                  <a:pt x="31931" y="55386"/>
                  <a:pt x="26125" y="61192"/>
                </a:cubicBezTo>
                <a:cubicBezTo>
                  <a:pt x="23222" y="75706"/>
                  <a:pt x="19510" y="90082"/>
                  <a:pt x="17417" y="104735"/>
                </a:cubicBezTo>
                <a:cubicBezTo>
                  <a:pt x="700" y="221755"/>
                  <a:pt x="18127" y="145432"/>
                  <a:pt x="0" y="217947"/>
                </a:cubicBezTo>
                <a:cubicBezTo>
                  <a:pt x="6296" y="255726"/>
                  <a:pt x="12937" y="293079"/>
                  <a:pt x="17417" y="331158"/>
                </a:cubicBezTo>
                <a:cubicBezTo>
                  <a:pt x="20826" y="360132"/>
                  <a:pt x="23943" y="389152"/>
                  <a:pt x="26125" y="418244"/>
                </a:cubicBezTo>
                <a:cubicBezTo>
                  <a:pt x="32653" y="505279"/>
                  <a:pt x="-4870" y="606880"/>
                  <a:pt x="43543" y="679501"/>
                </a:cubicBezTo>
                <a:cubicBezTo>
                  <a:pt x="49349" y="688210"/>
                  <a:pt x="52787" y="699089"/>
                  <a:pt x="60960" y="705627"/>
                </a:cubicBezTo>
                <a:cubicBezTo>
                  <a:pt x="68128" y="711361"/>
                  <a:pt x="78377" y="711432"/>
                  <a:pt x="87085" y="714335"/>
                </a:cubicBezTo>
                <a:cubicBezTo>
                  <a:pt x="103284" y="730534"/>
                  <a:pt x="108659" y="738184"/>
                  <a:pt x="130628" y="749169"/>
                </a:cubicBezTo>
                <a:cubicBezTo>
                  <a:pt x="138839" y="753274"/>
                  <a:pt x="148045" y="754975"/>
                  <a:pt x="156754" y="757878"/>
                </a:cubicBezTo>
                <a:cubicBezTo>
                  <a:pt x="205232" y="754415"/>
                  <a:pt x="266321" y="770230"/>
                  <a:pt x="304800" y="731752"/>
                </a:cubicBezTo>
                <a:cubicBezTo>
                  <a:pt x="312201" y="724351"/>
                  <a:pt x="316411" y="714335"/>
                  <a:pt x="322217" y="705627"/>
                </a:cubicBezTo>
                <a:cubicBezTo>
                  <a:pt x="325120" y="696918"/>
                  <a:pt x="326202" y="687372"/>
                  <a:pt x="330925" y="679501"/>
                </a:cubicBezTo>
                <a:cubicBezTo>
                  <a:pt x="335149" y="672460"/>
                  <a:pt x="344671" y="669428"/>
                  <a:pt x="348343" y="662084"/>
                </a:cubicBezTo>
                <a:cubicBezTo>
                  <a:pt x="356554" y="645663"/>
                  <a:pt x="365760" y="609832"/>
                  <a:pt x="365760" y="609832"/>
                </a:cubicBezTo>
                <a:cubicBezTo>
                  <a:pt x="368663" y="563386"/>
                  <a:pt x="368180" y="516605"/>
                  <a:pt x="374468" y="470495"/>
                </a:cubicBezTo>
                <a:cubicBezTo>
                  <a:pt x="376949" y="452304"/>
                  <a:pt x="391885" y="418244"/>
                  <a:pt x="391885" y="418244"/>
                </a:cubicBezTo>
                <a:cubicBezTo>
                  <a:pt x="382159" y="243163"/>
                  <a:pt x="399726" y="311134"/>
                  <a:pt x="365760" y="209238"/>
                </a:cubicBezTo>
                <a:cubicBezTo>
                  <a:pt x="362857" y="200529"/>
                  <a:pt x="362143" y="190750"/>
                  <a:pt x="357051" y="183112"/>
                </a:cubicBezTo>
                <a:cubicBezTo>
                  <a:pt x="351245" y="174404"/>
                  <a:pt x="346172" y="165160"/>
                  <a:pt x="339634" y="156987"/>
                </a:cubicBezTo>
                <a:cubicBezTo>
                  <a:pt x="334505" y="150576"/>
                  <a:pt x="327143" y="146138"/>
                  <a:pt x="322217" y="139569"/>
                </a:cubicBezTo>
                <a:cubicBezTo>
                  <a:pt x="309658" y="122823"/>
                  <a:pt x="294003" y="107176"/>
                  <a:pt x="287383" y="87318"/>
                </a:cubicBezTo>
                <a:cubicBezTo>
                  <a:pt x="284480" y="78609"/>
                  <a:pt x="285165" y="67683"/>
                  <a:pt x="278674" y="61192"/>
                </a:cubicBezTo>
                <a:cubicBezTo>
                  <a:pt x="272183" y="54701"/>
                  <a:pt x="261257" y="55387"/>
                  <a:pt x="252548" y="52484"/>
                </a:cubicBezTo>
                <a:cubicBezTo>
                  <a:pt x="172141" y="-1121"/>
                  <a:pt x="271049" y="67285"/>
                  <a:pt x="209005" y="17649"/>
                </a:cubicBezTo>
                <a:cubicBezTo>
                  <a:pt x="191489" y="3636"/>
                  <a:pt x="195942" y="1683"/>
                  <a:pt x="174171" y="232"/>
                </a:cubicBezTo>
                <a:close/>
              </a:path>
            </a:pathLst>
          </a:custGeom>
          <a:solidFill>
            <a:srgbClr val="90BE88"/>
          </a:solidFill>
          <a:ln>
            <a:solidFill>
              <a:srgbClr val="337D35">
                <a:alpha val="7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reeform: Shape 334">
            <a:extLst>
              <a:ext uri="{FF2B5EF4-FFF2-40B4-BE49-F238E27FC236}">
                <a16:creationId xmlns:a16="http://schemas.microsoft.com/office/drawing/2014/main" id="{EA2C5CF1-A690-47D6-A766-3D42A86301B3}"/>
              </a:ext>
            </a:extLst>
          </p:cNvPr>
          <p:cNvSpPr/>
          <p:nvPr/>
        </p:nvSpPr>
        <p:spPr>
          <a:xfrm>
            <a:off x="9261485" y="3198707"/>
            <a:ext cx="357052" cy="807552"/>
          </a:xfrm>
          <a:custGeom>
            <a:avLst/>
            <a:gdLst>
              <a:gd name="connsiteX0" fmla="*/ 182880 w 357052"/>
              <a:gd name="connsiteY0" fmla="*/ 6363 h 807552"/>
              <a:gd name="connsiteX1" fmla="*/ 87086 w 357052"/>
              <a:gd name="connsiteY1" fmla="*/ 32489 h 807552"/>
              <a:gd name="connsiteX2" fmla="*/ 34834 w 357052"/>
              <a:gd name="connsiteY2" fmla="*/ 67323 h 807552"/>
              <a:gd name="connsiteX3" fmla="*/ 8709 w 357052"/>
              <a:gd name="connsiteY3" fmla="*/ 145700 h 807552"/>
              <a:gd name="connsiteX4" fmla="*/ 0 w 357052"/>
              <a:gd name="connsiteY4" fmla="*/ 171826 h 807552"/>
              <a:gd name="connsiteX5" fmla="*/ 8709 w 357052"/>
              <a:gd name="connsiteY5" fmla="*/ 537586 h 807552"/>
              <a:gd name="connsiteX6" fmla="*/ 26126 w 357052"/>
              <a:gd name="connsiteY6" fmla="*/ 589837 h 807552"/>
              <a:gd name="connsiteX7" fmla="*/ 34834 w 357052"/>
              <a:gd name="connsiteY7" fmla="*/ 615963 h 807552"/>
              <a:gd name="connsiteX8" fmla="*/ 43543 w 357052"/>
              <a:gd name="connsiteY8" fmla="*/ 737883 h 807552"/>
              <a:gd name="connsiteX9" fmla="*/ 52252 w 357052"/>
              <a:gd name="connsiteY9" fmla="*/ 764009 h 807552"/>
              <a:gd name="connsiteX10" fmla="*/ 104503 w 357052"/>
              <a:gd name="connsiteY10" fmla="*/ 798843 h 807552"/>
              <a:gd name="connsiteX11" fmla="*/ 130629 w 357052"/>
              <a:gd name="connsiteY11" fmla="*/ 807552 h 807552"/>
              <a:gd name="connsiteX12" fmla="*/ 174172 w 357052"/>
              <a:gd name="connsiteY12" fmla="*/ 798843 h 807552"/>
              <a:gd name="connsiteX13" fmla="*/ 200297 w 357052"/>
              <a:gd name="connsiteY13" fmla="*/ 790134 h 807552"/>
              <a:gd name="connsiteX14" fmla="*/ 313509 w 357052"/>
              <a:gd name="connsiteY14" fmla="*/ 781426 h 807552"/>
              <a:gd name="connsiteX15" fmla="*/ 339634 w 357052"/>
              <a:gd name="connsiteY15" fmla="*/ 772717 h 807552"/>
              <a:gd name="connsiteX16" fmla="*/ 348343 w 357052"/>
              <a:gd name="connsiteY16" fmla="*/ 746592 h 807552"/>
              <a:gd name="connsiteX17" fmla="*/ 322217 w 357052"/>
              <a:gd name="connsiteY17" fmla="*/ 668214 h 807552"/>
              <a:gd name="connsiteX18" fmla="*/ 296092 w 357052"/>
              <a:gd name="connsiteY18" fmla="*/ 650797 h 807552"/>
              <a:gd name="connsiteX19" fmla="*/ 296092 w 357052"/>
              <a:gd name="connsiteY19" fmla="*/ 528877 h 807552"/>
              <a:gd name="connsiteX20" fmla="*/ 304800 w 357052"/>
              <a:gd name="connsiteY20" fmla="*/ 502752 h 807552"/>
              <a:gd name="connsiteX21" fmla="*/ 322217 w 357052"/>
              <a:gd name="connsiteY21" fmla="*/ 485334 h 807552"/>
              <a:gd name="connsiteX22" fmla="*/ 339634 w 357052"/>
              <a:gd name="connsiteY22" fmla="*/ 433083 h 807552"/>
              <a:gd name="connsiteX23" fmla="*/ 357052 w 357052"/>
              <a:gd name="connsiteY23" fmla="*/ 337289 h 807552"/>
              <a:gd name="connsiteX24" fmla="*/ 339634 w 357052"/>
              <a:gd name="connsiteY24" fmla="*/ 180534 h 807552"/>
              <a:gd name="connsiteX25" fmla="*/ 330926 w 357052"/>
              <a:gd name="connsiteY25" fmla="*/ 154409 h 807552"/>
              <a:gd name="connsiteX26" fmla="*/ 313509 w 357052"/>
              <a:gd name="connsiteY26" fmla="*/ 128283 h 807552"/>
              <a:gd name="connsiteX27" fmla="*/ 278674 w 357052"/>
              <a:gd name="connsiteY27" fmla="*/ 84740 h 807552"/>
              <a:gd name="connsiteX28" fmla="*/ 235132 w 357052"/>
              <a:gd name="connsiteY28" fmla="*/ 41197 h 807552"/>
              <a:gd name="connsiteX29" fmla="*/ 191589 w 357052"/>
              <a:gd name="connsiteY29" fmla="*/ 15072 h 807552"/>
              <a:gd name="connsiteX30" fmla="*/ 182880 w 357052"/>
              <a:gd name="connsiteY30" fmla="*/ 6363 h 80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7052" h="807552">
                <a:moveTo>
                  <a:pt x="182880" y="6363"/>
                </a:moveTo>
                <a:cubicBezTo>
                  <a:pt x="159512" y="11037"/>
                  <a:pt x="106027" y="19862"/>
                  <a:pt x="87086" y="32489"/>
                </a:cubicBezTo>
                <a:lnTo>
                  <a:pt x="34834" y="67323"/>
                </a:lnTo>
                <a:lnTo>
                  <a:pt x="8709" y="145700"/>
                </a:lnTo>
                <a:lnTo>
                  <a:pt x="0" y="171826"/>
                </a:lnTo>
                <a:cubicBezTo>
                  <a:pt x="2903" y="293746"/>
                  <a:pt x="1102" y="415869"/>
                  <a:pt x="8709" y="537586"/>
                </a:cubicBezTo>
                <a:cubicBezTo>
                  <a:pt x="9854" y="555909"/>
                  <a:pt x="20320" y="572420"/>
                  <a:pt x="26126" y="589837"/>
                </a:cubicBezTo>
                <a:lnTo>
                  <a:pt x="34834" y="615963"/>
                </a:lnTo>
                <a:cubicBezTo>
                  <a:pt x="37737" y="656603"/>
                  <a:pt x="38782" y="697419"/>
                  <a:pt x="43543" y="737883"/>
                </a:cubicBezTo>
                <a:cubicBezTo>
                  <a:pt x="44616" y="747000"/>
                  <a:pt x="45761" y="757518"/>
                  <a:pt x="52252" y="764009"/>
                </a:cubicBezTo>
                <a:cubicBezTo>
                  <a:pt x="67054" y="778811"/>
                  <a:pt x="84645" y="792223"/>
                  <a:pt x="104503" y="798843"/>
                </a:cubicBezTo>
                <a:lnTo>
                  <a:pt x="130629" y="807552"/>
                </a:lnTo>
                <a:cubicBezTo>
                  <a:pt x="145143" y="804649"/>
                  <a:pt x="159812" y="802433"/>
                  <a:pt x="174172" y="798843"/>
                </a:cubicBezTo>
                <a:cubicBezTo>
                  <a:pt x="183077" y="796617"/>
                  <a:pt x="191188" y="791273"/>
                  <a:pt x="200297" y="790134"/>
                </a:cubicBezTo>
                <a:cubicBezTo>
                  <a:pt x="237854" y="785439"/>
                  <a:pt x="275772" y="784329"/>
                  <a:pt x="313509" y="781426"/>
                </a:cubicBezTo>
                <a:cubicBezTo>
                  <a:pt x="322217" y="778523"/>
                  <a:pt x="333143" y="779208"/>
                  <a:pt x="339634" y="772717"/>
                </a:cubicBezTo>
                <a:cubicBezTo>
                  <a:pt x="346125" y="766226"/>
                  <a:pt x="348343" y="755771"/>
                  <a:pt x="348343" y="746592"/>
                </a:cubicBezTo>
                <a:cubicBezTo>
                  <a:pt x="348343" y="717400"/>
                  <a:pt x="343246" y="689244"/>
                  <a:pt x="322217" y="668214"/>
                </a:cubicBezTo>
                <a:cubicBezTo>
                  <a:pt x="314816" y="660813"/>
                  <a:pt x="304800" y="656603"/>
                  <a:pt x="296092" y="650797"/>
                </a:cubicBezTo>
                <a:cubicBezTo>
                  <a:pt x="278335" y="597531"/>
                  <a:pt x="282736" y="622368"/>
                  <a:pt x="296092" y="528877"/>
                </a:cubicBezTo>
                <a:cubicBezTo>
                  <a:pt x="297390" y="519790"/>
                  <a:pt x="300077" y="510623"/>
                  <a:pt x="304800" y="502752"/>
                </a:cubicBezTo>
                <a:cubicBezTo>
                  <a:pt x="309024" y="495711"/>
                  <a:pt x="316411" y="491140"/>
                  <a:pt x="322217" y="485334"/>
                </a:cubicBezTo>
                <a:cubicBezTo>
                  <a:pt x="328023" y="467917"/>
                  <a:pt x="336616" y="451192"/>
                  <a:pt x="339634" y="433083"/>
                </a:cubicBezTo>
                <a:cubicBezTo>
                  <a:pt x="350777" y="366232"/>
                  <a:pt x="344880" y="398146"/>
                  <a:pt x="357052" y="337289"/>
                </a:cubicBezTo>
                <a:cubicBezTo>
                  <a:pt x="351790" y="268890"/>
                  <a:pt x="353974" y="237894"/>
                  <a:pt x="339634" y="180534"/>
                </a:cubicBezTo>
                <a:cubicBezTo>
                  <a:pt x="337408" y="171629"/>
                  <a:pt x="335031" y="162619"/>
                  <a:pt x="330926" y="154409"/>
                </a:cubicBezTo>
                <a:cubicBezTo>
                  <a:pt x="326245" y="145047"/>
                  <a:pt x="318190" y="137644"/>
                  <a:pt x="313509" y="128283"/>
                </a:cubicBezTo>
                <a:cubicBezTo>
                  <a:pt x="292477" y="86219"/>
                  <a:pt x="322714" y="114100"/>
                  <a:pt x="278674" y="84740"/>
                </a:cubicBezTo>
                <a:cubicBezTo>
                  <a:pt x="248818" y="39955"/>
                  <a:pt x="276599" y="74370"/>
                  <a:pt x="235132" y="41197"/>
                </a:cubicBezTo>
                <a:cubicBezTo>
                  <a:pt x="200979" y="13875"/>
                  <a:pt x="236956" y="30194"/>
                  <a:pt x="191589" y="15072"/>
                </a:cubicBezTo>
                <a:cubicBezTo>
                  <a:pt x="172119" y="-4399"/>
                  <a:pt x="182383" y="-2346"/>
                  <a:pt x="182880" y="6363"/>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reeform: Shape 374">
            <a:extLst>
              <a:ext uri="{FF2B5EF4-FFF2-40B4-BE49-F238E27FC236}">
                <a16:creationId xmlns:a16="http://schemas.microsoft.com/office/drawing/2014/main" id="{3EABF10D-54DD-498A-82FA-4A82325C07D7}"/>
              </a:ext>
            </a:extLst>
          </p:cNvPr>
          <p:cNvSpPr/>
          <p:nvPr/>
        </p:nvSpPr>
        <p:spPr>
          <a:xfrm>
            <a:off x="9718766" y="3491499"/>
            <a:ext cx="209005" cy="192227"/>
          </a:xfrm>
          <a:custGeom>
            <a:avLst/>
            <a:gdLst>
              <a:gd name="connsiteX0" fmla="*/ 121920 w 209005"/>
              <a:gd name="connsiteY0" fmla="*/ 638 h 192227"/>
              <a:gd name="connsiteX1" fmla="*/ 78377 w 209005"/>
              <a:gd name="connsiteY1" fmla="*/ 9347 h 192227"/>
              <a:gd name="connsiteX2" fmla="*/ 26125 w 209005"/>
              <a:gd name="connsiteY2" fmla="*/ 26764 h 192227"/>
              <a:gd name="connsiteX3" fmla="*/ 8708 w 209005"/>
              <a:gd name="connsiteY3" fmla="*/ 79015 h 192227"/>
              <a:gd name="connsiteX4" fmla="*/ 0 w 209005"/>
              <a:gd name="connsiteY4" fmla="*/ 105141 h 192227"/>
              <a:gd name="connsiteX5" fmla="*/ 34834 w 209005"/>
              <a:gd name="connsiteY5" fmla="*/ 157392 h 192227"/>
              <a:gd name="connsiteX6" fmla="*/ 52251 w 209005"/>
              <a:gd name="connsiteY6" fmla="*/ 174810 h 192227"/>
              <a:gd name="connsiteX7" fmla="*/ 104503 w 209005"/>
              <a:gd name="connsiteY7" fmla="*/ 192227 h 192227"/>
              <a:gd name="connsiteX8" fmla="*/ 191588 w 209005"/>
              <a:gd name="connsiteY8" fmla="*/ 183518 h 192227"/>
              <a:gd name="connsiteX9" fmla="*/ 209005 w 209005"/>
              <a:gd name="connsiteY9" fmla="*/ 131267 h 192227"/>
              <a:gd name="connsiteX10" fmla="*/ 200297 w 209005"/>
              <a:gd name="connsiteY10" fmla="*/ 61598 h 192227"/>
              <a:gd name="connsiteX11" fmla="*/ 148045 w 209005"/>
              <a:gd name="connsiteY11" fmla="*/ 26764 h 192227"/>
              <a:gd name="connsiteX12" fmla="*/ 121920 w 209005"/>
              <a:gd name="connsiteY12" fmla="*/ 638 h 1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005" h="192227">
                <a:moveTo>
                  <a:pt x="121920" y="638"/>
                </a:moveTo>
                <a:cubicBezTo>
                  <a:pt x="110309" y="-2265"/>
                  <a:pt x="92657" y="5452"/>
                  <a:pt x="78377" y="9347"/>
                </a:cubicBezTo>
                <a:cubicBezTo>
                  <a:pt x="60664" y="14178"/>
                  <a:pt x="26125" y="26764"/>
                  <a:pt x="26125" y="26764"/>
                </a:cubicBezTo>
                <a:lnTo>
                  <a:pt x="8708" y="79015"/>
                </a:lnTo>
                <a:lnTo>
                  <a:pt x="0" y="105141"/>
                </a:lnTo>
                <a:cubicBezTo>
                  <a:pt x="12966" y="157008"/>
                  <a:pt x="-2754" y="127321"/>
                  <a:pt x="34834" y="157392"/>
                </a:cubicBezTo>
                <a:cubicBezTo>
                  <a:pt x="41245" y="162521"/>
                  <a:pt x="44907" y="171138"/>
                  <a:pt x="52251" y="174810"/>
                </a:cubicBezTo>
                <a:cubicBezTo>
                  <a:pt x="68672" y="183021"/>
                  <a:pt x="104503" y="192227"/>
                  <a:pt x="104503" y="192227"/>
                </a:cubicBezTo>
                <a:lnTo>
                  <a:pt x="191588" y="183518"/>
                </a:lnTo>
                <a:cubicBezTo>
                  <a:pt x="207446" y="174267"/>
                  <a:pt x="209005" y="131267"/>
                  <a:pt x="209005" y="131267"/>
                </a:cubicBezTo>
                <a:cubicBezTo>
                  <a:pt x="206102" y="108044"/>
                  <a:pt x="212089" y="81814"/>
                  <a:pt x="200297" y="61598"/>
                </a:cubicBezTo>
                <a:cubicBezTo>
                  <a:pt x="189750" y="43517"/>
                  <a:pt x="165462" y="38375"/>
                  <a:pt x="148045" y="26764"/>
                </a:cubicBezTo>
                <a:cubicBezTo>
                  <a:pt x="119505" y="7737"/>
                  <a:pt x="133531" y="3541"/>
                  <a:pt x="121920" y="638"/>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Freeform: Shape 375">
            <a:extLst>
              <a:ext uri="{FF2B5EF4-FFF2-40B4-BE49-F238E27FC236}">
                <a16:creationId xmlns:a16="http://schemas.microsoft.com/office/drawing/2014/main" id="{BAB6F524-6095-4C34-B419-F28FC6DA367A}"/>
              </a:ext>
            </a:extLst>
          </p:cNvPr>
          <p:cNvSpPr/>
          <p:nvPr/>
        </p:nvSpPr>
        <p:spPr>
          <a:xfrm>
            <a:off x="10047186" y="3228050"/>
            <a:ext cx="307305" cy="804019"/>
          </a:xfrm>
          <a:custGeom>
            <a:avLst/>
            <a:gdLst>
              <a:gd name="connsiteX0" fmla="*/ 98300 w 307305"/>
              <a:gd name="connsiteY0" fmla="*/ 11539 h 804019"/>
              <a:gd name="connsiteX1" fmla="*/ 54757 w 307305"/>
              <a:gd name="connsiteY1" fmla="*/ 28956 h 804019"/>
              <a:gd name="connsiteX2" fmla="*/ 11214 w 307305"/>
              <a:gd name="connsiteY2" fmla="*/ 63790 h 804019"/>
              <a:gd name="connsiteX3" fmla="*/ 11214 w 307305"/>
              <a:gd name="connsiteY3" fmla="*/ 159584 h 804019"/>
              <a:gd name="connsiteX4" fmla="*/ 28631 w 307305"/>
              <a:gd name="connsiteY4" fmla="*/ 185710 h 804019"/>
              <a:gd name="connsiteX5" fmla="*/ 46048 w 307305"/>
              <a:gd name="connsiteY5" fmla="*/ 255379 h 804019"/>
              <a:gd name="connsiteX6" fmla="*/ 37340 w 307305"/>
              <a:gd name="connsiteY6" fmla="*/ 420841 h 804019"/>
              <a:gd name="connsiteX7" fmla="*/ 28631 w 307305"/>
              <a:gd name="connsiteY7" fmla="*/ 516636 h 804019"/>
              <a:gd name="connsiteX8" fmla="*/ 37340 w 307305"/>
              <a:gd name="connsiteY8" fmla="*/ 725641 h 804019"/>
              <a:gd name="connsiteX9" fmla="*/ 63465 w 307305"/>
              <a:gd name="connsiteY9" fmla="*/ 743059 h 804019"/>
              <a:gd name="connsiteX10" fmla="*/ 107008 w 307305"/>
              <a:gd name="connsiteY10" fmla="*/ 769184 h 804019"/>
              <a:gd name="connsiteX11" fmla="*/ 133134 w 307305"/>
              <a:gd name="connsiteY11" fmla="*/ 786601 h 804019"/>
              <a:gd name="connsiteX12" fmla="*/ 185385 w 307305"/>
              <a:gd name="connsiteY12" fmla="*/ 804019 h 804019"/>
              <a:gd name="connsiteX13" fmla="*/ 263763 w 307305"/>
              <a:gd name="connsiteY13" fmla="*/ 795310 h 804019"/>
              <a:gd name="connsiteX14" fmla="*/ 281180 w 307305"/>
              <a:gd name="connsiteY14" fmla="*/ 743059 h 804019"/>
              <a:gd name="connsiteX15" fmla="*/ 289888 w 307305"/>
              <a:gd name="connsiteY15" fmla="*/ 716933 h 804019"/>
              <a:gd name="connsiteX16" fmla="*/ 281180 w 307305"/>
              <a:gd name="connsiteY16" fmla="*/ 690807 h 804019"/>
              <a:gd name="connsiteX17" fmla="*/ 263763 w 307305"/>
              <a:gd name="connsiteY17" fmla="*/ 664681 h 804019"/>
              <a:gd name="connsiteX18" fmla="*/ 272471 w 307305"/>
              <a:gd name="connsiteY18" fmla="*/ 507927 h 804019"/>
              <a:gd name="connsiteX19" fmla="*/ 298597 w 307305"/>
              <a:gd name="connsiteY19" fmla="*/ 394716 h 804019"/>
              <a:gd name="connsiteX20" fmla="*/ 307305 w 307305"/>
              <a:gd name="connsiteY20" fmla="*/ 368590 h 804019"/>
              <a:gd name="connsiteX21" fmla="*/ 281180 w 307305"/>
              <a:gd name="connsiteY21" fmla="*/ 177001 h 804019"/>
              <a:gd name="connsiteX22" fmla="*/ 263763 w 307305"/>
              <a:gd name="connsiteY22" fmla="*/ 142167 h 804019"/>
              <a:gd name="connsiteX23" fmla="*/ 228928 w 307305"/>
              <a:gd name="connsiteY23" fmla="*/ 89916 h 804019"/>
              <a:gd name="connsiteX24" fmla="*/ 194094 w 307305"/>
              <a:gd name="connsiteY24" fmla="*/ 55081 h 804019"/>
              <a:gd name="connsiteX25" fmla="*/ 150551 w 307305"/>
              <a:gd name="connsiteY25" fmla="*/ 11539 h 804019"/>
              <a:gd name="connsiteX26" fmla="*/ 98300 w 307305"/>
              <a:gd name="connsiteY26" fmla="*/ 11539 h 80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305" h="804019">
                <a:moveTo>
                  <a:pt x="98300" y="11539"/>
                </a:moveTo>
                <a:cubicBezTo>
                  <a:pt x="82334" y="14442"/>
                  <a:pt x="67478" y="19870"/>
                  <a:pt x="54757" y="28956"/>
                </a:cubicBezTo>
                <a:cubicBezTo>
                  <a:pt x="-14179" y="78195"/>
                  <a:pt x="87990" y="38197"/>
                  <a:pt x="11214" y="63790"/>
                </a:cubicBezTo>
                <a:cubicBezTo>
                  <a:pt x="-2386" y="104587"/>
                  <a:pt x="-5034" y="100008"/>
                  <a:pt x="11214" y="159584"/>
                </a:cubicBezTo>
                <a:cubicBezTo>
                  <a:pt x="13968" y="169682"/>
                  <a:pt x="23950" y="176349"/>
                  <a:pt x="28631" y="185710"/>
                </a:cubicBezTo>
                <a:cubicBezTo>
                  <a:pt x="37559" y="203565"/>
                  <a:pt x="42735" y="238812"/>
                  <a:pt x="46048" y="255379"/>
                </a:cubicBezTo>
                <a:cubicBezTo>
                  <a:pt x="43145" y="310533"/>
                  <a:pt x="41014" y="365733"/>
                  <a:pt x="37340" y="420841"/>
                </a:cubicBezTo>
                <a:cubicBezTo>
                  <a:pt x="35207" y="452833"/>
                  <a:pt x="28631" y="484573"/>
                  <a:pt x="28631" y="516636"/>
                </a:cubicBezTo>
                <a:cubicBezTo>
                  <a:pt x="28631" y="586365"/>
                  <a:pt x="26737" y="656723"/>
                  <a:pt x="37340" y="725641"/>
                </a:cubicBezTo>
                <a:cubicBezTo>
                  <a:pt x="38931" y="735986"/>
                  <a:pt x="55292" y="736521"/>
                  <a:pt x="63465" y="743059"/>
                </a:cubicBezTo>
                <a:cubicBezTo>
                  <a:pt x="97616" y="770381"/>
                  <a:pt x="61643" y="754063"/>
                  <a:pt x="107008" y="769184"/>
                </a:cubicBezTo>
                <a:cubicBezTo>
                  <a:pt x="115717" y="774990"/>
                  <a:pt x="123570" y="782350"/>
                  <a:pt x="133134" y="786601"/>
                </a:cubicBezTo>
                <a:cubicBezTo>
                  <a:pt x="149911" y="794058"/>
                  <a:pt x="185385" y="804019"/>
                  <a:pt x="185385" y="804019"/>
                </a:cubicBezTo>
                <a:cubicBezTo>
                  <a:pt x="211511" y="801116"/>
                  <a:pt x="241586" y="809423"/>
                  <a:pt x="263763" y="795310"/>
                </a:cubicBezTo>
                <a:cubicBezTo>
                  <a:pt x="279252" y="785453"/>
                  <a:pt x="275374" y="760476"/>
                  <a:pt x="281180" y="743059"/>
                </a:cubicBezTo>
                <a:lnTo>
                  <a:pt x="289888" y="716933"/>
                </a:lnTo>
                <a:cubicBezTo>
                  <a:pt x="286985" y="708224"/>
                  <a:pt x="285285" y="699018"/>
                  <a:pt x="281180" y="690807"/>
                </a:cubicBezTo>
                <a:cubicBezTo>
                  <a:pt x="276499" y="681445"/>
                  <a:pt x="264261" y="675136"/>
                  <a:pt x="263763" y="664681"/>
                </a:cubicBezTo>
                <a:cubicBezTo>
                  <a:pt x="261274" y="612408"/>
                  <a:pt x="268298" y="560092"/>
                  <a:pt x="272471" y="507927"/>
                </a:cubicBezTo>
                <a:cubicBezTo>
                  <a:pt x="277231" y="448428"/>
                  <a:pt x="280543" y="448878"/>
                  <a:pt x="298597" y="394716"/>
                </a:cubicBezTo>
                <a:lnTo>
                  <a:pt x="307305" y="368590"/>
                </a:lnTo>
                <a:cubicBezTo>
                  <a:pt x="303269" y="304017"/>
                  <a:pt x="311018" y="236676"/>
                  <a:pt x="281180" y="177001"/>
                </a:cubicBezTo>
                <a:cubicBezTo>
                  <a:pt x="275374" y="165390"/>
                  <a:pt x="270442" y="153299"/>
                  <a:pt x="263763" y="142167"/>
                </a:cubicBezTo>
                <a:cubicBezTo>
                  <a:pt x="252993" y="124217"/>
                  <a:pt x="228928" y="89916"/>
                  <a:pt x="228928" y="89916"/>
                </a:cubicBezTo>
                <a:cubicBezTo>
                  <a:pt x="209929" y="32916"/>
                  <a:pt x="236317" y="88859"/>
                  <a:pt x="194094" y="55081"/>
                </a:cubicBezTo>
                <a:cubicBezTo>
                  <a:pt x="146920" y="17342"/>
                  <a:pt x="209337" y="37667"/>
                  <a:pt x="150551" y="11539"/>
                </a:cubicBezTo>
                <a:cubicBezTo>
                  <a:pt x="95546" y="-12908"/>
                  <a:pt x="114266" y="8636"/>
                  <a:pt x="98300" y="11539"/>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a:extLst>
              <a:ext uri="{FF2B5EF4-FFF2-40B4-BE49-F238E27FC236}">
                <a16:creationId xmlns:a16="http://schemas.microsoft.com/office/drawing/2014/main" id="{0FC14607-0546-4E0F-BDDA-09B4B6B5FBD8}"/>
              </a:ext>
            </a:extLst>
          </p:cNvPr>
          <p:cNvGrpSpPr/>
          <p:nvPr/>
        </p:nvGrpSpPr>
        <p:grpSpPr>
          <a:xfrm>
            <a:off x="11127968" y="3334847"/>
            <a:ext cx="546800" cy="317293"/>
            <a:chOff x="8168554" y="3052887"/>
            <a:chExt cx="469714" cy="266652"/>
          </a:xfrm>
        </p:grpSpPr>
        <p:sp>
          <p:nvSpPr>
            <p:cNvPr id="416" name="Oval 415">
              <a:extLst>
                <a:ext uri="{FF2B5EF4-FFF2-40B4-BE49-F238E27FC236}">
                  <a16:creationId xmlns:a16="http://schemas.microsoft.com/office/drawing/2014/main" id="{E283FA89-0512-41D6-B5FD-C8779F1179C2}"/>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60B34EC8-CB04-44BF-8A35-22C979757E7A}"/>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F9D40756-542C-4708-A18F-F8A719C61D41}"/>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380F0A76-C8A4-4320-A0AF-0BB2C96058F4}"/>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9416BA8-FBED-4D3C-9B2A-54848566CC08}"/>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902B336F-2693-49F7-A093-BE3B5C5244B7}"/>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reeform: Shape 421">
              <a:extLst>
                <a:ext uri="{FF2B5EF4-FFF2-40B4-BE49-F238E27FC236}">
                  <a16:creationId xmlns:a16="http://schemas.microsoft.com/office/drawing/2014/main" id="{CC9894C8-0F54-4E5B-AFA2-FB5FD020EFB1}"/>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Shape 422">
              <a:extLst>
                <a:ext uri="{FF2B5EF4-FFF2-40B4-BE49-F238E27FC236}">
                  <a16:creationId xmlns:a16="http://schemas.microsoft.com/office/drawing/2014/main" id="{1F4E383C-466B-4515-ABB6-C7C18CB870DC}"/>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Freeform: Shape 423">
              <a:extLst>
                <a:ext uri="{FF2B5EF4-FFF2-40B4-BE49-F238E27FC236}">
                  <a16:creationId xmlns:a16="http://schemas.microsoft.com/office/drawing/2014/main" id="{C4FECDEB-5F46-49D9-8E80-107E6EC4F51F}"/>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Freeform: Shape 424">
              <a:extLst>
                <a:ext uri="{FF2B5EF4-FFF2-40B4-BE49-F238E27FC236}">
                  <a16:creationId xmlns:a16="http://schemas.microsoft.com/office/drawing/2014/main" id="{899FFF1C-DBE5-4E56-9810-EE844720D4EF}"/>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Freeform: Shape 425">
              <a:extLst>
                <a:ext uri="{FF2B5EF4-FFF2-40B4-BE49-F238E27FC236}">
                  <a16:creationId xmlns:a16="http://schemas.microsoft.com/office/drawing/2014/main" id="{BDDA9034-826A-47C0-A701-478A42BDE60D}"/>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Freeform: Shape 426">
              <a:extLst>
                <a:ext uri="{FF2B5EF4-FFF2-40B4-BE49-F238E27FC236}">
                  <a16:creationId xmlns:a16="http://schemas.microsoft.com/office/drawing/2014/main" id="{7E39C95B-BC85-430A-8ECE-55D336E4AF7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Freeform: Shape 427">
              <a:extLst>
                <a:ext uri="{FF2B5EF4-FFF2-40B4-BE49-F238E27FC236}">
                  <a16:creationId xmlns:a16="http://schemas.microsoft.com/office/drawing/2014/main" id="{50197859-26E1-47E8-96D3-48FA2C265D53}"/>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Freeform: Shape 428">
              <a:extLst>
                <a:ext uri="{FF2B5EF4-FFF2-40B4-BE49-F238E27FC236}">
                  <a16:creationId xmlns:a16="http://schemas.microsoft.com/office/drawing/2014/main" id="{B09BE0E2-4CC5-4251-8559-DBE7908114C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eeform: Shape 429">
              <a:extLst>
                <a:ext uri="{FF2B5EF4-FFF2-40B4-BE49-F238E27FC236}">
                  <a16:creationId xmlns:a16="http://schemas.microsoft.com/office/drawing/2014/main" id="{877C63EA-D73F-4A0C-AA3D-380FAE7031E5}"/>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Freeform: Shape 430">
              <a:extLst>
                <a:ext uri="{FF2B5EF4-FFF2-40B4-BE49-F238E27FC236}">
                  <a16:creationId xmlns:a16="http://schemas.microsoft.com/office/drawing/2014/main" id="{5F6F8D5E-A309-4ABF-954A-A2744548DB15}"/>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Freeform: Shape 431">
              <a:extLst>
                <a:ext uri="{FF2B5EF4-FFF2-40B4-BE49-F238E27FC236}">
                  <a16:creationId xmlns:a16="http://schemas.microsoft.com/office/drawing/2014/main" id="{A0F683B5-A03C-437B-BB42-ED2C4A1C5E3E}"/>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Freeform: Shape 432">
              <a:extLst>
                <a:ext uri="{FF2B5EF4-FFF2-40B4-BE49-F238E27FC236}">
                  <a16:creationId xmlns:a16="http://schemas.microsoft.com/office/drawing/2014/main" id="{3461E4B1-81F8-4A0A-9E14-5FE8BE13C0DB}"/>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 name="Group 433">
            <a:extLst>
              <a:ext uri="{FF2B5EF4-FFF2-40B4-BE49-F238E27FC236}">
                <a16:creationId xmlns:a16="http://schemas.microsoft.com/office/drawing/2014/main" id="{B66CAEDE-EAAF-4E08-8D8D-6392DF8518BD}"/>
              </a:ext>
            </a:extLst>
          </p:cNvPr>
          <p:cNvGrpSpPr/>
          <p:nvPr/>
        </p:nvGrpSpPr>
        <p:grpSpPr>
          <a:xfrm rot="10800000">
            <a:off x="11162962" y="3560169"/>
            <a:ext cx="546800" cy="317293"/>
            <a:chOff x="8168554" y="3052887"/>
            <a:chExt cx="469714" cy="266652"/>
          </a:xfrm>
        </p:grpSpPr>
        <p:sp>
          <p:nvSpPr>
            <p:cNvPr id="435" name="Oval 434">
              <a:extLst>
                <a:ext uri="{FF2B5EF4-FFF2-40B4-BE49-F238E27FC236}">
                  <a16:creationId xmlns:a16="http://schemas.microsoft.com/office/drawing/2014/main" id="{47217CA2-1E39-488D-9881-5F34F00FB625}"/>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C4462E2-1CFB-4DDA-BE0B-F66C21EC6E36}"/>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FF0D91BA-08EE-484E-9BDF-D21A76A27AF5}"/>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A02866AE-C7FC-44B1-8ACA-332890FD2D0E}"/>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23931DAE-3BC4-4704-96F7-C07FE9BBCCA6}"/>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D1D2A3A1-C2E1-4755-A1CF-2688E2051EDD}"/>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Freeform: Shape 440">
              <a:extLst>
                <a:ext uri="{FF2B5EF4-FFF2-40B4-BE49-F238E27FC236}">
                  <a16:creationId xmlns:a16="http://schemas.microsoft.com/office/drawing/2014/main" id="{287EB75D-3834-41C7-80EB-3297177D07F0}"/>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Freeform: Shape 441">
              <a:extLst>
                <a:ext uri="{FF2B5EF4-FFF2-40B4-BE49-F238E27FC236}">
                  <a16:creationId xmlns:a16="http://schemas.microsoft.com/office/drawing/2014/main" id="{0401D777-D941-4E44-AE62-0C010E3B7D3F}"/>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Shape 442">
              <a:extLst>
                <a:ext uri="{FF2B5EF4-FFF2-40B4-BE49-F238E27FC236}">
                  <a16:creationId xmlns:a16="http://schemas.microsoft.com/office/drawing/2014/main" id="{807E5CB4-9CA0-438F-B511-60A2E2F30D96}"/>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reeform: Shape 443">
              <a:extLst>
                <a:ext uri="{FF2B5EF4-FFF2-40B4-BE49-F238E27FC236}">
                  <a16:creationId xmlns:a16="http://schemas.microsoft.com/office/drawing/2014/main" id="{A8A9851E-D1B0-4F6D-AAB5-790A7213CC52}"/>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reeform: Shape 444">
              <a:extLst>
                <a:ext uri="{FF2B5EF4-FFF2-40B4-BE49-F238E27FC236}">
                  <a16:creationId xmlns:a16="http://schemas.microsoft.com/office/drawing/2014/main" id="{9D5AD846-6AFD-4EFF-A754-73DF8602823A}"/>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Freeform: Shape 445">
              <a:extLst>
                <a:ext uri="{FF2B5EF4-FFF2-40B4-BE49-F238E27FC236}">
                  <a16:creationId xmlns:a16="http://schemas.microsoft.com/office/drawing/2014/main" id="{9230BC88-2D10-4805-A162-BCC7DF83E9D3}"/>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Shape 446">
              <a:extLst>
                <a:ext uri="{FF2B5EF4-FFF2-40B4-BE49-F238E27FC236}">
                  <a16:creationId xmlns:a16="http://schemas.microsoft.com/office/drawing/2014/main" id="{A9E11E29-489A-4C1F-964B-6ACCA26F830C}"/>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Freeform: Shape 447">
              <a:extLst>
                <a:ext uri="{FF2B5EF4-FFF2-40B4-BE49-F238E27FC236}">
                  <a16:creationId xmlns:a16="http://schemas.microsoft.com/office/drawing/2014/main" id="{29D893F6-EC9F-4115-8EB8-5037F5E5B4B5}"/>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eeform: Shape 448">
              <a:extLst>
                <a:ext uri="{FF2B5EF4-FFF2-40B4-BE49-F238E27FC236}">
                  <a16:creationId xmlns:a16="http://schemas.microsoft.com/office/drawing/2014/main" id="{0A377756-C8E8-44C6-8E07-8CFC7D772C5E}"/>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Freeform: Shape 449">
              <a:extLst>
                <a:ext uri="{FF2B5EF4-FFF2-40B4-BE49-F238E27FC236}">
                  <a16:creationId xmlns:a16="http://schemas.microsoft.com/office/drawing/2014/main" id="{1211467D-A97D-41EF-A085-15D943EAA1B7}"/>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reeform: Shape 450">
              <a:extLst>
                <a:ext uri="{FF2B5EF4-FFF2-40B4-BE49-F238E27FC236}">
                  <a16:creationId xmlns:a16="http://schemas.microsoft.com/office/drawing/2014/main" id="{F749DAE8-86DA-4A2C-84FE-10DBCAC15354}"/>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reeform: Shape 451">
              <a:extLst>
                <a:ext uri="{FF2B5EF4-FFF2-40B4-BE49-F238E27FC236}">
                  <a16:creationId xmlns:a16="http://schemas.microsoft.com/office/drawing/2014/main" id="{4C1D466C-38F6-4C33-A106-3641C4310246}"/>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3" name="Freeform: Shape 452">
            <a:extLst>
              <a:ext uri="{FF2B5EF4-FFF2-40B4-BE49-F238E27FC236}">
                <a16:creationId xmlns:a16="http://schemas.microsoft.com/office/drawing/2014/main" id="{E5292303-1993-4C5A-9DC0-76C4885F13F1}"/>
              </a:ext>
            </a:extLst>
          </p:cNvPr>
          <p:cNvSpPr/>
          <p:nvPr/>
        </p:nvSpPr>
        <p:spPr>
          <a:xfrm>
            <a:off x="10990111" y="3195244"/>
            <a:ext cx="635726" cy="1001485"/>
          </a:xfrm>
          <a:custGeom>
            <a:avLst/>
            <a:gdLst>
              <a:gd name="connsiteX0" fmla="*/ 139337 w 635726"/>
              <a:gd name="connsiteY0" fmla="*/ 69668 h 1001485"/>
              <a:gd name="connsiteX1" fmla="*/ 130629 w 635726"/>
              <a:gd name="connsiteY1" fmla="*/ 121920 h 1001485"/>
              <a:gd name="connsiteX2" fmla="*/ 148046 w 635726"/>
              <a:gd name="connsiteY2" fmla="*/ 557348 h 1001485"/>
              <a:gd name="connsiteX3" fmla="*/ 156754 w 635726"/>
              <a:gd name="connsiteY3" fmla="*/ 583474 h 1001485"/>
              <a:gd name="connsiteX4" fmla="*/ 148046 w 635726"/>
              <a:gd name="connsiteY4" fmla="*/ 653143 h 1001485"/>
              <a:gd name="connsiteX5" fmla="*/ 139337 w 635726"/>
              <a:gd name="connsiteY5" fmla="*/ 687977 h 1001485"/>
              <a:gd name="connsiteX6" fmla="*/ 113212 w 635726"/>
              <a:gd name="connsiteY6" fmla="*/ 705394 h 1001485"/>
              <a:gd name="connsiteX7" fmla="*/ 60960 w 635726"/>
              <a:gd name="connsiteY7" fmla="*/ 722811 h 1001485"/>
              <a:gd name="connsiteX8" fmla="*/ 34834 w 635726"/>
              <a:gd name="connsiteY8" fmla="*/ 731520 h 1001485"/>
              <a:gd name="connsiteX9" fmla="*/ 8709 w 635726"/>
              <a:gd name="connsiteY9" fmla="*/ 748937 h 1001485"/>
              <a:gd name="connsiteX10" fmla="*/ 0 w 635726"/>
              <a:gd name="connsiteY10" fmla="*/ 775063 h 1001485"/>
              <a:gd name="connsiteX11" fmla="*/ 17417 w 635726"/>
              <a:gd name="connsiteY11" fmla="*/ 870857 h 1001485"/>
              <a:gd name="connsiteX12" fmla="*/ 34834 w 635726"/>
              <a:gd name="connsiteY12" fmla="*/ 896983 h 1001485"/>
              <a:gd name="connsiteX13" fmla="*/ 69669 w 635726"/>
              <a:gd name="connsiteY13" fmla="*/ 975360 h 1001485"/>
              <a:gd name="connsiteX14" fmla="*/ 121920 w 635726"/>
              <a:gd name="connsiteY14" fmla="*/ 992777 h 1001485"/>
              <a:gd name="connsiteX15" fmla="*/ 148046 w 635726"/>
              <a:gd name="connsiteY15" fmla="*/ 1001485 h 1001485"/>
              <a:gd name="connsiteX16" fmla="*/ 261257 w 635726"/>
              <a:gd name="connsiteY16" fmla="*/ 992777 h 1001485"/>
              <a:gd name="connsiteX17" fmla="*/ 418012 w 635726"/>
              <a:gd name="connsiteY17" fmla="*/ 975360 h 1001485"/>
              <a:gd name="connsiteX18" fmla="*/ 600892 w 635726"/>
              <a:gd name="connsiteY18" fmla="*/ 966651 h 1001485"/>
              <a:gd name="connsiteX19" fmla="*/ 627017 w 635726"/>
              <a:gd name="connsiteY19" fmla="*/ 949234 h 1001485"/>
              <a:gd name="connsiteX20" fmla="*/ 635726 w 635726"/>
              <a:gd name="connsiteY20" fmla="*/ 923108 h 1001485"/>
              <a:gd name="connsiteX21" fmla="*/ 627017 w 635726"/>
              <a:gd name="connsiteY21" fmla="*/ 801188 h 1001485"/>
              <a:gd name="connsiteX22" fmla="*/ 618309 w 635726"/>
              <a:gd name="connsiteY22" fmla="*/ 775063 h 1001485"/>
              <a:gd name="connsiteX23" fmla="*/ 583474 w 635726"/>
              <a:gd name="connsiteY23" fmla="*/ 740228 h 1001485"/>
              <a:gd name="connsiteX24" fmla="*/ 557349 w 635726"/>
              <a:gd name="connsiteY24" fmla="*/ 714103 h 1001485"/>
              <a:gd name="connsiteX25" fmla="*/ 513806 w 635726"/>
              <a:gd name="connsiteY25" fmla="*/ 705394 h 1001485"/>
              <a:gd name="connsiteX26" fmla="*/ 487680 w 635726"/>
              <a:gd name="connsiteY26" fmla="*/ 513805 h 1001485"/>
              <a:gd name="connsiteX27" fmla="*/ 478972 w 635726"/>
              <a:gd name="connsiteY27" fmla="*/ 470263 h 1001485"/>
              <a:gd name="connsiteX28" fmla="*/ 470263 w 635726"/>
              <a:gd name="connsiteY28" fmla="*/ 313508 h 1001485"/>
              <a:gd name="connsiteX29" fmla="*/ 461554 w 635726"/>
              <a:gd name="connsiteY29" fmla="*/ 139337 h 1001485"/>
              <a:gd name="connsiteX30" fmla="*/ 452846 w 635726"/>
              <a:gd name="connsiteY30" fmla="*/ 113211 h 1001485"/>
              <a:gd name="connsiteX31" fmla="*/ 435429 w 635726"/>
              <a:gd name="connsiteY31" fmla="*/ 87085 h 1001485"/>
              <a:gd name="connsiteX32" fmla="*/ 426720 w 635726"/>
              <a:gd name="connsiteY32" fmla="*/ 60960 h 1001485"/>
              <a:gd name="connsiteX33" fmla="*/ 400594 w 635726"/>
              <a:gd name="connsiteY33" fmla="*/ 43543 h 1001485"/>
              <a:gd name="connsiteX34" fmla="*/ 383177 w 635726"/>
              <a:gd name="connsiteY34" fmla="*/ 26125 h 1001485"/>
              <a:gd name="connsiteX35" fmla="*/ 330926 w 635726"/>
              <a:gd name="connsiteY35" fmla="*/ 8708 h 1001485"/>
              <a:gd name="connsiteX36" fmla="*/ 304800 w 635726"/>
              <a:gd name="connsiteY36" fmla="*/ 0 h 1001485"/>
              <a:gd name="connsiteX37" fmla="*/ 217714 w 635726"/>
              <a:gd name="connsiteY37" fmla="*/ 8708 h 1001485"/>
              <a:gd name="connsiteX38" fmla="*/ 191589 w 635726"/>
              <a:gd name="connsiteY38" fmla="*/ 26125 h 1001485"/>
              <a:gd name="connsiteX39" fmla="*/ 139337 w 635726"/>
              <a:gd name="connsiteY39" fmla="*/ 69668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5726" h="1001485">
                <a:moveTo>
                  <a:pt x="139337" y="69668"/>
                </a:moveTo>
                <a:cubicBezTo>
                  <a:pt x="129177" y="85634"/>
                  <a:pt x="130629" y="104262"/>
                  <a:pt x="130629" y="121920"/>
                </a:cubicBezTo>
                <a:cubicBezTo>
                  <a:pt x="130629" y="273861"/>
                  <a:pt x="107745" y="416294"/>
                  <a:pt x="148046" y="557348"/>
                </a:cubicBezTo>
                <a:cubicBezTo>
                  <a:pt x="150568" y="566174"/>
                  <a:pt x="153851" y="574765"/>
                  <a:pt x="156754" y="583474"/>
                </a:cubicBezTo>
                <a:cubicBezTo>
                  <a:pt x="153851" y="606697"/>
                  <a:pt x="151894" y="630058"/>
                  <a:pt x="148046" y="653143"/>
                </a:cubicBezTo>
                <a:cubicBezTo>
                  <a:pt x="146078" y="664949"/>
                  <a:pt x="145976" y="678018"/>
                  <a:pt x="139337" y="687977"/>
                </a:cubicBezTo>
                <a:cubicBezTo>
                  <a:pt x="133531" y="696685"/>
                  <a:pt x="122776" y="701143"/>
                  <a:pt x="113212" y="705394"/>
                </a:cubicBezTo>
                <a:cubicBezTo>
                  <a:pt x="96435" y="712850"/>
                  <a:pt x="78377" y="717005"/>
                  <a:pt x="60960" y="722811"/>
                </a:cubicBezTo>
                <a:cubicBezTo>
                  <a:pt x="52251" y="725714"/>
                  <a:pt x="42472" y="726428"/>
                  <a:pt x="34834" y="731520"/>
                </a:cubicBezTo>
                <a:lnTo>
                  <a:pt x="8709" y="748937"/>
                </a:lnTo>
                <a:cubicBezTo>
                  <a:pt x="5806" y="757646"/>
                  <a:pt x="0" y="765883"/>
                  <a:pt x="0" y="775063"/>
                </a:cubicBezTo>
                <a:cubicBezTo>
                  <a:pt x="0" y="793070"/>
                  <a:pt x="5171" y="846365"/>
                  <a:pt x="17417" y="870857"/>
                </a:cubicBezTo>
                <a:cubicBezTo>
                  <a:pt x="22098" y="880219"/>
                  <a:pt x="30583" y="887419"/>
                  <a:pt x="34834" y="896983"/>
                </a:cubicBezTo>
                <a:cubicBezTo>
                  <a:pt x="39057" y="906484"/>
                  <a:pt x="51478" y="963990"/>
                  <a:pt x="69669" y="975360"/>
                </a:cubicBezTo>
                <a:cubicBezTo>
                  <a:pt x="85237" y="985090"/>
                  <a:pt x="104503" y="986971"/>
                  <a:pt x="121920" y="992777"/>
                </a:cubicBezTo>
                <a:lnTo>
                  <a:pt x="148046" y="1001485"/>
                </a:lnTo>
                <a:cubicBezTo>
                  <a:pt x="185783" y="998582"/>
                  <a:pt x="223596" y="996543"/>
                  <a:pt x="261257" y="992777"/>
                </a:cubicBezTo>
                <a:cubicBezTo>
                  <a:pt x="403559" y="978547"/>
                  <a:pt x="224295" y="987467"/>
                  <a:pt x="418012" y="975360"/>
                </a:cubicBezTo>
                <a:cubicBezTo>
                  <a:pt x="478922" y="971553"/>
                  <a:pt x="539932" y="969554"/>
                  <a:pt x="600892" y="966651"/>
                </a:cubicBezTo>
                <a:cubicBezTo>
                  <a:pt x="609600" y="960845"/>
                  <a:pt x="620479" y="957407"/>
                  <a:pt x="627017" y="949234"/>
                </a:cubicBezTo>
                <a:cubicBezTo>
                  <a:pt x="632752" y="942066"/>
                  <a:pt x="635726" y="932288"/>
                  <a:pt x="635726" y="923108"/>
                </a:cubicBezTo>
                <a:cubicBezTo>
                  <a:pt x="635726" y="882364"/>
                  <a:pt x="631778" y="841652"/>
                  <a:pt x="627017" y="801188"/>
                </a:cubicBezTo>
                <a:cubicBezTo>
                  <a:pt x="625944" y="792072"/>
                  <a:pt x="623644" y="782533"/>
                  <a:pt x="618309" y="775063"/>
                </a:cubicBezTo>
                <a:cubicBezTo>
                  <a:pt x="608764" y="761700"/>
                  <a:pt x="595086" y="751840"/>
                  <a:pt x="583474" y="740228"/>
                </a:cubicBezTo>
                <a:cubicBezTo>
                  <a:pt x="574766" y="731520"/>
                  <a:pt x="569425" y="716518"/>
                  <a:pt x="557349" y="714103"/>
                </a:cubicBezTo>
                <a:lnTo>
                  <a:pt x="513806" y="705394"/>
                </a:lnTo>
                <a:cubicBezTo>
                  <a:pt x="464583" y="631559"/>
                  <a:pt x="503111" y="698978"/>
                  <a:pt x="487680" y="513805"/>
                </a:cubicBezTo>
                <a:cubicBezTo>
                  <a:pt x="486451" y="499055"/>
                  <a:pt x="481875" y="484777"/>
                  <a:pt x="478972" y="470263"/>
                </a:cubicBezTo>
                <a:cubicBezTo>
                  <a:pt x="476069" y="418011"/>
                  <a:pt x="473014" y="365768"/>
                  <a:pt x="470263" y="313508"/>
                </a:cubicBezTo>
                <a:cubicBezTo>
                  <a:pt x="467208" y="255459"/>
                  <a:pt x="466590" y="197248"/>
                  <a:pt x="461554" y="139337"/>
                </a:cubicBezTo>
                <a:cubicBezTo>
                  <a:pt x="460759" y="130192"/>
                  <a:pt x="456951" y="121422"/>
                  <a:pt x="452846" y="113211"/>
                </a:cubicBezTo>
                <a:cubicBezTo>
                  <a:pt x="448165" y="103849"/>
                  <a:pt x="440110" y="96446"/>
                  <a:pt x="435429" y="87085"/>
                </a:cubicBezTo>
                <a:cubicBezTo>
                  <a:pt x="431324" y="78875"/>
                  <a:pt x="432455" y="68128"/>
                  <a:pt x="426720" y="60960"/>
                </a:cubicBezTo>
                <a:cubicBezTo>
                  <a:pt x="420181" y="52787"/>
                  <a:pt x="408767" y="50081"/>
                  <a:pt x="400594" y="43543"/>
                </a:cubicBezTo>
                <a:cubicBezTo>
                  <a:pt x="394183" y="38414"/>
                  <a:pt x="390521" y="29797"/>
                  <a:pt x="383177" y="26125"/>
                </a:cubicBezTo>
                <a:cubicBezTo>
                  <a:pt x="366756" y="17914"/>
                  <a:pt x="348343" y="14514"/>
                  <a:pt x="330926" y="8708"/>
                </a:cubicBezTo>
                <a:lnTo>
                  <a:pt x="304800" y="0"/>
                </a:lnTo>
                <a:cubicBezTo>
                  <a:pt x="275771" y="2903"/>
                  <a:pt x="246140" y="2148"/>
                  <a:pt x="217714" y="8708"/>
                </a:cubicBezTo>
                <a:cubicBezTo>
                  <a:pt x="207516" y="11061"/>
                  <a:pt x="199535" y="19314"/>
                  <a:pt x="191589" y="26125"/>
                </a:cubicBezTo>
                <a:cubicBezTo>
                  <a:pt x="157092" y="55695"/>
                  <a:pt x="149497" y="53702"/>
                  <a:pt x="139337" y="69668"/>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TextBox 453">
            <a:extLst>
              <a:ext uri="{FF2B5EF4-FFF2-40B4-BE49-F238E27FC236}">
                <a16:creationId xmlns:a16="http://schemas.microsoft.com/office/drawing/2014/main" id="{EC0E78A2-BA97-4D51-A0C9-103F378968FD}"/>
              </a:ext>
            </a:extLst>
          </p:cNvPr>
          <p:cNvSpPr txBox="1"/>
          <p:nvPr/>
        </p:nvSpPr>
        <p:spPr>
          <a:xfrm>
            <a:off x="8513620" y="2287264"/>
            <a:ext cx="378103" cy="276999"/>
          </a:xfrm>
          <a:prstGeom prst="rect">
            <a:avLst/>
          </a:prstGeom>
          <a:noFill/>
        </p:spPr>
        <p:txBody>
          <a:bodyPr wrap="square" rtlCol="0">
            <a:spAutoFit/>
          </a:bodyPr>
          <a:lstStyle/>
          <a:p>
            <a:r>
              <a:rPr lang="en-US" sz="1200" dirty="0"/>
              <a:t>H</a:t>
            </a:r>
            <a:r>
              <a:rPr lang="en-US" sz="1200" baseline="30000" dirty="0"/>
              <a:t>+</a:t>
            </a:r>
          </a:p>
        </p:txBody>
      </p:sp>
      <p:sp>
        <p:nvSpPr>
          <p:cNvPr id="455" name="TextBox 454">
            <a:extLst>
              <a:ext uri="{FF2B5EF4-FFF2-40B4-BE49-F238E27FC236}">
                <a16:creationId xmlns:a16="http://schemas.microsoft.com/office/drawing/2014/main" id="{E591AFA8-B5ED-451E-9DA1-2A06CF3B3260}"/>
              </a:ext>
            </a:extLst>
          </p:cNvPr>
          <p:cNvSpPr txBox="1"/>
          <p:nvPr/>
        </p:nvSpPr>
        <p:spPr>
          <a:xfrm>
            <a:off x="8666020" y="2439664"/>
            <a:ext cx="378103" cy="276999"/>
          </a:xfrm>
          <a:prstGeom prst="rect">
            <a:avLst/>
          </a:prstGeom>
          <a:noFill/>
        </p:spPr>
        <p:txBody>
          <a:bodyPr wrap="square" rtlCol="0">
            <a:spAutoFit/>
          </a:bodyPr>
          <a:lstStyle/>
          <a:p>
            <a:r>
              <a:rPr lang="en-US" sz="1200" dirty="0"/>
              <a:t>H</a:t>
            </a:r>
            <a:r>
              <a:rPr lang="en-US" sz="1200" baseline="30000" dirty="0"/>
              <a:t>+</a:t>
            </a:r>
          </a:p>
        </p:txBody>
      </p:sp>
      <p:sp>
        <p:nvSpPr>
          <p:cNvPr id="456" name="TextBox 455">
            <a:extLst>
              <a:ext uri="{FF2B5EF4-FFF2-40B4-BE49-F238E27FC236}">
                <a16:creationId xmlns:a16="http://schemas.microsoft.com/office/drawing/2014/main" id="{9A36B452-FD5E-436A-A0AD-40062CCEAB55}"/>
              </a:ext>
            </a:extLst>
          </p:cNvPr>
          <p:cNvSpPr txBox="1"/>
          <p:nvPr/>
        </p:nvSpPr>
        <p:spPr>
          <a:xfrm>
            <a:off x="8661909" y="2732152"/>
            <a:ext cx="378103" cy="276999"/>
          </a:xfrm>
          <a:prstGeom prst="rect">
            <a:avLst/>
          </a:prstGeom>
          <a:noFill/>
        </p:spPr>
        <p:txBody>
          <a:bodyPr wrap="square" rtlCol="0">
            <a:spAutoFit/>
          </a:bodyPr>
          <a:lstStyle/>
          <a:p>
            <a:r>
              <a:rPr lang="en-US" sz="1200" dirty="0"/>
              <a:t>H</a:t>
            </a:r>
            <a:r>
              <a:rPr lang="en-US" sz="1200" baseline="30000" dirty="0"/>
              <a:t>+</a:t>
            </a:r>
          </a:p>
        </p:txBody>
      </p:sp>
      <p:sp>
        <p:nvSpPr>
          <p:cNvPr id="457" name="TextBox 456">
            <a:extLst>
              <a:ext uri="{FF2B5EF4-FFF2-40B4-BE49-F238E27FC236}">
                <a16:creationId xmlns:a16="http://schemas.microsoft.com/office/drawing/2014/main" id="{20D2301D-B335-4ED0-A515-E258CDE9D42B}"/>
              </a:ext>
            </a:extLst>
          </p:cNvPr>
          <p:cNvSpPr txBox="1"/>
          <p:nvPr/>
        </p:nvSpPr>
        <p:spPr>
          <a:xfrm>
            <a:off x="9224408" y="2620587"/>
            <a:ext cx="378103" cy="276999"/>
          </a:xfrm>
          <a:prstGeom prst="rect">
            <a:avLst/>
          </a:prstGeom>
          <a:noFill/>
        </p:spPr>
        <p:txBody>
          <a:bodyPr wrap="square" rtlCol="0">
            <a:spAutoFit/>
          </a:bodyPr>
          <a:lstStyle/>
          <a:p>
            <a:r>
              <a:rPr lang="en-US" sz="1200" dirty="0"/>
              <a:t>H</a:t>
            </a:r>
            <a:r>
              <a:rPr lang="en-US" sz="1200" baseline="30000" dirty="0"/>
              <a:t>+</a:t>
            </a:r>
          </a:p>
        </p:txBody>
      </p:sp>
      <p:sp>
        <p:nvSpPr>
          <p:cNvPr id="458" name="TextBox 457">
            <a:extLst>
              <a:ext uri="{FF2B5EF4-FFF2-40B4-BE49-F238E27FC236}">
                <a16:creationId xmlns:a16="http://schemas.microsoft.com/office/drawing/2014/main" id="{EF28CF15-5A14-4602-B3A5-FE1F13A08868}"/>
              </a:ext>
            </a:extLst>
          </p:cNvPr>
          <p:cNvSpPr txBox="1"/>
          <p:nvPr/>
        </p:nvSpPr>
        <p:spPr>
          <a:xfrm>
            <a:off x="9270275" y="2861559"/>
            <a:ext cx="378103" cy="276999"/>
          </a:xfrm>
          <a:prstGeom prst="rect">
            <a:avLst/>
          </a:prstGeom>
          <a:noFill/>
        </p:spPr>
        <p:txBody>
          <a:bodyPr wrap="square" rtlCol="0">
            <a:spAutoFit/>
          </a:bodyPr>
          <a:lstStyle/>
          <a:p>
            <a:r>
              <a:rPr lang="en-US" sz="1200" dirty="0"/>
              <a:t>H</a:t>
            </a:r>
            <a:r>
              <a:rPr lang="en-US" sz="1200" baseline="30000" dirty="0"/>
              <a:t>+</a:t>
            </a:r>
          </a:p>
        </p:txBody>
      </p:sp>
      <p:sp>
        <p:nvSpPr>
          <p:cNvPr id="459" name="TextBox 458">
            <a:extLst>
              <a:ext uri="{FF2B5EF4-FFF2-40B4-BE49-F238E27FC236}">
                <a16:creationId xmlns:a16="http://schemas.microsoft.com/office/drawing/2014/main" id="{5BAD4621-34C1-412A-BEF3-345A65AA9C8F}"/>
              </a:ext>
            </a:extLst>
          </p:cNvPr>
          <p:cNvSpPr txBox="1"/>
          <p:nvPr/>
        </p:nvSpPr>
        <p:spPr>
          <a:xfrm>
            <a:off x="9084341" y="2135178"/>
            <a:ext cx="378103" cy="276999"/>
          </a:xfrm>
          <a:prstGeom prst="rect">
            <a:avLst/>
          </a:prstGeom>
          <a:noFill/>
        </p:spPr>
        <p:txBody>
          <a:bodyPr wrap="square" rtlCol="0">
            <a:spAutoFit/>
          </a:bodyPr>
          <a:lstStyle/>
          <a:p>
            <a:r>
              <a:rPr lang="en-US" sz="1200" dirty="0"/>
              <a:t>H</a:t>
            </a:r>
            <a:r>
              <a:rPr lang="en-US" sz="1200" baseline="30000" dirty="0"/>
              <a:t>+</a:t>
            </a:r>
          </a:p>
        </p:txBody>
      </p:sp>
      <p:cxnSp>
        <p:nvCxnSpPr>
          <p:cNvPr id="461" name="Straight Arrow Connector 460">
            <a:extLst>
              <a:ext uri="{FF2B5EF4-FFF2-40B4-BE49-F238E27FC236}">
                <a16:creationId xmlns:a16="http://schemas.microsoft.com/office/drawing/2014/main" id="{4B9AC1BE-7289-4B9C-B775-28FE57198CA2}"/>
              </a:ext>
            </a:extLst>
          </p:cNvPr>
          <p:cNvCxnSpPr/>
          <p:nvPr/>
        </p:nvCxnSpPr>
        <p:spPr>
          <a:xfrm flipH="1" flipV="1">
            <a:off x="9422405" y="3074989"/>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2" name="Straight Arrow Connector 461">
            <a:extLst>
              <a:ext uri="{FF2B5EF4-FFF2-40B4-BE49-F238E27FC236}">
                <a16:creationId xmlns:a16="http://schemas.microsoft.com/office/drawing/2014/main" id="{4B928BE3-4CC6-4D4D-9417-9CB52C7A032F}"/>
              </a:ext>
            </a:extLst>
          </p:cNvPr>
          <p:cNvCxnSpPr/>
          <p:nvPr/>
        </p:nvCxnSpPr>
        <p:spPr>
          <a:xfrm flipH="1" flipV="1">
            <a:off x="8633824" y="3070675"/>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3" name="Straight Arrow Connector 462">
            <a:extLst>
              <a:ext uri="{FF2B5EF4-FFF2-40B4-BE49-F238E27FC236}">
                <a16:creationId xmlns:a16="http://schemas.microsoft.com/office/drawing/2014/main" id="{852DBCA9-4702-443D-B472-8E034DC1225E}"/>
              </a:ext>
            </a:extLst>
          </p:cNvPr>
          <p:cNvCxnSpPr/>
          <p:nvPr/>
        </p:nvCxnSpPr>
        <p:spPr>
          <a:xfrm flipH="1" flipV="1">
            <a:off x="10188197" y="3091245"/>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64" name="TextBox 463">
            <a:extLst>
              <a:ext uri="{FF2B5EF4-FFF2-40B4-BE49-F238E27FC236}">
                <a16:creationId xmlns:a16="http://schemas.microsoft.com/office/drawing/2014/main" id="{8294DF51-BD00-4EBA-AD8D-1D2F7BB8FB0D}"/>
              </a:ext>
            </a:extLst>
          </p:cNvPr>
          <p:cNvSpPr txBox="1"/>
          <p:nvPr/>
        </p:nvSpPr>
        <p:spPr>
          <a:xfrm>
            <a:off x="8080607" y="4425834"/>
            <a:ext cx="378103" cy="276999"/>
          </a:xfrm>
          <a:prstGeom prst="rect">
            <a:avLst/>
          </a:prstGeom>
          <a:noFill/>
        </p:spPr>
        <p:txBody>
          <a:bodyPr wrap="square" rtlCol="0">
            <a:spAutoFit/>
          </a:bodyPr>
          <a:lstStyle/>
          <a:p>
            <a:r>
              <a:rPr lang="en-US" sz="1200" dirty="0"/>
              <a:t>H</a:t>
            </a:r>
            <a:r>
              <a:rPr lang="en-US" sz="1200" baseline="30000" dirty="0"/>
              <a:t>+</a:t>
            </a:r>
          </a:p>
        </p:txBody>
      </p:sp>
      <p:sp>
        <p:nvSpPr>
          <p:cNvPr id="466" name="TextBox 465">
            <a:extLst>
              <a:ext uri="{FF2B5EF4-FFF2-40B4-BE49-F238E27FC236}">
                <a16:creationId xmlns:a16="http://schemas.microsoft.com/office/drawing/2014/main" id="{48983593-B754-40FF-A152-EF1CBC8EC9A4}"/>
              </a:ext>
            </a:extLst>
          </p:cNvPr>
          <p:cNvSpPr txBox="1"/>
          <p:nvPr/>
        </p:nvSpPr>
        <p:spPr>
          <a:xfrm>
            <a:off x="9649881" y="4025421"/>
            <a:ext cx="378103" cy="276999"/>
          </a:xfrm>
          <a:prstGeom prst="rect">
            <a:avLst/>
          </a:prstGeom>
          <a:noFill/>
        </p:spPr>
        <p:txBody>
          <a:bodyPr wrap="square" rtlCol="0">
            <a:spAutoFit/>
          </a:bodyPr>
          <a:lstStyle/>
          <a:p>
            <a:r>
              <a:rPr lang="en-US" sz="1200" dirty="0"/>
              <a:t>H</a:t>
            </a:r>
            <a:r>
              <a:rPr lang="en-US" sz="1200" baseline="30000" dirty="0"/>
              <a:t>+</a:t>
            </a:r>
          </a:p>
        </p:txBody>
      </p:sp>
      <p:sp>
        <p:nvSpPr>
          <p:cNvPr id="467" name="TextBox 466">
            <a:extLst>
              <a:ext uri="{FF2B5EF4-FFF2-40B4-BE49-F238E27FC236}">
                <a16:creationId xmlns:a16="http://schemas.microsoft.com/office/drawing/2014/main" id="{699D0948-5F4F-4685-9F9E-E62C1FEDD941}"/>
              </a:ext>
            </a:extLst>
          </p:cNvPr>
          <p:cNvSpPr txBox="1"/>
          <p:nvPr/>
        </p:nvSpPr>
        <p:spPr>
          <a:xfrm>
            <a:off x="9475733" y="4196254"/>
            <a:ext cx="378103" cy="276999"/>
          </a:xfrm>
          <a:prstGeom prst="rect">
            <a:avLst/>
          </a:prstGeom>
          <a:noFill/>
        </p:spPr>
        <p:txBody>
          <a:bodyPr wrap="square" rtlCol="0">
            <a:spAutoFit/>
          </a:bodyPr>
          <a:lstStyle/>
          <a:p>
            <a:r>
              <a:rPr lang="en-US" sz="1200" dirty="0"/>
              <a:t>H</a:t>
            </a:r>
            <a:r>
              <a:rPr lang="en-US" sz="1200" baseline="30000" dirty="0"/>
              <a:t>+</a:t>
            </a:r>
          </a:p>
        </p:txBody>
      </p:sp>
      <p:sp>
        <p:nvSpPr>
          <p:cNvPr id="468" name="TextBox 467">
            <a:extLst>
              <a:ext uri="{FF2B5EF4-FFF2-40B4-BE49-F238E27FC236}">
                <a16:creationId xmlns:a16="http://schemas.microsoft.com/office/drawing/2014/main" id="{1E802EC8-E853-464B-98E8-8090B2A44F07}"/>
              </a:ext>
            </a:extLst>
          </p:cNvPr>
          <p:cNvSpPr txBox="1"/>
          <p:nvPr/>
        </p:nvSpPr>
        <p:spPr>
          <a:xfrm>
            <a:off x="9810726" y="4228670"/>
            <a:ext cx="378103" cy="276999"/>
          </a:xfrm>
          <a:prstGeom prst="rect">
            <a:avLst/>
          </a:prstGeom>
          <a:noFill/>
        </p:spPr>
        <p:txBody>
          <a:bodyPr wrap="square" rtlCol="0">
            <a:spAutoFit/>
          </a:bodyPr>
          <a:lstStyle/>
          <a:p>
            <a:r>
              <a:rPr lang="en-US" sz="1200" dirty="0"/>
              <a:t>H</a:t>
            </a:r>
            <a:r>
              <a:rPr lang="en-US" sz="1200" baseline="30000" dirty="0"/>
              <a:t>+</a:t>
            </a:r>
          </a:p>
        </p:txBody>
      </p:sp>
      <p:sp>
        <p:nvSpPr>
          <p:cNvPr id="469" name="TextBox 468">
            <a:extLst>
              <a:ext uri="{FF2B5EF4-FFF2-40B4-BE49-F238E27FC236}">
                <a16:creationId xmlns:a16="http://schemas.microsoft.com/office/drawing/2014/main" id="{560C3AB9-07E4-4347-A957-8D23826497DE}"/>
              </a:ext>
            </a:extLst>
          </p:cNvPr>
          <p:cNvSpPr txBox="1"/>
          <p:nvPr/>
        </p:nvSpPr>
        <p:spPr>
          <a:xfrm>
            <a:off x="8456984" y="4295262"/>
            <a:ext cx="378103" cy="276999"/>
          </a:xfrm>
          <a:prstGeom prst="rect">
            <a:avLst/>
          </a:prstGeom>
          <a:noFill/>
        </p:spPr>
        <p:txBody>
          <a:bodyPr wrap="square" rtlCol="0">
            <a:spAutoFit/>
          </a:bodyPr>
          <a:lstStyle/>
          <a:p>
            <a:r>
              <a:rPr lang="en-US" sz="1200" dirty="0"/>
              <a:t>H</a:t>
            </a:r>
            <a:r>
              <a:rPr lang="en-US" sz="1200" baseline="30000" dirty="0"/>
              <a:t>+</a:t>
            </a:r>
          </a:p>
        </p:txBody>
      </p:sp>
      <p:sp>
        <p:nvSpPr>
          <p:cNvPr id="470" name="TextBox 469">
            <a:extLst>
              <a:ext uri="{FF2B5EF4-FFF2-40B4-BE49-F238E27FC236}">
                <a16:creationId xmlns:a16="http://schemas.microsoft.com/office/drawing/2014/main" id="{5A9B1C00-6654-452E-9DE7-C1FB42B484A7}"/>
              </a:ext>
            </a:extLst>
          </p:cNvPr>
          <p:cNvSpPr txBox="1"/>
          <p:nvPr/>
        </p:nvSpPr>
        <p:spPr>
          <a:xfrm>
            <a:off x="10062387" y="4159151"/>
            <a:ext cx="378103" cy="276999"/>
          </a:xfrm>
          <a:prstGeom prst="rect">
            <a:avLst/>
          </a:prstGeom>
          <a:noFill/>
        </p:spPr>
        <p:txBody>
          <a:bodyPr wrap="square" rtlCol="0">
            <a:spAutoFit/>
          </a:bodyPr>
          <a:lstStyle/>
          <a:p>
            <a:r>
              <a:rPr lang="en-US" sz="1200" dirty="0"/>
              <a:t>H</a:t>
            </a:r>
            <a:r>
              <a:rPr lang="en-US" sz="1200" baseline="30000" dirty="0"/>
              <a:t>+</a:t>
            </a:r>
          </a:p>
        </p:txBody>
      </p:sp>
      <p:cxnSp>
        <p:nvCxnSpPr>
          <p:cNvPr id="471" name="Straight Arrow Connector 470">
            <a:extLst>
              <a:ext uri="{FF2B5EF4-FFF2-40B4-BE49-F238E27FC236}">
                <a16:creationId xmlns:a16="http://schemas.microsoft.com/office/drawing/2014/main" id="{CE54869A-7424-4A54-A3F4-B1FE8B3C36BF}"/>
              </a:ext>
            </a:extLst>
          </p:cNvPr>
          <p:cNvCxnSpPr>
            <a:cxnSpLocks/>
          </p:cNvCxnSpPr>
          <p:nvPr/>
        </p:nvCxnSpPr>
        <p:spPr>
          <a:xfrm>
            <a:off x="11300115" y="3044295"/>
            <a:ext cx="30555" cy="134542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3" name="TextBox 472">
            <a:extLst>
              <a:ext uri="{FF2B5EF4-FFF2-40B4-BE49-F238E27FC236}">
                <a16:creationId xmlns:a16="http://schemas.microsoft.com/office/drawing/2014/main" id="{E961AEBB-8737-4EFF-B2D5-377BD9CF9B5C}"/>
              </a:ext>
            </a:extLst>
          </p:cNvPr>
          <p:cNvSpPr txBox="1"/>
          <p:nvPr/>
        </p:nvSpPr>
        <p:spPr>
          <a:xfrm>
            <a:off x="9088727" y="2366132"/>
            <a:ext cx="378103" cy="276999"/>
          </a:xfrm>
          <a:prstGeom prst="rect">
            <a:avLst/>
          </a:prstGeom>
          <a:noFill/>
        </p:spPr>
        <p:txBody>
          <a:bodyPr wrap="square" rtlCol="0">
            <a:spAutoFit/>
          </a:bodyPr>
          <a:lstStyle/>
          <a:p>
            <a:r>
              <a:rPr lang="en-US" sz="1200" dirty="0"/>
              <a:t>H</a:t>
            </a:r>
            <a:r>
              <a:rPr lang="en-US" sz="1200" baseline="30000" dirty="0"/>
              <a:t>+</a:t>
            </a:r>
          </a:p>
        </p:txBody>
      </p:sp>
      <p:sp>
        <p:nvSpPr>
          <p:cNvPr id="474" name="TextBox 473">
            <a:extLst>
              <a:ext uri="{FF2B5EF4-FFF2-40B4-BE49-F238E27FC236}">
                <a16:creationId xmlns:a16="http://schemas.microsoft.com/office/drawing/2014/main" id="{CAF2E72C-0AF3-4CA4-AD19-FD818662B4B8}"/>
              </a:ext>
            </a:extLst>
          </p:cNvPr>
          <p:cNvSpPr txBox="1"/>
          <p:nvPr/>
        </p:nvSpPr>
        <p:spPr>
          <a:xfrm>
            <a:off x="8706840" y="2075029"/>
            <a:ext cx="378103" cy="276999"/>
          </a:xfrm>
          <a:prstGeom prst="rect">
            <a:avLst/>
          </a:prstGeom>
          <a:noFill/>
        </p:spPr>
        <p:txBody>
          <a:bodyPr wrap="square" rtlCol="0">
            <a:spAutoFit/>
          </a:bodyPr>
          <a:lstStyle/>
          <a:p>
            <a:r>
              <a:rPr lang="en-US" sz="1200" dirty="0"/>
              <a:t>H</a:t>
            </a:r>
            <a:r>
              <a:rPr lang="en-US" sz="1200" baseline="30000" dirty="0"/>
              <a:t>+</a:t>
            </a:r>
          </a:p>
        </p:txBody>
      </p:sp>
      <p:sp>
        <p:nvSpPr>
          <p:cNvPr id="475" name="TextBox 474">
            <a:extLst>
              <a:ext uri="{FF2B5EF4-FFF2-40B4-BE49-F238E27FC236}">
                <a16:creationId xmlns:a16="http://schemas.microsoft.com/office/drawing/2014/main" id="{F3484015-4BCA-4F5D-A101-13C0315E5D74}"/>
              </a:ext>
            </a:extLst>
          </p:cNvPr>
          <p:cNvSpPr txBox="1"/>
          <p:nvPr/>
        </p:nvSpPr>
        <p:spPr>
          <a:xfrm>
            <a:off x="8970820" y="2744464"/>
            <a:ext cx="378103" cy="276999"/>
          </a:xfrm>
          <a:prstGeom prst="rect">
            <a:avLst/>
          </a:prstGeom>
          <a:noFill/>
        </p:spPr>
        <p:txBody>
          <a:bodyPr wrap="square" rtlCol="0">
            <a:spAutoFit/>
          </a:bodyPr>
          <a:lstStyle/>
          <a:p>
            <a:r>
              <a:rPr lang="en-US" sz="1200" dirty="0"/>
              <a:t>H</a:t>
            </a:r>
            <a:r>
              <a:rPr lang="en-US" sz="1200" baseline="30000" dirty="0"/>
              <a:t>+</a:t>
            </a:r>
          </a:p>
        </p:txBody>
      </p:sp>
      <p:sp>
        <p:nvSpPr>
          <p:cNvPr id="477" name="TextBox 476">
            <a:extLst>
              <a:ext uri="{FF2B5EF4-FFF2-40B4-BE49-F238E27FC236}">
                <a16:creationId xmlns:a16="http://schemas.microsoft.com/office/drawing/2014/main" id="{E8EE250B-1329-4750-9E2E-F9D01A6E7A38}"/>
              </a:ext>
            </a:extLst>
          </p:cNvPr>
          <p:cNvSpPr txBox="1"/>
          <p:nvPr/>
        </p:nvSpPr>
        <p:spPr>
          <a:xfrm>
            <a:off x="9432623" y="2370433"/>
            <a:ext cx="378103" cy="276999"/>
          </a:xfrm>
          <a:prstGeom prst="rect">
            <a:avLst/>
          </a:prstGeom>
          <a:noFill/>
        </p:spPr>
        <p:txBody>
          <a:bodyPr wrap="square" rtlCol="0">
            <a:spAutoFit/>
          </a:bodyPr>
          <a:lstStyle/>
          <a:p>
            <a:r>
              <a:rPr lang="en-US" sz="1200" dirty="0"/>
              <a:t>H</a:t>
            </a:r>
            <a:r>
              <a:rPr lang="en-US" sz="1200" baseline="30000" dirty="0"/>
              <a:t>+</a:t>
            </a:r>
          </a:p>
        </p:txBody>
      </p:sp>
      <p:sp>
        <p:nvSpPr>
          <p:cNvPr id="478" name="TextBox 477">
            <a:extLst>
              <a:ext uri="{FF2B5EF4-FFF2-40B4-BE49-F238E27FC236}">
                <a16:creationId xmlns:a16="http://schemas.microsoft.com/office/drawing/2014/main" id="{98E81EEC-040F-4398-AFD6-9237B24A4F41}"/>
              </a:ext>
            </a:extLst>
          </p:cNvPr>
          <p:cNvSpPr txBox="1"/>
          <p:nvPr/>
        </p:nvSpPr>
        <p:spPr>
          <a:xfrm>
            <a:off x="9597092" y="2631207"/>
            <a:ext cx="378103" cy="276999"/>
          </a:xfrm>
          <a:prstGeom prst="rect">
            <a:avLst/>
          </a:prstGeom>
          <a:noFill/>
        </p:spPr>
        <p:txBody>
          <a:bodyPr wrap="square" rtlCol="0">
            <a:spAutoFit/>
          </a:bodyPr>
          <a:lstStyle/>
          <a:p>
            <a:r>
              <a:rPr lang="en-US" sz="1200" dirty="0"/>
              <a:t>H</a:t>
            </a:r>
            <a:r>
              <a:rPr lang="en-US" sz="1200" baseline="30000" dirty="0"/>
              <a:t>+</a:t>
            </a:r>
          </a:p>
        </p:txBody>
      </p:sp>
      <p:sp>
        <p:nvSpPr>
          <p:cNvPr id="479" name="TextBox 478">
            <a:extLst>
              <a:ext uri="{FF2B5EF4-FFF2-40B4-BE49-F238E27FC236}">
                <a16:creationId xmlns:a16="http://schemas.microsoft.com/office/drawing/2014/main" id="{FBB31644-61F0-4373-900D-DDFB2C5E0B3F}"/>
              </a:ext>
            </a:extLst>
          </p:cNvPr>
          <p:cNvSpPr txBox="1"/>
          <p:nvPr/>
        </p:nvSpPr>
        <p:spPr>
          <a:xfrm>
            <a:off x="9488657" y="2147838"/>
            <a:ext cx="378103" cy="276999"/>
          </a:xfrm>
          <a:prstGeom prst="rect">
            <a:avLst/>
          </a:prstGeom>
          <a:noFill/>
        </p:spPr>
        <p:txBody>
          <a:bodyPr wrap="square" rtlCol="0">
            <a:spAutoFit/>
          </a:bodyPr>
          <a:lstStyle/>
          <a:p>
            <a:r>
              <a:rPr lang="en-US" sz="1200" dirty="0"/>
              <a:t>H</a:t>
            </a:r>
            <a:r>
              <a:rPr lang="en-US" sz="1200" baseline="30000" dirty="0"/>
              <a:t>+</a:t>
            </a:r>
          </a:p>
        </p:txBody>
      </p:sp>
      <p:sp>
        <p:nvSpPr>
          <p:cNvPr id="480" name="TextBox 479">
            <a:extLst>
              <a:ext uri="{FF2B5EF4-FFF2-40B4-BE49-F238E27FC236}">
                <a16:creationId xmlns:a16="http://schemas.microsoft.com/office/drawing/2014/main" id="{9BAB2ACA-AF56-4C58-B38A-3F9AB5F78925}"/>
              </a:ext>
            </a:extLst>
          </p:cNvPr>
          <p:cNvSpPr txBox="1"/>
          <p:nvPr/>
        </p:nvSpPr>
        <p:spPr>
          <a:xfrm>
            <a:off x="9749492" y="2783607"/>
            <a:ext cx="378103" cy="276999"/>
          </a:xfrm>
          <a:prstGeom prst="rect">
            <a:avLst/>
          </a:prstGeom>
          <a:noFill/>
        </p:spPr>
        <p:txBody>
          <a:bodyPr wrap="square" rtlCol="0">
            <a:spAutoFit/>
          </a:bodyPr>
          <a:lstStyle/>
          <a:p>
            <a:r>
              <a:rPr lang="en-US" sz="1200" dirty="0"/>
              <a:t>H</a:t>
            </a:r>
            <a:r>
              <a:rPr lang="en-US" sz="1200" baseline="30000" dirty="0"/>
              <a:t>+</a:t>
            </a:r>
          </a:p>
        </p:txBody>
      </p:sp>
      <p:sp>
        <p:nvSpPr>
          <p:cNvPr id="481" name="TextBox 480">
            <a:extLst>
              <a:ext uri="{FF2B5EF4-FFF2-40B4-BE49-F238E27FC236}">
                <a16:creationId xmlns:a16="http://schemas.microsoft.com/office/drawing/2014/main" id="{ED3F8F97-9D5F-4302-9275-AB46152BA753}"/>
              </a:ext>
            </a:extLst>
          </p:cNvPr>
          <p:cNvSpPr txBox="1"/>
          <p:nvPr/>
        </p:nvSpPr>
        <p:spPr>
          <a:xfrm>
            <a:off x="9554119" y="2900604"/>
            <a:ext cx="378103" cy="276999"/>
          </a:xfrm>
          <a:prstGeom prst="rect">
            <a:avLst/>
          </a:prstGeom>
          <a:noFill/>
        </p:spPr>
        <p:txBody>
          <a:bodyPr wrap="square" rtlCol="0">
            <a:spAutoFit/>
          </a:bodyPr>
          <a:lstStyle/>
          <a:p>
            <a:r>
              <a:rPr lang="en-US" sz="1200" dirty="0"/>
              <a:t>H</a:t>
            </a:r>
            <a:r>
              <a:rPr lang="en-US" sz="1200" baseline="30000" dirty="0"/>
              <a:t>+</a:t>
            </a:r>
          </a:p>
        </p:txBody>
      </p:sp>
      <p:sp>
        <p:nvSpPr>
          <p:cNvPr id="482" name="TextBox 481">
            <a:extLst>
              <a:ext uri="{FF2B5EF4-FFF2-40B4-BE49-F238E27FC236}">
                <a16:creationId xmlns:a16="http://schemas.microsoft.com/office/drawing/2014/main" id="{38B40891-F0C2-479B-8982-724A228EA5CF}"/>
              </a:ext>
            </a:extLst>
          </p:cNvPr>
          <p:cNvSpPr txBox="1"/>
          <p:nvPr/>
        </p:nvSpPr>
        <p:spPr>
          <a:xfrm>
            <a:off x="10978603" y="2420364"/>
            <a:ext cx="378103" cy="276999"/>
          </a:xfrm>
          <a:prstGeom prst="rect">
            <a:avLst/>
          </a:prstGeom>
          <a:noFill/>
        </p:spPr>
        <p:txBody>
          <a:bodyPr wrap="square" rtlCol="0">
            <a:spAutoFit/>
          </a:bodyPr>
          <a:lstStyle/>
          <a:p>
            <a:r>
              <a:rPr lang="en-US" sz="1200" dirty="0"/>
              <a:t>H</a:t>
            </a:r>
            <a:r>
              <a:rPr lang="en-US" sz="1200" baseline="30000" dirty="0"/>
              <a:t>+</a:t>
            </a:r>
          </a:p>
        </p:txBody>
      </p:sp>
      <p:sp>
        <p:nvSpPr>
          <p:cNvPr id="483" name="TextBox 482">
            <a:extLst>
              <a:ext uri="{FF2B5EF4-FFF2-40B4-BE49-F238E27FC236}">
                <a16:creationId xmlns:a16="http://schemas.microsoft.com/office/drawing/2014/main" id="{24CE8B22-D371-43FD-88E9-84226091689C}"/>
              </a:ext>
            </a:extLst>
          </p:cNvPr>
          <p:cNvSpPr txBox="1"/>
          <p:nvPr/>
        </p:nvSpPr>
        <p:spPr>
          <a:xfrm>
            <a:off x="9706519" y="3053004"/>
            <a:ext cx="378103" cy="276999"/>
          </a:xfrm>
          <a:prstGeom prst="rect">
            <a:avLst/>
          </a:prstGeom>
          <a:noFill/>
        </p:spPr>
        <p:txBody>
          <a:bodyPr wrap="square" rtlCol="0">
            <a:spAutoFit/>
          </a:bodyPr>
          <a:lstStyle/>
          <a:p>
            <a:r>
              <a:rPr lang="en-US" sz="1200" dirty="0"/>
              <a:t>H</a:t>
            </a:r>
            <a:r>
              <a:rPr lang="en-US" sz="1200" baseline="30000" dirty="0"/>
              <a:t>+</a:t>
            </a:r>
          </a:p>
        </p:txBody>
      </p:sp>
      <p:sp>
        <p:nvSpPr>
          <p:cNvPr id="484" name="TextBox 483">
            <a:extLst>
              <a:ext uri="{FF2B5EF4-FFF2-40B4-BE49-F238E27FC236}">
                <a16:creationId xmlns:a16="http://schemas.microsoft.com/office/drawing/2014/main" id="{5159EFB5-D5B6-40B4-9E8F-C6A3DEB8A6C4}"/>
              </a:ext>
            </a:extLst>
          </p:cNvPr>
          <p:cNvSpPr txBox="1"/>
          <p:nvPr/>
        </p:nvSpPr>
        <p:spPr>
          <a:xfrm>
            <a:off x="9989129" y="2186638"/>
            <a:ext cx="378103" cy="276999"/>
          </a:xfrm>
          <a:prstGeom prst="rect">
            <a:avLst/>
          </a:prstGeom>
          <a:noFill/>
        </p:spPr>
        <p:txBody>
          <a:bodyPr wrap="square" rtlCol="0">
            <a:spAutoFit/>
          </a:bodyPr>
          <a:lstStyle/>
          <a:p>
            <a:r>
              <a:rPr lang="en-US" sz="1200" dirty="0"/>
              <a:t>H</a:t>
            </a:r>
            <a:r>
              <a:rPr lang="en-US" sz="1200" baseline="30000" dirty="0"/>
              <a:t>+</a:t>
            </a:r>
          </a:p>
        </p:txBody>
      </p:sp>
      <p:sp>
        <p:nvSpPr>
          <p:cNvPr id="485" name="TextBox 484">
            <a:extLst>
              <a:ext uri="{FF2B5EF4-FFF2-40B4-BE49-F238E27FC236}">
                <a16:creationId xmlns:a16="http://schemas.microsoft.com/office/drawing/2014/main" id="{AAB52DAA-99DF-4FFA-AB8F-77C36C9923E2}"/>
              </a:ext>
            </a:extLst>
          </p:cNvPr>
          <p:cNvSpPr txBox="1"/>
          <p:nvPr/>
        </p:nvSpPr>
        <p:spPr>
          <a:xfrm>
            <a:off x="9910861" y="2596709"/>
            <a:ext cx="378103" cy="276999"/>
          </a:xfrm>
          <a:prstGeom prst="rect">
            <a:avLst/>
          </a:prstGeom>
          <a:noFill/>
        </p:spPr>
        <p:txBody>
          <a:bodyPr wrap="square" rtlCol="0">
            <a:spAutoFit/>
          </a:bodyPr>
          <a:lstStyle/>
          <a:p>
            <a:r>
              <a:rPr lang="en-US" sz="1200" dirty="0"/>
              <a:t>H</a:t>
            </a:r>
            <a:r>
              <a:rPr lang="en-US" sz="1200" baseline="30000" dirty="0"/>
              <a:t>+</a:t>
            </a:r>
          </a:p>
        </p:txBody>
      </p:sp>
      <p:sp>
        <p:nvSpPr>
          <p:cNvPr id="486" name="TextBox 485">
            <a:extLst>
              <a:ext uri="{FF2B5EF4-FFF2-40B4-BE49-F238E27FC236}">
                <a16:creationId xmlns:a16="http://schemas.microsoft.com/office/drawing/2014/main" id="{BA53A08A-2B08-490C-ADD4-8EA04184DE32}"/>
              </a:ext>
            </a:extLst>
          </p:cNvPr>
          <p:cNvSpPr txBox="1"/>
          <p:nvPr/>
        </p:nvSpPr>
        <p:spPr>
          <a:xfrm>
            <a:off x="10063261" y="2749109"/>
            <a:ext cx="378103" cy="276999"/>
          </a:xfrm>
          <a:prstGeom prst="rect">
            <a:avLst/>
          </a:prstGeom>
          <a:noFill/>
        </p:spPr>
        <p:txBody>
          <a:bodyPr wrap="square" rtlCol="0">
            <a:spAutoFit/>
          </a:bodyPr>
          <a:lstStyle/>
          <a:p>
            <a:r>
              <a:rPr lang="en-US" sz="1200" dirty="0"/>
              <a:t>H</a:t>
            </a:r>
            <a:r>
              <a:rPr lang="en-US" sz="1200" baseline="30000" dirty="0"/>
              <a:t>+</a:t>
            </a:r>
          </a:p>
        </p:txBody>
      </p:sp>
      <p:sp>
        <p:nvSpPr>
          <p:cNvPr id="487" name="TextBox 486">
            <a:extLst>
              <a:ext uri="{FF2B5EF4-FFF2-40B4-BE49-F238E27FC236}">
                <a16:creationId xmlns:a16="http://schemas.microsoft.com/office/drawing/2014/main" id="{C3A6ACB8-6618-4F63-A788-930E5155B521}"/>
              </a:ext>
            </a:extLst>
          </p:cNvPr>
          <p:cNvSpPr txBox="1"/>
          <p:nvPr/>
        </p:nvSpPr>
        <p:spPr>
          <a:xfrm>
            <a:off x="10042733" y="2387436"/>
            <a:ext cx="378103" cy="276999"/>
          </a:xfrm>
          <a:prstGeom prst="rect">
            <a:avLst/>
          </a:prstGeom>
          <a:noFill/>
        </p:spPr>
        <p:txBody>
          <a:bodyPr wrap="square" rtlCol="0">
            <a:spAutoFit/>
          </a:bodyPr>
          <a:lstStyle/>
          <a:p>
            <a:r>
              <a:rPr lang="en-US" sz="1200" dirty="0"/>
              <a:t>H</a:t>
            </a:r>
            <a:r>
              <a:rPr lang="en-US" sz="1200" baseline="30000" dirty="0"/>
              <a:t>+</a:t>
            </a:r>
          </a:p>
        </p:txBody>
      </p:sp>
      <p:sp>
        <p:nvSpPr>
          <p:cNvPr id="488" name="TextBox 487">
            <a:extLst>
              <a:ext uri="{FF2B5EF4-FFF2-40B4-BE49-F238E27FC236}">
                <a16:creationId xmlns:a16="http://schemas.microsoft.com/office/drawing/2014/main" id="{E39CBA2D-F1DC-40AB-95D1-7ED4ADF806DD}"/>
              </a:ext>
            </a:extLst>
          </p:cNvPr>
          <p:cNvSpPr txBox="1"/>
          <p:nvPr/>
        </p:nvSpPr>
        <p:spPr>
          <a:xfrm>
            <a:off x="10195133" y="2539836"/>
            <a:ext cx="378103" cy="276999"/>
          </a:xfrm>
          <a:prstGeom prst="rect">
            <a:avLst/>
          </a:prstGeom>
          <a:noFill/>
        </p:spPr>
        <p:txBody>
          <a:bodyPr wrap="square" rtlCol="0">
            <a:spAutoFit/>
          </a:bodyPr>
          <a:lstStyle/>
          <a:p>
            <a:r>
              <a:rPr lang="en-US" sz="1200" dirty="0"/>
              <a:t>H</a:t>
            </a:r>
            <a:r>
              <a:rPr lang="en-US" sz="1200" baseline="30000" dirty="0"/>
              <a:t>+</a:t>
            </a:r>
          </a:p>
        </p:txBody>
      </p:sp>
      <p:sp>
        <p:nvSpPr>
          <p:cNvPr id="489" name="TextBox 488">
            <a:extLst>
              <a:ext uri="{FF2B5EF4-FFF2-40B4-BE49-F238E27FC236}">
                <a16:creationId xmlns:a16="http://schemas.microsoft.com/office/drawing/2014/main" id="{18F30D38-A21F-4F9C-932C-DB2E7AE4DA13}"/>
              </a:ext>
            </a:extLst>
          </p:cNvPr>
          <p:cNvSpPr txBox="1"/>
          <p:nvPr/>
        </p:nvSpPr>
        <p:spPr>
          <a:xfrm>
            <a:off x="10295672" y="2883723"/>
            <a:ext cx="378103" cy="276999"/>
          </a:xfrm>
          <a:prstGeom prst="rect">
            <a:avLst/>
          </a:prstGeom>
          <a:noFill/>
        </p:spPr>
        <p:txBody>
          <a:bodyPr wrap="square" rtlCol="0">
            <a:spAutoFit/>
          </a:bodyPr>
          <a:lstStyle/>
          <a:p>
            <a:r>
              <a:rPr lang="en-US" sz="1200" dirty="0"/>
              <a:t>H</a:t>
            </a:r>
            <a:r>
              <a:rPr lang="en-US" sz="1200" baseline="30000" dirty="0"/>
              <a:t>+</a:t>
            </a:r>
          </a:p>
        </p:txBody>
      </p:sp>
      <p:sp>
        <p:nvSpPr>
          <p:cNvPr id="490" name="TextBox 489">
            <a:extLst>
              <a:ext uri="{FF2B5EF4-FFF2-40B4-BE49-F238E27FC236}">
                <a16:creationId xmlns:a16="http://schemas.microsoft.com/office/drawing/2014/main" id="{AFE38DB3-FCE4-4CA5-A54D-95C78B3341E2}"/>
              </a:ext>
            </a:extLst>
          </p:cNvPr>
          <p:cNvSpPr txBox="1"/>
          <p:nvPr/>
        </p:nvSpPr>
        <p:spPr>
          <a:xfrm>
            <a:off x="10307314" y="2173129"/>
            <a:ext cx="378103" cy="276999"/>
          </a:xfrm>
          <a:prstGeom prst="rect">
            <a:avLst/>
          </a:prstGeom>
          <a:noFill/>
        </p:spPr>
        <p:txBody>
          <a:bodyPr wrap="square" rtlCol="0">
            <a:spAutoFit/>
          </a:bodyPr>
          <a:lstStyle/>
          <a:p>
            <a:r>
              <a:rPr lang="en-US" sz="1200" dirty="0"/>
              <a:t>H</a:t>
            </a:r>
            <a:r>
              <a:rPr lang="en-US" sz="1200" baseline="30000" dirty="0"/>
              <a:t>+</a:t>
            </a:r>
          </a:p>
        </p:txBody>
      </p:sp>
      <p:sp>
        <p:nvSpPr>
          <p:cNvPr id="491" name="TextBox 490">
            <a:extLst>
              <a:ext uri="{FF2B5EF4-FFF2-40B4-BE49-F238E27FC236}">
                <a16:creationId xmlns:a16="http://schemas.microsoft.com/office/drawing/2014/main" id="{9A6F35E4-18AC-4DE7-9093-621AAE25B7D7}"/>
              </a:ext>
            </a:extLst>
          </p:cNvPr>
          <p:cNvSpPr txBox="1"/>
          <p:nvPr/>
        </p:nvSpPr>
        <p:spPr>
          <a:xfrm>
            <a:off x="8814309" y="2884552"/>
            <a:ext cx="378103" cy="276999"/>
          </a:xfrm>
          <a:prstGeom prst="rect">
            <a:avLst/>
          </a:prstGeom>
          <a:noFill/>
        </p:spPr>
        <p:txBody>
          <a:bodyPr wrap="square" rtlCol="0">
            <a:spAutoFit/>
          </a:bodyPr>
          <a:lstStyle/>
          <a:p>
            <a:r>
              <a:rPr lang="en-US" sz="1200" dirty="0"/>
              <a:t>H</a:t>
            </a:r>
            <a:r>
              <a:rPr lang="en-US" sz="1200" baseline="30000" dirty="0"/>
              <a:t>+</a:t>
            </a:r>
          </a:p>
        </p:txBody>
      </p:sp>
      <p:sp>
        <p:nvSpPr>
          <p:cNvPr id="492" name="TextBox 491">
            <a:extLst>
              <a:ext uri="{FF2B5EF4-FFF2-40B4-BE49-F238E27FC236}">
                <a16:creationId xmlns:a16="http://schemas.microsoft.com/office/drawing/2014/main" id="{6C506FEA-8D38-4573-B05F-318953E4A2FD}"/>
              </a:ext>
            </a:extLst>
          </p:cNvPr>
          <p:cNvSpPr txBox="1"/>
          <p:nvPr/>
        </p:nvSpPr>
        <p:spPr>
          <a:xfrm>
            <a:off x="8721155" y="3054999"/>
            <a:ext cx="378103" cy="276999"/>
          </a:xfrm>
          <a:prstGeom prst="rect">
            <a:avLst/>
          </a:prstGeom>
          <a:noFill/>
        </p:spPr>
        <p:txBody>
          <a:bodyPr wrap="square" rtlCol="0">
            <a:spAutoFit/>
          </a:bodyPr>
          <a:lstStyle/>
          <a:p>
            <a:r>
              <a:rPr lang="en-US" sz="1200" dirty="0"/>
              <a:t>H</a:t>
            </a:r>
            <a:r>
              <a:rPr lang="en-US" sz="1200" baseline="30000" dirty="0"/>
              <a:t>+</a:t>
            </a:r>
          </a:p>
        </p:txBody>
      </p:sp>
      <p:sp>
        <p:nvSpPr>
          <p:cNvPr id="493" name="TextBox 492">
            <a:extLst>
              <a:ext uri="{FF2B5EF4-FFF2-40B4-BE49-F238E27FC236}">
                <a16:creationId xmlns:a16="http://schemas.microsoft.com/office/drawing/2014/main" id="{4C3F9C0D-A2AA-4A9D-8122-2CA1DD07581C}"/>
              </a:ext>
            </a:extLst>
          </p:cNvPr>
          <p:cNvSpPr txBox="1"/>
          <p:nvPr/>
        </p:nvSpPr>
        <p:spPr>
          <a:xfrm>
            <a:off x="7886474" y="2233489"/>
            <a:ext cx="378103" cy="276999"/>
          </a:xfrm>
          <a:prstGeom prst="rect">
            <a:avLst/>
          </a:prstGeom>
          <a:noFill/>
        </p:spPr>
        <p:txBody>
          <a:bodyPr wrap="square" rtlCol="0">
            <a:spAutoFit/>
          </a:bodyPr>
          <a:lstStyle/>
          <a:p>
            <a:r>
              <a:rPr lang="en-US" sz="1200" dirty="0"/>
              <a:t>H</a:t>
            </a:r>
            <a:r>
              <a:rPr lang="en-US" sz="1200" baseline="30000" dirty="0"/>
              <a:t>+</a:t>
            </a:r>
          </a:p>
        </p:txBody>
      </p:sp>
      <p:sp>
        <p:nvSpPr>
          <p:cNvPr id="494" name="TextBox 493">
            <a:extLst>
              <a:ext uri="{FF2B5EF4-FFF2-40B4-BE49-F238E27FC236}">
                <a16:creationId xmlns:a16="http://schemas.microsoft.com/office/drawing/2014/main" id="{3D980FC8-D939-44CF-BF09-30B9DA096E35}"/>
              </a:ext>
            </a:extLst>
          </p:cNvPr>
          <p:cNvSpPr txBox="1"/>
          <p:nvPr/>
        </p:nvSpPr>
        <p:spPr>
          <a:xfrm>
            <a:off x="8056622" y="2629707"/>
            <a:ext cx="378103" cy="276999"/>
          </a:xfrm>
          <a:prstGeom prst="rect">
            <a:avLst/>
          </a:prstGeom>
          <a:noFill/>
        </p:spPr>
        <p:txBody>
          <a:bodyPr wrap="square" rtlCol="0">
            <a:spAutoFit/>
          </a:bodyPr>
          <a:lstStyle/>
          <a:p>
            <a:r>
              <a:rPr lang="en-US" sz="1200" dirty="0"/>
              <a:t>H</a:t>
            </a:r>
            <a:r>
              <a:rPr lang="en-US" sz="1200" baseline="30000" dirty="0"/>
              <a:t>+</a:t>
            </a:r>
          </a:p>
        </p:txBody>
      </p:sp>
      <p:sp>
        <p:nvSpPr>
          <p:cNvPr id="495" name="TextBox 494">
            <a:extLst>
              <a:ext uri="{FF2B5EF4-FFF2-40B4-BE49-F238E27FC236}">
                <a16:creationId xmlns:a16="http://schemas.microsoft.com/office/drawing/2014/main" id="{1D917574-6912-4679-BC2D-4312898F95BE}"/>
              </a:ext>
            </a:extLst>
          </p:cNvPr>
          <p:cNvSpPr txBox="1"/>
          <p:nvPr/>
        </p:nvSpPr>
        <p:spPr>
          <a:xfrm>
            <a:off x="8226146" y="2782159"/>
            <a:ext cx="378103" cy="276999"/>
          </a:xfrm>
          <a:prstGeom prst="rect">
            <a:avLst/>
          </a:prstGeom>
          <a:noFill/>
        </p:spPr>
        <p:txBody>
          <a:bodyPr wrap="square" rtlCol="0">
            <a:spAutoFit/>
          </a:bodyPr>
          <a:lstStyle/>
          <a:p>
            <a:r>
              <a:rPr lang="en-US" sz="1200" dirty="0"/>
              <a:t>H</a:t>
            </a:r>
            <a:r>
              <a:rPr lang="en-US" sz="1200" baseline="30000" dirty="0"/>
              <a:t>+</a:t>
            </a:r>
          </a:p>
        </p:txBody>
      </p:sp>
      <p:sp>
        <p:nvSpPr>
          <p:cNvPr id="496" name="TextBox 495">
            <a:extLst>
              <a:ext uri="{FF2B5EF4-FFF2-40B4-BE49-F238E27FC236}">
                <a16:creationId xmlns:a16="http://schemas.microsoft.com/office/drawing/2014/main" id="{CE909AA3-3AD0-4BD2-A547-EA3F7929FA50}"/>
              </a:ext>
            </a:extLst>
          </p:cNvPr>
          <p:cNvSpPr txBox="1"/>
          <p:nvPr/>
        </p:nvSpPr>
        <p:spPr>
          <a:xfrm>
            <a:off x="8465754" y="2847926"/>
            <a:ext cx="378103" cy="276999"/>
          </a:xfrm>
          <a:prstGeom prst="rect">
            <a:avLst/>
          </a:prstGeom>
          <a:noFill/>
        </p:spPr>
        <p:txBody>
          <a:bodyPr wrap="square" rtlCol="0">
            <a:spAutoFit/>
          </a:bodyPr>
          <a:lstStyle/>
          <a:p>
            <a:r>
              <a:rPr lang="en-US" sz="1200" dirty="0"/>
              <a:t>H</a:t>
            </a:r>
            <a:r>
              <a:rPr lang="en-US" sz="1200" baseline="30000" dirty="0"/>
              <a:t>+</a:t>
            </a:r>
          </a:p>
        </p:txBody>
      </p:sp>
      <p:sp>
        <p:nvSpPr>
          <p:cNvPr id="497" name="TextBox 496">
            <a:extLst>
              <a:ext uri="{FF2B5EF4-FFF2-40B4-BE49-F238E27FC236}">
                <a16:creationId xmlns:a16="http://schemas.microsoft.com/office/drawing/2014/main" id="{F980189F-3C82-4164-A43F-7418AD58A82B}"/>
              </a:ext>
            </a:extLst>
          </p:cNvPr>
          <p:cNvSpPr txBox="1"/>
          <p:nvPr/>
        </p:nvSpPr>
        <p:spPr>
          <a:xfrm>
            <a:off x="8042902" y="3009259"/>
            <a:ext cx="378103" cy="276999"/>
          </a:xfrm>
          <a:prstGeom prst="rect">
            <a:avLst/>
          </a:prstGeom>
          <a:noFill/>
        </p:spPr>
        <p:txBody>
          <a:bodyPr wrap="square" rtlCol="0">
            <a:spAutoFit/>
          </a:bodyPr>
          <a:lstStyle/>
          <a:p>
            <a:r>
              <a:rPr lang="en-US" sz="1200" dirty="0"/>
              <a:t>H</a:t>
            </a:r>
            <a:r>
              <a:rPr lang="en-US" sz="1200" baseline="30000" dirty="0"/>
              <a:t>+</a:t>
            </a:r>
          </a:p>
        </p:txBody>
      </p:sp>
      <p:sp>
        <p:nvSpPr>
          <p:cNvPr id="498" name="TextBox 497">
            <a:extLst>
              <a:ext uri="{FF2B5EF4-FFF2-40B4-BE49-F238E27FC236}">
                <a16:creationId xmlns:a16="http://schemas.microsoft.com/office/drawing/2014/main" id="{EC375984-38ED-43A5-A251-F20C47ACA388}"/>
              </a:ext>
            </a:extLst>
          </p:cNvPr>
          <p:cNvSpPr txBox="1"/>
          <p:nvPr/>
        </p:nvSpPr>
        <p:spPr>
          <a:xfrm>
            <a:off x="8162729" y="2411813"/>
            <a:ext cx="378103" cy="276999"/>
          </a:xfrm>
          <a:prstGeom prst="rect">
            <a:avLst/>
          </a:prstGeom>
          <a:noFill/>
        </p:spPr>
        <p:txBody>
          <a:bodyPr wrap="square" rtlCol="0">
            <a:spAutoFit/>
          </a:bodyPr>
          <a:lstStyle/>
          <a:p>
            <a:r>
              <a:rPr lang="en-US" sz="1200" dirty="0"/>
              <a:t>H</a:t>
            </a:r>
            <a:r>
              <a:rPr lang="en-US" sz="1200" baseline="30000" dirty="0"/>
              <a:t>+</a:t>
            </a:r>
          </a:p>
        </p:txBody>
      </p:sp>
      <p:sp>
        <p:nvSpPr>
          <p:cNvPr id="499" name="TextBox 498">
            <a:extLst>
              <a:ext uri="{FF2B5EF4-FFF2-40B4-BE49-F238E27FC236}">
                <a16:creationId xmlns:a16="http://schemas.microsoft.com/office/drawing/2014/main" id="{CCBFD9B9-C513-4182-928E-2B2D2C2F5F57}"/>
              </a:ext>
            </a:extLst>
          </p:cNvPr>
          <p:cNvSpPr txBox="1"/>
          <p:nvPr/>
        </p:nvSpPr>
        <p:spPr>
          <a:xfrm>
            <a:off x="8226145" y="2199561"/>
            <a:ext cx="378103" cy="276999"/>
          </a:xfrm>
          <a:prstGeom prst="rect">
            <a:avLst/>
          </a:prstGeom>
          <a:noFill/>
        </p:spPr>
        <p:txBody>
          <a:bodyPr wrap="square" rtlCol="0">
            <a:spAutoFit/>
          </a:bodyPr>
          <a:lstStyle/>
          <a:p>
            <a:r>
              <a:rPr lang="en-US" sz="1200" dirty="0"/>
              <a:t>H</a:t>
            </a:r>
            <a:r>
              <a:rPr lang="en-US" sz="1200" baseline="30000" dirty="0"/>
              <a:t>+</a:t>
            </a:r>
          </a:p>
        </p:txBody>
      </p:sp>
      <p:sp>
        <p:nvSpPr>
          <p:cNvPr id="500" name="TextBox 499">
            <a:extLst>
              <a:ext uri="{FF2B5EF4-FFF2-40B4-BE49-F238E27FC236}">
                <a16:creationId xmlns:a16="http://schemas.microsoft.com/office/drawing/2014/main" id="{EAE7A7E4-4B94-41A0-8151-FBFBC994FA20}"/>
              </a:ext>
            </a:extLst>
          </p:cNvPr>
          <p:cNvSpPr txBox="1"/>
          <p:nvPr/>
        </p:nvSpPr>
        <p:spPr>
          <a:xfrm>
            <a:off x="10520121" y="2422634"/>
            <a:ext cx="378103" cy="276999"/>
          </a:xfrm>
          <a:prstGeom prst="rect">
            <a:avLst/>
          </a:prstGeom>
          <a:noFill/>
        </p:spPr>
        <p:txBody>
          <a:bodyPr wrap="square" rtlCol="0">
            <a:spAutoFit/>
          </a:bodyPr>
          <a:lstStyle/>
          <a:p>
            <a:r>
              <a:rPr lang="en-US" sz="1200" dirty="0"/>
              <a:t>H</a:t>
            </a:r>
            <a:r>
              <a:rPr lang="en-US" sz="1200" baseline="30000" dirty="0"/>
              <a:t>+</a:t>
            </a:r>
          </a:p>
        </p:txBody>
      </p:sp>
      <p:sp>
        <p:nvSpPr>
          <p:cNvPr id="501" name="Arrow: Curved Up 500">
            <a:extLst>
              <a:ext uri="{FF2B5EF4-FFF2-40B4-BE49-F238E27FC236}">
                <a16:creationId xmlns:a16="http://schemas.microsoft.com/office/drawing/2014/main" id="{B1E0757B-586E-4DA0-9749-43404BC16295}"/>
              </a:ext>
            </a:extLst>
          </p:cNvPr>
          <p:cNvSpPr/>
          <p:nvPr/>
        </p:nvSpPr>
        <p:spPr>
          <a:xfrm rot="362314" flipV="1">
            <a:off x="11008821" y="4192688"/>
            <a:ext cx="698514" cy="226797"/>
          </a:xfrm>
          <a:prstGeom prst="curved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2" name="TextBox 501">
            <a:extLst>
              <a:ext uri="{FF2B5EF4-FFF2-40B4-BE49-F238E27FC236}">
                <a16:creationId xmlns:a16="http://schemas.microsoft.com/office/drawing/2014/main" id="{831CFB9A-CB01-4AE4-9E23-F0F367C76E5A}"/>
              </a:ext>
            </a:extLst>
          </p:cNvPr>
          <p:cNvSpPr txBox="1"/>
          <p:nvPr/>
        </p:nvSpPr>
        <p:spPr>
          <a:xfrm>
            <a:off x="11183241" y="4301365"/>
            <a:ext cx="378103" cy="276999"/>
          </a:xfrm>
          <a:prstGeom prst="rect">
            <a:avLst/>
          </a:prstGeom>
          <a:noFill/>
        </p:spPr>
        <p:txBody>
          <a:bodyPr wrap="square" rtlCol="0">
            <a:spAutoFit/>
          </a:bodyPr>
          <a:lstStyle/>
          <a:p>
            <a:r>
              <a:rPr lang="en-US" sz="1200" dirty="0"/>
              <a:t>H</a:t>
            </a:r>
            <a:r>
              <a:rPr lang="en-US" sz="1200" baseline="30000" dirty="0"/>
              <a:t>+</a:t>
            </a:r>
          </a:p>
        </p:txBody>
      </p:sp>
      <p:grpSp>
        <p:nvGrpSpPr>
          <p:cNvPr id="504" name="Group 503">
            <a:extLst>
              <a:ext uri="{FF2B5EF4-FFF2-40B4-BE49-F238E27FC236}">
                <a16:creationId xmlns:a16="http://schemas.microsoft.com/office/drawing/2014/main" id="{B782E546-4962-4067-B179-AB3BEE2A9A96}"/>
              </a:ext>
            </a:extLst>
          </p:cNvPr>
          <p:cNvGrpSpPr/>
          <p:nvPr/>
        </p:nvGrpSpPr>
        <p:grpSpPr>
          <a:xfrm>
            <a:off x="11432200" y="4505669"/>
            <a:ext cx="697825" cy="345094"/>
            <a:chOff x="1631780" y="3753379"/>
            <a:chExt cx="697825" cy="345094"/>
          </a:xfrm>
        </p:grpSpPr>
        <p:sp>
          <p:nvSpPr>
            <p:cNvPr id="505" name="Star: 12 Points 504">
              <a:extLst>
                <a:ext uri="{FF2B5EF4-FFF2-40B4-BE49-F238E27FC236}">
                  <a16:creationId xmlns:a16="http://schemas.microsoft.com/office/drawing/2014/main" id="{AB79DB1C-006E-45F1-8CB1-DF159438C92E}"/>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506" name="TextBox 505">
              <a:extLst>
                <a:ext uri="{FF2B5EF4-FFF2-40B4-BE49-F238E27FC236}">
                  <a16:creationId xmlns:a16="http://schemas.microsoft.com/office/drawing/2014/main" id="{4F2F346C-9460-4F76-8C78-1B7E7B615D94}"/>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546" name="Oval 545">
            <a:extLst>
              <a:ext uri="{FF2B5EF4-FFF2-40B4-BE49-F238E27FC236}">
                <a16:creationId xmlns:a16="http://schemas.microsoft.com/office/drawing/2014/main" id="{E1447C79-3A79-4648-8616-E2E9BC2DB42B}"/>
              </a:ext>
            </a:extLst>
          </p:cNvPr>
          <p:cNvSpPr/>
          <p:nvPr/>
        </p:nvSpPr>
        <p:spPr>
          <a:xfrm>
            <a:off x="10554997" y="4411033"/>
            <a:ext cx="376653" cy="203747"/>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extBox 547">
            <a:extLst>
              <a:ext uri="{FF2B5EF4-FFF2-40B4-BE49-F238E27FC236}">
                <a16:creationId xmlns:a16="http://schemas.microsoft.com/office/drawing/2014/main" id="{6E269F67-566A-4E75-A6A3-C2C51ECF3278}"/>
              </a:ext>
            </a:extLst>
          </p:cNvPr>
          <p:cNvSpPr txBox="1"/>
          <p:nvPr/>
        </p:nvSpPr>
        <p:spPr>
          <a:xfrm>
            <a:off x="10501668" y="4373034"/>
            <a:ext cx="483309" cy="276999"/>
          </a:xfrm>
          <a:prstGeom prst="rect">
            <a:avLst/>
          </a:prstGeom>
          <a:noFill/>
        </p:spPr>
        <p:txBody>
          <a:bodyPr wrap="square" rtlCol="0">
            <a:spAutoFit/>
          </a:bodyPr>
          <a:lstStyle/>
          <a:p>
            <a:r>
              <a:rPr lang="en-US" sz="1200" dirty="0"/>
              <a:t>ADP</a:t>
            </a:r>
            <a:endParaRPr lang="en-US" sz="1200" baseline="-25000" dirty="0"/>
          </a:p>
        </p:txBody>
      </p:sp>
      <p:sp>
        <p:nvSpPr>
          <p:cNvPr id="549" name="TextBox 548">
            <a:extLst>
              <a:ext uri="{FF2B5EF4-FFF2-40B4-BE49-F238E27FC236}">
                <a16:creationId xmlns:a16="http://schemas.microsoft.com/office/drawing/2014/main" id="{C918A26B-8111-413F-8833-46B133704733}"/>
              </a:ext>
            </a:extLst>
          </p:cNvPr>
          <p:cNvSpPr txBox="1"/>
          <p:nvPr/>
        </p:nvSpPr>
        <p:spPr>
          <a:xfrm>
            <a:off x="10851255" y="4381381"/>
            <a:ext cx="444501" cy="276999"/>
          </a:xfrm>
          <a:prstGeom prst="rect">
            <a:avLst/>
          </a:prstGeom>
          <a:noFill/>
        </p:spPr>
        <p:txBody>
          <a:bodyPr wrap="square" rtlCol="0">
            <a:spAutoFit/>
          </a:bodyPr>
          <a:lstStyle/>
          <a:p>
            <a:r>
              <a:rPr lang="en-US" sz="1200" dirty="0"/>
              <a:t>+ P</a:t>
            </a:r>
            <a:endParaRPr lang="en-US" sz="1200" baseline="30000" dirty="0"/>
          </a:p>
        </p:txBody>
      </p:sp>
      <p:sp>
        <p:nvSpPr>
          <p:cNvPr id="554" name="Freeform: Shape 553">
            <a:extLst>
              <a:ext uri="{FF2B5EF4-FFF2-40B4-BE49-F238E27FC236}">
                <a16:creationId xmlns:a16="http://schemas.microsoft.com/office/drawing/2014/main" id="{933E0399-E867-436C-A2F5-3484DEE1F62F}"/>
              </a:ext>
            </a:extLst>
          </p:cNvPr>
          <p:cNvSpPr/>
          <p:nvPr/>
        </p:nvSpPr>
        <p:spPr>
          <a:xfrm>
            <a:off x="9152709" y="3570513"/>
            <a:ext cx="435428" cy="435429"/>
          </a:xfrm>
          <a:custGeom>
            <a:avLst/>
            <a:gdLst>
              <a:gd name="connsiteX0" fmla="*/ 0 w 435428"/>
              <a:gd name="connsiteY0" fmla="*/ 435429 h 435429"/>
              <a:gd name="connsiteX1" fmla="*/ 26125 w 435428"/>
              <a:gd name="connsiteY1" fmla="*/ 391886 h 435429"/>
              <a:gd name="connsiteX2" fmla="*/ 34834 w 435428"/>
              <a:gd name="connsiteY2" fmla="*/ 365760 h 435429"/>
              <a:gd name="connsiteX3" fmla="*/ 60960 w 435428"/>
              <a:gd name="connsiteY3" fmla="*/ 339634 h 435429"/>
              <a:gd name="connsiteX4" fmla="*/ 78377 w 435428"/>
              <a:gd name="connsiteY4" fmla="*/ 313509 h 435429"/>
              <a:gd name="connsiteX5" fmla="*/ 121920 w 435428"/>
              <a:gd name="connsiteY5" fmla="*/ 235131 h 435429"/>
              <a:gd name="connsiteX6" fmla="*/ 139337 w 435428"/>
              <a:gd name="connsiteY6" fmla="*/ 209006 h 435429"/>
              <a:gd name="connsiteX7" fmla="*/ 165462 w 435428"/>
              <a:gd name="connsiteY7" fmla="*/ 156754 h 435429"/>
              <a:gd name="connsiteX8" fmla="*/ 174171 w 435428"/>
              <a:gd name="connsiteY8" fmla="*/ 130629 h 435429"/>
              <a:gd name="connsiteX9" fmla="*/ 191588 w 435428"/>
              <a:gd name="connsiteY9" fmla="*/ 113211 h 435429"/>
              <a:gd name="connsiteX10" fmla="*/ 235131 w 435428"/>
              <a:gd name="connsiteY10" fmla="*/ 69669 h 435429"/>
              <a:gd name="connsiteX11" fmla="*/ 287382 w 435428"/>
              <a:gd name="connsiteY11" fmla="*/ 52251 h 435429"/>
              <a:gd name="connsiteX12" fmla="*/ 313508 w 435428"/>
              <a:gd name="connsiteY12" fmla="*/ 43543 h 435429"/>
              <a:gd name="connsiteX13" fmla="*/ 348342 w 435428"/>
              <a:gd name="connsiteY13" fmla="*/ 34834 h 435429"/>
              <a:gd name="connsiteX14" fmla="*/ 400594 w 435428"/>
              <a:gd name="connsiteY14" fmla="*/ 17417 h 435429"/>
              <a:gd name="connsiteX15" fmla="*/ 435428 w 435428"/>
              <a:gd name="connsiteY15" fmla="*/ 0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428" h="435429">
                <a:moveTo>
                  <a:pt x="0" y="435429"/>
                </a:moveTo>
                <a:cubicBezTo>
                  <a:pt x="8708" y="420915"/>
                  <a:pt x="18555" y="407025"/>
                  <a:pt x="26125" y="391886"/>
                </a:cubicBezTo>
                <a:cubicBezTo>
                  <a:pt x="30230" y="383675"/>
                  <a:pt x="29742" y="373398"/>
                  <a:pt x="34834" y="365760"/>
                </a:cubicBezTo>
                <a:cubicBezTo>
                  <a:pt x="41666" y="355513"/>
                  <a:pt x="53075" y="349095"/>
                  <a:pt x="60960" y="339634"/>
                </a:cubicBezTo>
                <a:cubicBezTo>
                  <a:pt x="67660" y="331594"/>
                  <a:pt x="72571" y="322217"/>
                  <a:pt x="78377" y="313509"/>
                </a:cubicBezTo>
                <a:cubicBezTo>
                  <a:pt x="93704" y="267524"/>
                  <a:pt x="81993" y="295021"/>
                  <a:pt x="121920" y="235131"/>
                </a:cubicBezTo>
                <a:lnTo>
                  <a:pt x="139337" y="209006"/>
                </a:lnTo>
                <a:cubicBezTo>
                  <a:pt x="161221" y="143348"/>
                  <a:pt x="131703" y="224270"/>
                  <a:pt x="165462" y="156754"/>
                </a:cubicBezTo>
                <a:cubicBezTo>
                  <a:pt x="169567" y="148544"/>
                  <a:pt x="169448" y="138500"/>
                  <a:pt x="174171" y="130629"/>
                </a:cubicBezTo>
                <a:cubicBezTo>
                  <a:pt x="178395" y="123588"/>
                  <a:pt x="186459" y="119622"/>
                  <a:pt x="191588" y="113211"/>
                </a:cubicBezTo>
                <a:cubicBezTo>
                  <a:pt x="212408" y="87185"/>
                  <a:pt x="202699" y="84084"/>
                  <a:pt x="235131" y="69669"/>
                </a:cubicBezTo>
                <a:cubicBezTo>
                  <a:pt x="251908" y="62212"/>
                  <a:pt x="269965" y="58057"/>
                  <a:pt x="287382" y="52251"/>
                </a:cubicBezTo>
                <a:cubicBezTo>
                  <a:pt x="296091" y="49348"/>
                  <a:pt x="304602" y="45770"/>
                  <a:pt x="313508" y="43543"/>
                </a:cubicBezTo>
                <a:cubicBezTo>
                  <a:pt x="325119" y="40640"/>
                  <a:pt x="336878" y="38273"/>
                  <a:pt x="348342" y="34834"/>
                </a:cubicBezTo>
                <a:cubicBezTo>
                  <a:pt x="365927" y="29558"/>
                  <a:pt x="383177" y="23223"/>
                  <a:pt x="400594" y="17417"/>
                </a:cubicBezTo>
                <a:cubicBezTo>
                  <a:pt x="430615" y="7410"/>
                  <a:pt x="420229" y="15201"/>
                  <a:pt x="43542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6" name="Group 555">
            <a:extLst>
              <a:ext uri="{FF2B5EF4-FFF2-40B4-BE49-F238E27FC236}">
                <a16:creationId xmlns:a16="http://schemas.microsoft.com/office/drawing/2014/main" id="{F9894A08-1442-4904-B2D8-56F21BB1EB5C}"/>
              </a:ext>
            </a:extLst>
          </p:cNvPr>
          <p:cNvGrpSpPr/>
          <p:nvPr/>
        </p:nvGrpSpPr>
        <p:grpSpPr>
          <a:xfrm>
            <a:off x="8687416" y="4091614"/>
            <a:ext cx="823655" cy="342173"/>
            <a:chOff x="5067968" y="3215759"/>
            <a:chExt cx="808898" cy="354925"/>
          </a:xfrm>
        </p:grpSpPr>
        <p:sp>
          <p:nvSpPr>
            <p:cNvPr id="557" name="Octagon 556">
              <a:extLst>
                <a:ext uri="{FF2B5EF4-FFF2-40B4-BE49-F238E27FC236}">
                  <a16:creationId xmlns:a16="http://schemas.microsoft.com/office/drawing/2014/main" id="{894278BB-FC55-48DD-AEDA-0AE4D4CA98B5}"/>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TextBox 557">
              <a:extLst>
                <a:ext uri="{FF2B5EF4-FFF2-40B4-BE49-F238E27FC236}">
                  <a16:creationId xmlns:a16="http://schemas.microsoft.com/office/drawing/2014/main" id="{91FAB14E-F149-401F-806E-119EC28ECD9E}"/>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grpSp>
        <p:nvGrpSpPr>
          <p:cNvPr id="559" name="Group 558">
            <a:extLst>
              <a:ext uri="{FF2B5EF4-FFF2-40B4-BE49-F238E27FC236}">
                <a16:creationId xmlns:a16="http://schemas.microsoft.com/office/drawing/2014/main" id="{BE6B2D88-6383-4093-8A5A-A4F99435A079}"/>
              </a:ext>
            </a:extLst>
          </p:cNvPr>
          <p:cNvGrpSpPr/>
          <p:nvPr/>
        </p:nvGrpSpPr>
        <p:grpSpPr>
          <a:xfrm>
            <a:off x="7708549" y="4065273"/>
            <a:ext cx="808898" cy="345084"/>
            <a:chOff x="1546777" y="4206235"/>
            <a:chExt cx="808898" cy="345084"/>
          </a:xfrm>
        </p:grpSpPr>
        <p:sp>
          <p:nvSpPr>
            <p:cNvPr id="560" name="TextBox 559">
              <a:extLst>
                <a:ext uri="{FF2B5EF4-FFF2-40B4-BE49-F238E27FC236}">
                  <a16:creationId xmlns:a16="http://schemas.microsoft.com/office/drawing/2014/main" id="{700C331C-2F45-412F-A4D0-AC6D6DB24147}"/>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561" name="Hexagon 560">
              <a:extLst>
                <a:ext uri="{FF2B5EF4-FFF2-40B4-BE49-F238E27FC236}">
                  <a16:creationId xmlns:a16="http://schemas.microsoft.com/office/drawing/2014/main" id="{8F686F6B-4678-4EEF-844C-0A9BD6405A29}"/>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564">
            <a:extLst>
              <a:ext uri="{FF2B5EF4-FFF2-40B4-BE49-F238E27FC236}">
                <a16:creationId xmlns:a16="http://schemas.microsoft.com/office/drawing/2014/main" id="{1A663840-3582-488B-AD66-6BDA12B45112}"/>
              </a:ext>
            </a:extLst>
          </p:cNvPr>
          <p:cNvGrpSpPr/>
          <p:nvPr/>
        </p:nvGrpSpPr>
        <p:grpSpPr>
          <a:xfrm>
            <a:off x="9152571" y="3666215"/>
            <a:ext cx="341410" cy="276999"/>
            <a:chOff x="936488" y="1453073"/>
            <a:chExt cx="341410" cy="276999"/>
          </a:xfrm>
        </p:grpSpPr>
        <p:sp>
          <p:nvSpPr>
            <p:cNvPr id="566" name="Oval 565">
              <a:extLst>
                <a:ext uri="{FF2B5EF4-FFF2-40B4-BE49-F238E27FC236}">
                  <a16:creationId xmlns:a16="http://schemas.microsoft.com/office/drawing/2014/main" id="{C2805CDE-5253-40D9-AB8C-0F2E949C1810}"/>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TextBox 566">
              <a:extLst>
                <a:ext uri="{FF2B5EF4-FFF2-40B4-BE49-F238E27FC236}">
                  <a16:creationId xmlns:a16="http://schemas.microsoft.com/office/drawing/2014/main" id="{54448D02-FB25-4F68-A7DA-49010A924D2D}"/>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sp>
        <p:nvSpPr>
          <p:cNvPr id="571" name="TextBox 570">
            <a:extLst>
              <a:ext uri="{FF2B5EF4-FFF2-40B4-BE49-F238E27FC236}">
                <a16:creationId xmlns:a16="http://schemas.microsoft.com/office/drawing/2014/main" id="{7064DDE0-186B-43D3-8541-924FC11CF4FA}"/>
              </a:ext>
            </a:extLst>
          </p:cNvPr>
          <p:cNvSpPr txBox="1"/>
          <p:nvPr/>
        </p:nvSpPr>
        <p:spPr>
          <a:xfrm>
            <a:off x="9175986" y="4777511"/>
            <a:ext cx="1416069" cy="276999"/>
          </a:xfrm>
          <a:prstGeom prst="rect">
            <a:avLst/>
          </a:prstGeom>
          <a:noFill/>
        </p:spPr>
        <p:txBody>
          <a:bodyPr wrap="square" rtlCol="0">
            <a:spAutoFit/>
          </a:bodyPr>
          <a:lstStyle/>
          <a:p>
            <a:r>
              <a:rPr lang="en-US" sz="1200" dirty="0"/>
              <a:t>___  +  2H</a:t>
            </a:r>
            <a:r>
              <a:rPr lang="en-US" sz="1200" baseline="30000" dirty="0"/>
              <a:t>+</a:t>
            </a:r>
            <a:r>
              <a:rPr lang="en-US" sz="1200" dirty="0"/>
              <a:t> = H</a:t>
            </a:r>
            <a:r>
              <a:rPr lang="en-US" sz="1200" baseline="-25000" dirty="0"/>
              <a:t>2</a:t>
            </a:r>
            <a:r>
              <a:rPr lang="en-US" sz="1200" dirty="0"/>
              <a:t>O </a:t>
            </a:r>
          </a:p>
        </p:txBody>
      </p:sp>
      <p:sp>
        <p:nvSpPr>
          <p:cNvPr id="573" name="TextBox 572">
            <a:extLst>
              <a:ext uri="{FF2B5EF4-FFF2-40B4-BE49-F238E27FC236}">
                <a16:creationId xmlns:a16="http://schemas.microsoft.com/office/drawing/2014/main" id="{3E16A771-96DF-4E3F-9B34-01FBCC642CCA}"/>
              </a:ext>
            </a:extLst>
          </p:cNvPr>
          <p:cNvSpPr txBox="1"/>
          <p:nvPr/>
        </p:nvSpPr>
        <p:spPr>
          <a:xfrm>
            <a:off x="10749846" y="2243068"/>
            <a:ext cx="378103" cy="276999"/>
          </a:xfrm>
          <a:prstGeom prst="rect">
            <a:avLst/>
          </a:prstGeom>
          <a:noFill/>
        </p:spPr>
        <p:txBody>
          <a:bodyPr wrap="square" rtlCol="0">
            <a:spAutoFit/>
          </a:bodyPr>
          <a:lstStyle/>
          <a:p>
            <a:r>
              <a:rPr lang="en-US" sz="1200" dirty="0"/>
              <a:t>H</a:t>
            </a:r>
            <a:r>
              <a:rPr lang="en-US" sz="1200" baseline="30000" dirty="0"/>
              <a:t>+</a:t>
            </a:r>
          </a:p>
        </p:txBody>
      </p:sp>
      <p:sp>
        <p:nvSpPr>
          <p:cNvPr id="574" name="TextBox 573">
            <a:extLst>
              <a:ext uri="{FF2B5EF4-FFF2-40B4-BE49-F238E27FC236}">
                <a16:creationId xmlns:a16="http://schemas.microsoft.com/office/drawing/2014/main" id="{C26FF263-A1CC-418B-8765-608565213054}"/>
              </a:ext>
            </a:extLst>
          </p:cNvPr>
          <p:cNvSpPr txBox="1"/>
          <p:nvPr/>
        </p:nvSpPr>
        <p:spPr>
          <a:xfrm>
            <a:off x="10694188" y="2815019"/>
            <a:ext cx="378103" cy="276999"/>
          </a:xfrm>
          <a:prstGeom prst="rect">
            <a:avLst/>
          </a:prstGeom>
          <a:noFill/>
        </p:spPr>
        <p:txBody>
          <a:bodyPr wrap="square" rtlCol="0">
            <a:spAutoFit/>
          </a:bodyPr>
          <a:lstStyle/>
          <a:p>
            <a:r>
              <a:rPr lang="en-US" sz="1200" dirty="0"/>
              <a:t>H</a:t>
            </a:r>
            <a:r>
              <a:rPr lang="en-US" sz="1200" baseline="30000" dirty="0"/>
              <a:t>+</a:t>
            </a:r>
          </a:p>
        </p:txBody>
      </p:sp>
      <p:sp>
        <p:nvSpPr>
          <p:cNvPr id="575" name="TextBox 574">
            <a:extLst>
              <a:ext uri="{FF2B5EF4-FFF2-40B4-BE49-F238E27FC236}">
                <a16:creationId xmlns:a16="http://schemas.microsoft.com/office/drawing/2014/main" id="{69B33D96-50C8-4F74-B569-D5D490078E81}"/>
              </a:ext>
            </a:extLst>
          </p:cNvPr>
          <p:cNvSpPr txBox="1"/>
          <p:nvPr/>
        </p:nvSpPr>
        <p:spPr>
          <a:xfrm>
            <a:off x="11132527" y="2758315"/>
            <a:ext cx="378103" cy="276999"/>
          </a:xfrm>
          <a:prstGeom prst="rect">
            <a:avLst/>
          </a:prstGeom>
          <a:noFill/>
        </p:spPr>
        <p:txBody>
          <a:bodyPr wrap="square" rtlCol="0">
            <a:spAutoFit/>
          </a:bodyPr>
          <a:lstStyle/>
          <a:p>
            <a:r>
              <a:rPr lang="en-US" sz="1200" dirty="0"/>
              <a:t>H</a:t>
            </a:r>
            <a:r>
              <a:rPr lang="en-US" sz="1200" baseline="30000" dirty="0"/>
              <a:t>+</a:t>
            </a:r>
          </a:p>
        </p:txBody>
      </p:sp>
      <p:sp>
        <p:nvSpPr>
          <p:cNvPr id="576" name="TextBox 575">
            <a:extLst>
              <a:ext uri="{FF2B5EF4-FFF2-40B4-BE49-F238E27FC236}">
                <a16:creationId xmlns:a16="http://schemas.microsoft.com/office/drawing/2014/main" id="{84C840DD-3C0B-4F9F-BC26-48F1C02D59DC}"/>
              </a:ext>
            </a:extLst>
          </p:cNvPr>
          <p:cNvSpPr txBox="1"/>
          <p:nvPr/>
        </p:nvSpPr>
        <p:spPr>
          <a:xfrm>
            <a:off x="11078167" y="2194868"/>
            <a:ext cx="378103" cy="276999"/>
          </a:xfrm>
          <a:prstGeom prst="rect">
            <a:avLst/>
          </a:prstGeom>
          <a:noFill/>
        </p:spPr>
        <p:txBody>
          <a:bodyPr wrap="square" rtlCol="0">
            <a:spAutoFit/>
          </a:bodyPr>
          <a:lstStyle/>
          <a:p>
            <a:r>
              <a:rPr lang="en-US" sz="1200" dirty="0"/>
              <a:t>H</a:t>
            </a:r>
            <a:r>
              <a:rPr lang="en-US" sz="1200" baseline="30000" dirty="0"/>
              <a:t>+</a:t>
            </a:r>
          </a:p>
        </p:txBody>
      </p:sp>
      <p:sp>
        <p:nvSpPr>
          <p:cNvPr id="577" name="TextBox 576">
            <a:extLst>
              <a:ext uri="{FF2B5EF4-FFF2-40B4-BE49-F238E27FC236}">
                <a16:creationId xmlns:a16="http://schemas.microsoft.com/office/drawing/2014/main" id="{1B332A92-A4B7-4306-B4D5-56C12B90F17C}"/>
              </a:ext>
            </a:extLst>
          </p:cNvPr>
          <p:cNvSpPr txBox="1"/>
          <p:nvPr/>
        </p:nvSpPr>
        <p:spPr>
          <a:xfrm>
            <a:off x="11247660" y="2478072"/>
            <a:ext cx="378103" cy="276999"/>
          </a:xfrm>
          <a:prstGeom prst="rect">
            <a:avLst/>
          </a:prstGeom>
          <a:noFill/>
        </p:spPr>
        <p:txBody>
          <a:bodyPr wrap="square" rtlCol="0">
            <a:spAutoFit/>
          </a:bodyPr>
          <a:lstStyle/>
          <a:p>
            <a:r>
              <a:rPr lang="en-US" sz="1200" dirty="0"/>
              <a:t>H</a:t>
            </a:r>
            <a:r>
              <a:rPr lang="en-US" sz="1200" baseline="30000" dirty="0"/>
              <a:t>+</a:t>
            </a:r>
          </a:p>
        </p:txBody>
      </p:sp>
      <p:sp>
        <p:nvSpPr>
          <p:cNvPr id="578" name="TextBox 577">
            <a:extLst>
              <a:ext uri="{FF2B5EF4-FFF2-40B4-BE49-F238E27FC236}">
                <a16:creationId xmlns:a16="http://schemas.microsoft.com/office/drawing/2014/main" id="{90607395-A2BA-441D-AC71-C71967C3E53D}"/>
              </a:ext>
            </a:extLst>
          </p:cNvPr>
          <p:cNvSpPr txBox="1"/>
          <p:nvPr/>
        </p:nvSpPr>
        <p:spPr>
          <a:xfrm>
            <a:off x="11401787" y="2690987"/>
            <a:ext cx="378103" cy="276999"/>
          </a:xfrm>
          <a:prstGeom prst="rect">
            <a:avLst/>
          </a:prstGeom>
          <a:noFill/>
        </p:spPr>
        <p:txBody>
          <a:bodyPr wrap="square" rtlCol="0">
            <a:spAutoFit/>
          </a:bodyPr>
          <a:lstStyle/>
          <a:p>
            <a:r>
              <a:rPr lang="en-US" sz="1200" dirty="0"/>
              <a:t>H</a:t>
            </a:r>
            <a:r>
              <a:rPr lang="en-US" sz="1200" baseline="30000" dirty="0"/>
              <a:t>+</a:t>
            </a:r>
          </a:p>
        </p:txBody>
      </p:sp>
      <p:sp>
        <p:nvSpPr>
          <p:cNvPr id="579" name="TextBox 578">
            <a:extLst>
              <a:ext uri="{FF2B5EF4-FFF2-40B4-BE49-F238E27FC236}">
                <a16:creationId xmlns:a16="http://schemas.microsoft.com/office/drawing/2014/main" id="{C50743EC-E858-4E6C-9F73-3749C0FC68CD}"/>
              </a:ext>
            </a:extLst>
          </p:cNvPr>
          <p:cNvSpPr txBox="1"/>
          <p:nvPr/>
        </p:nvSpPr>
        <p:spPr>
          <a:xfrm>
            <a:off x="11465573" y="2913644"/>
            <a:ext cx="378103" cy="276999"/>
          </a:xfrm>
          <a:prstGeom prst="rect">
            <a:avLst/>
          </a:prstGeom>
          <a:noFill/>
        </p:spPr>
        <p:txBody>
          <a:bodyPr wrap="square" rtlCol="0">
            <a:spAutoFit/>
          </a:bodyPr>
          <a:lstStyle/>
          <a:p>
            <a:r>
              <a:rPr lang="en-US" sz="1200" dirty="0"/>
              <a:t>H</a:t>
            </a:r>
            <a:r>
              <a:rPr lang="en-US" sz="1200" baseline="30000" dirty="0"/>
              <a:t>+</a:t>
            </a:r>
          </a:p>
        </p:txBody>
      </p:sp>
      <p:sp>
        <p:nvSpPr>
          <p:cNvPr id="580" name="TextBox 579">
            <a:extLst>
              <a:ext uri="{FF2B5EF4-FFF2-40B4-BE49-F238E27FC236}">
                <a16:creationId xmlns:a16="http://schemas.microsoft.com/office/drawing/2014/main" id="{2BFAC5F1-23DA-4593-9692-28F2E5C4C684}"/>
              </a:ext>
            </a:extLst>
          </p:cNvPr>
          <p:cNvSpPr txBox="1"/>
          <p:nvPr/>
        </p:nvSpPr>
        <p:spPr>
          <a:xfrm>
            <a:off x="10690719" y="2590964"/>
            <a:ext cx="378103" cy="276999"/>
          </a:xfrm>
          <a:prstGeom prst="rect">
            <a:avLst/>
          </a:prstGeom>
          <a:noFill/>
        </p:spPr>
        <p:txBody>
          <a:bodyPr wrap="square" rtlCol="0">
            <a:spAutoFit/>
          </a:bodyPr>
          <a:lstStyle/>
          <a:p>
            <a:r>
              <a:rPr lang="en-US" sz="1200" dirty="0"/>
              <a:t>H</a:t>
            </a:r>
            <a:r>
              <a:rPr lang="en-US" sz="1200" baseline="30000" dirty="0"/>
              <a:t>+</a:t>
            </a:r>
          </a:p>
        </p:txBody>
      </p:sp>
      <p:sp>
        <p:nvSpPr>
          <p:cNvPr id="581" name="TextBox 580">
            <a:extLst>
              <a:ext uri="{FF2B5EF4-FFF2-40B4-BE49-F238E27FC236}">
                <a16:creationId xmlns:a16="http://schemas.microsoft.com/office/drawing/2014/main" id="{05391B43-D3FD-4D4A-822F-F7270CD53250}"/>
              </a:ext>
            </a:extLst>
          </p:cNvPr>
          <p:cNvSpPr txBox="1"/>
          <p:nvPr/>
        </p:nvSpPr>
        <p:spPr>
          <a:xfrm>
            <a:off x="10929368" y="2777890"/>
            <a:ext cx="378103" cy="276999"/>
          </a:xfrm>
          <a:prstGeom prst="rect">
            <a:avLst/>
          </a:prstGeom>
          <a:noFill/>
        </p:spPr>
        <p:txBody>
          <a:bodyPr wrap="square" rtlCol="0">
            <a:spAutoFit/>
          </a:bodyPr>
          <a:lstStyle/>
          <a:p>
            <a:r>
              <a:rPr lang="en-US" sz="1200" dirty="0"/>
              <a:t>H</a:t>
            </a:r>
            <a:r>
              <a:rPr lang="en-US" sz="1200" baseline="30000" dirty="0"/>
              <a:t>+</a:t>
            </a:r>
          </a:p>
        </p:txBody>
      </p:sp>
      <p:sp>
        <p:nvSpPr>
          <p:cNvPr id="583" name="Freeform: Shape 582">
            <a:extLst>
              <a:ext uri="{FF2B5EF4-FFF2-40B4-BE49-F238E27FC236}">
                <a16:creationId xmlns:a16="http://schemas.microsoft.com/office/drawing/2014/main" id="{A0F91D13-62EE-4807-A8AC-A11EA4ED0110}"/>
              </a:ext>
            </a:extLst>
          </p:cNvPr>
          <p:cNvSpPr/>
          <p:nvPr/>
        </p:nvSpPr>
        <p:spPr>
          <a:xfrm>
            <a:off x="8403771" y="3317962"/>
            <a:ext cx="2142309" cy="1410855"/>
          </a:xfrm>
          <a:custGeom>
            <a:avLst/>
            <a:gdLst>
              <a:gd name="connsiteX0" fmla="*/ 0 w 2142309"/>
              <a:gd name="connsiteY0" fmla="*/ 635726 h 1410855"/>
              <a:gd name="connsiteX1" fmla="*/ 17418 w 2142309"/>
              <a:gd name="connsiteY1" fmla="*/ 592183 h 1410855"/>
              <a:gd name="connsiteX2" fmla="*/ 34835 w 2142309"/>
              <a:gd name="connsiteY2" fmla="*/ 566057 h 1410855"/>
              <a:gd name="connsiteX3" fmla="*/ 43543 w 2142309"/>
              <a:gd name="connsiteY3" fmla="*/ 539932 h 1410855"/>
              <a:gd name="connsiteX4" fmla="*/ 69669 w 2142309"/>
              <a:gd name="connsiteY4" fmla="*/ 522515 h 1410855"/>
              <a:gd name="connsiteX5" fmla="*/ 104503 w 2142309"/>
              <a:gd name="connsiteY5" fmla="*/ 478972 h 1410855"/>
              <a:gd name="connsiteX6" fmla="*/ 121920 w 2142309"/>
              <a:gd name="connsiteY6" fmla="*/ 452846 h 1410855"/>
              <a:gd name="connsiteX7" fmla="*/ 174172 w 2142309"/>
              <a:gd name="connsiteY7" fmla="*/ 435429 h 1410855"/>
              <a:gd name="connsiteX8" fmla="*/ 200298 w 2142309"/>
              <a:gd name="connsiteY8" fmla="*/ 418012 h 1410855"/>
              <a:gd name="connsiteX9" fmla="*/ 252549 w 2142309"/>
              <a:gd name="connsiteY9" fmla="*/ 400595 h 1410855"/>
              <a:gd name="connsiteX10" fmla="*/ 322218 w 2142309"/>
              <a:gd name="connsiteY10" fmla="*/ 365760 h 1410855"/>
              <a:gd name="connsiteX11" fmla="*/ 322218 w 2142309"/>
              <a:gd name="connsiteY11" fmla="*/ 365760 h 1410855"/>
              <a:gd name="connsiteX12" fmla="*/ 400595 w 2142309"/>
              <a:gd name="connsiteY12" fmla="*/ 330926 h 1410855"/>
              <a:gd name="connsiteX13" fmla="*/ 452846 w 2142309"/>
              <a:gd name="connsiteY13" fmla="*/ 313509 h 1410855"/>
              <a:gd name="connsiteX14" fmla="*/ 478972 w 2142309"/>
              <a:gd name="connsiteY14" fmla="*/ 304800 h 1410855"/>
              <a:gd name="connsiteX15" fmla="*/ 1036320 w 2142309"/>
              <a:gd name="connsiteY15" fmla="*/ 304800 h 1410855"/>
              <a:gd name="connsiteX16" fmla="*/ 1114698 w 2142309"/>
              <a:gd name="connsiteY16" fmla="*/ 269966 h 1410855"/>
              <a:gd name="connsiteX17" fmla="*/ 1158240 w 2142309"/>
              <a:gd name="connsiteY17" fmla="*/ 261257 h 1410855"/>
              <a:gd name="connsiteX18" fmla="*/ 1193075 w 2142309"/>
              <a:gd name="connsiteY18" fmla="*/ 252549 h 1410855"/>
              <a:gd name="connsiteX19" fmla="*/ 1332412 w 2142309"/>
              <a:gd name="connsiteY19" fmla="*/ 243840 h 1410855"/>
              <a:gd name="connsiteX20" fmla="*/ 1402080 w 2142309"/>
              <a:gd name="connsiteY20" fmla="*/ 235132 h 1410855"/>
              <a:gd name="connsiteX21" fmla="*/ 1454332 w 2142309"/>
              <a:gd name="connsiteY21" fmla="*/ 217715 h 1410855"/>
              <a:gd name="connsiteX22" fmla="*/ 1515292 w 2142309"/>
              <a:gd name="connsiteY22" fmla="*/ 191589 h 1410855"/>
              <a:gd name="connsiteX23" fmla="*/ 1584960 w 2142309"/>
              <a:gd name="connsiteY23" fmla="*/ 148046 h 1410855"/>
              <a:gd name="connsiteX24" fmla="*/ 1637212 w 2142309"/>
              <a:gd name="connsiteY24" fmla="*/ 121920 h 1410855"/>
              <a:gd name="connsiteX25" fmla="*/ 1672046 w 2142309"/>
              <a:gd name="connsiteY25" fmla="*/ 95795 h 1410855"/>
              <a:gd name="connsiteX26" fmla="*/ 1724298 w 2142309"/>
              <a:gd name="connsiteY26" fmla="*/ 60960 h 1410855"/>
              <a:gd name="connsiteX27" fmla="*/ 1741715 w 2142309"/>
              <a:gd name="connsiteY27" fmla="*/ 34835 h 1410855"/>
              <a:gd name="connsiteX28" fmla="*/ 1767840 w 2142309"/>
              <a:gd name="connsiteY28" fmla="*/ 17417 h 1410855"/>
              <a:gd name="connsiteX29" fmla="*/ 1785258 w 2142309"/>
              <a:gd name="connsiteY29" fmla="*/ 0 h 1410855"/>
              <a:gd name="connsiteX30" fmla="*/ 1898469 w 2142309"/>
              <a:gd name="connsiteY30" fmla="*/ 8709 h 1410855"/>
              <a:gd name="connsiteX31" fmla="*/ 1942012 w 2142309"/>
              <a:gd name="connsiteY31" fmla="*/ 34835 h 1410855"/>
              <a:gd name="connsiteX32" fmla="*/ 1968138 w 2142309"/>
              <a:gd name="connsiteY32" fmla="*/ 43543 h 1410855"/>
              <a:gd name="connsiteX33" fmla="*/ 2011680 w 2142309"/>
              <a:gd name="connsiteY33" fmla="*/ 95795 h 1410855"/>
              <a:gd name="connsiteX34" fmla="*/ 2029098 w 2142309"/>
              <a:gd name="connsiteY34" fmla="*/ 113212 h 1410855"/>
              <a:gd name="connsiteX35" fmla="*/ 2063932 w 2142309"/>
              <a:gd name="connsiteY35" fmla="*/ 174172 h 1410855"/>
              <a:gd name="connsiteX36" fmla="*/ 2081349 w 2142309"/>
              <a:gd name="connsiteY36" fmla="*/ 200297 h 1410855"/>
              <a:gd name="connsiteX37" fmla="*/ 2090058 w 2142309"/>
              <a:gd name="connsiteY37" fmla="*/ 226423 h 1410855"/>
              <a:gd name="connsiteX38" fmla="*/ 2107475 w 2142309"/>
              <a:gd name="connsiteY38" fmla="*/ 296092 h 1410855"/>
              <a:gd name="connsiteX39" fmla="*/ 2116183 w 2142309"/>
              <a:gd name="connsiteY39" fmla="*/ 339635 h 1410855"/>
              <a:gd name="connsiteX40" fmla="*/ 2133600 w 2142309"/>
              <a:gd name="connsiteY40" fmla="*/ 452846 h 1410855"/>
              <a:gd name="connsiteX41" fmla="*/ 2142309 w 2142309"/>
              <a:gd name="connsiteY41" fmla="*/ 618309 h 1410855"/>
              <a:gd name="connsiteX42" fmla="*/ 2124892 w 2142309"/>
              <a:gd name="connsiteY42" fmla="*/ 836023 h 1410855"/>
              <a:gd name="connsiteX43" fmla="*/ 2107475 w 2142309"/>
              <a:gd name="connsiteY43" fmla="*/ 905692 h 1410855"/>
              <a:gd name="connsiteX44" fmla="*/ 2090058 w 2142309"/>
              <a:gd name="connsiteY44" fmla="*/ 940526 h 1410855"/>
              <a:gd name="connsiteX45" fmla="*/ 2072640 w 2142309"/>
              <a:gd name="connsiteY45" fmla="*/ 992777 h 1410855"/>
              <a:gd name="connsiteX46" fmla="*/ 2063932 w 2142309"/>
              <a:gd name="connsiteY46" fmla="*/ 1018903 h 1410855"/>
              <a:gd name="connsiteX47" fmla="*/ 2037806 w 2142309"/>
              <a:gd name="connsiteY47" fmla="*/ 1053737 h 1410855"/>
              <a:gd name="connsiteX48" fmla="*/ 2002972 w 2142309"/>
              <a:gd name="connsiteY48" fmla="*/ 1123406 h 1410855"/>
              <a:gd name="connsiteX49" fmla="*/ 1889760 w 2142309"/>
              <a:gd name="connsiteY49" fmla="*/ 1227909 h 1410855"/>
              <a:gd name="connsiteX50" fmla="*/ 1854926 w 2142309"/>
              <a:gd name="connsiteY50" fmla="*/ 1245326 h 1410855"/>
              <a:gd name="connsiteX51" fmla="*/ 1828800 w 2142309"/>
              <a:gd name="connsiteY51" fmla="*/ 1262743 h 1410855"/>
              <a:gd name="connsiteX52" fmla="*/ 1776549 w 2142309"/>
              <a:gd name="connsiteY52" fmla="*/ 1280160 h 1410855"/>
              <a:gd name="connsiteX53" fmla="*/ 1715589 w 2142309"/>
              <a:gd name="connsiteY53" fmla="*/ 1306286 h 1410855"/>
              <a:gd name="connsiteX54" fmla="*/ 1680755 w 2142309"/>
              <a:gd name="connsiteY54" fmla="*/ 1323703 h 1410855"/>
              <a:gd name="connsiteX55" fmla="*/ 1645920 w 2142309"/>
              <a:gd name="connsiteY55" fmla="*/ 1332412 h 1410855"/>
              <a:gd name="connsiteX56" fmla="*/ 1619795 w 2142309"/>
              <a:gd name="connsiteY56" fmla="*/ 1341120 h 1410855"/>
              <a:gd name="connsiteX57" fmla="*/ 1550126 w 2142309"/>
              <a:gd name="connsiteY57" fmla="*/ 1367246 h 1410855"/>
              <a:gd name="connsiteX58" fmla="*/ 1497875 w 2142309"/>
              <a:gd name="connsiteY58" fmla="*/ 1384663 h 1410855"/>
              <a:gd name="connsiteX59" fmla="*/ 1471749 w 2142309"/>
              <a:gd name="connsiteY59" fmla="*/ 1393372 h 1410855"/>
              <a:gd name="connsiteX60" fmla="*/ 1384663 w 2142309"/>
              <a:gd name="connsiteY60" fmla="*/ 1402080 h 1410855"/>
              <a:gd name="connsiteX61" fmla="*/ 1332412 w 2142309"/>
              <a:gd name="connsiteY61" fmla="*/ 1410789 h 14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42309" h="1410855">
                <a:moveTo>
                  <a:pt x="0" y="635726"/>
                </a:moveTo>
                <a:cubicBezTo>
                  <a:pt x="5806" y="621212"/>
                  <a:pt x="10427" y="606165"/>
                  <a:pt x="17418" y="592183"/>
                </a:cubicBezTo>
                <a:cubicBezTo>
                  <a:pt x="22099" y="582822"/>
                  <a:pt x="30154" y="575419"/>
                  <a:pt x="34835" y="566057"/>
                </a:cubicBezTo>
                <a:cubicBezTo>
                  <a:pt x="38940" y="557847"/>
                  <a:pt x="37809" y="547100"/>
                  <a:pt x="43543" y="539932"/>
                </a:cubicBezTo>
                <a:cubicBezTo>
                  <a:pt x="50081" y="531759"/>
                  <a:pt x="60960" y="528321"/>
                  <a:pt x="69669" y="522515"/>
                </a:cubicBezTo>
                <a:cubicBezTo>
                  <a:pt x="86624" y="471652"/>
                  <a:pt x="65112" y="518364"/>
                  <a:pt x="104503" y="478972"/>
                </a:cubicBezTo>
                <a:cubicBezTo>
                  <a:pt x="111904" y="471571"/>
                  <a:pt x="113044" y="458393"/>
                  <a:pt x="121920" y="452846"/>
                </a:cubicBezTo>
                <a:cubicBezTo>
                  <a:pt x="137489" y="443116"/>
                  <a:pt x="174172" y="435429"/>
                  <a:pt x="174172" y="435429"/>
                </a:cubicBezTo>
                <a:cubicBezTo>
                  <a:pt x="182881" y="429623"/>
                  <a:pt x="190734" y="422263"/>
                  <a:pt x="200298" y="418012"/>
                </a:cubicBezTo>
                <a:cubicBezTo>
                  <a:pt x="217075" y="410556"/>
                  <a:pt x="252549" y="400595"/>
                  <a:pt x="252549" y="400595"/>
                </a:cubicBezTo>
                <a:cubicBezTo>
                  <a:pt x="282948" y="370195"/>
                  <a:pt x="262177" y="385773"/>
                  <a:pt x="322218" y="365760"/>
                </a:cubicBezTo>
                <a:lnTo>
                  <a:pt x="322218" y="365760"/>
                </a:lnTo>
                <a:cubicBezTo>
                  <a:pt x="363620" y="338158"/>
                  <a:pt x="338412" y="351654"/>
                  <a:pt x="400595" y="330926"/>
                </a:cubicBezTo>
                <a:lnTo>
                  <a:pt x="452846" y="313509"/>
                </a:lnTo>
                <a:lnTo>
                  <a:pt x="478972" y="304800"/>
                </a:lnTo>
                <a:cubicBezTo>
                  <a:pt x="699552" y="312407"/>
                  <a:pt x="808472" y="321472"/>
                  <a:pt x="1036320" y="304800"/>
                </a:cubicBezTo>
                <a:cubicBezTo>
                  <a:pt x="1115079" y="299037"/>
                  <a:pt x="1063845" y="289036"/>
                  <a:pt x="1114698" y="269966"/>
                </a:cubicBezTo>
                <a:cubicBezTo>
                  <a:pt x="1128557" y="264769"/>
                  <a:pt x="1143791" y="264468"/>
                  <a:pt x="1158240" y="261257"/>
                </a:cubicBezTo>
                <a:cubicBezTo>
                  <a:pt x="1169924" y="258661"/>
                  <a:pt x="1181165" y="253740"/>
                  <a:pt x="1193075" y="252549"/>
                </a:cubicBezTo>
                <a:cubicBezTo>
                  <a:pt x="1239380" y="247919"/>
                  <a:pt x="1286036" y="247705"/>
                  <a:pt x="1332412" y="243840"/>
                </a:cubicBezTo>
                <a:cubicBezTo>
                  <a:pt x="1355735" y="241896"/>
                  <a:pt x="1378857" y="238035"/>
                  <a:pt x="1402080" y="235132"/>
                </a:cubicBezTo>
                <a:cubicBezTo>
                  <a:pt x="1419497" y="229326"/>
                  <a:pt x="1439056" y="227899"/>
                  <a:pt x="1454332" y="217715"/>
                </a:cubicBezTo>
                <a:cubicBezTo>
                  <a:pt x="1490416" y="193658"/>
                  <a:pt x="1470304" y="202835"/>
                  <a:pt x="1515292" y="191589"/>
                </a:cubicBezTo>
                <a:cubicBezTo>
                  <a:pt x="1538515" y="177075"/>
                  <a:pt x="1558980" y="156706"/>
                  <a:pt x="1584960" y="148046"/>
                </a:cubicBezTo>
                <a:cubicBezTo>
                  <a:pt x="1617313" y="137261"/>
                  <a:pt x="1607669" y="143022"/>
                  <a:pt x="1637212" y="121920"/>
                </a:cubicBezTo>
                <a:cubicBezTo>
                  <a:pt x="1649023" y="113484"/>
                  <a:pt x="1660156" y="104118"/>
                  <a:pt x="1672046" y="95795"/>
                </a:cubicBezTo>
                <a:cubicBezTo>
                  <a:pt x="1689195" y="83791"/>
                  <a:pt x="1724298" y="60960"/>
                  <a:pt x="1724298" y="60960"/>
                </a:cubicBezTo>
                <a:cubicBezTo>
                  <a:pt x="1730104" y="52252"/>
                  <a:pt x="1734314" y="42236"/>
                  <a:pt x="1741715" y="34835"/>
                </a:cubicBezTo>
                <a:cubicBezTo>
                  <a:pt x="1749116" y="27434"/>
                  <a:pt x="1759667" y="23955"/>
                  <a:pt x="1767840" y="17417"/>
                </a:cubicBezTo>
                <a:cubicBezTo>
                  <a:pt x="1774251" y="12288"/>
                  <a:pt x="1779452" y="5806"/>
                  <a:pt x="1785258" y="0"/>
                </a:cubicBezTo>
                <a:cubicBezTo>
                  <a:pt x="1822995" y="2903"/>
                  <a:pt x="1860913" y="4015"/>
                  <a:pt x="1898469" y="8709"/>
                </a:cubicBezTo>
                <a:cubicBezTo>
                  <a:pt x="1940023" y="13903"/>
                  <a:pt x="1911272" y="16391"/>
                  <a:pt x="1942012" y="34835"/>
                </a:cubicBezTo>
                <a:cubicBezTo>
                  <a:pt x="1949883" y="39558"/>
                  <a:pt x="1959429" y="40640"/>
                  <a:pt x="1968138" y="43543"/>
                </a:cubicBezTo>
                <a:cubicBezTo>
                  <a:pt x="2015756" y="75289"/>
                  <a:pt x="1976322" y="42758"/>
                  <a:pt x="2011680" y="95795"/>
                </a:cubicBezTo>
                <a:cubicBezTo>
                  <a:pt x="2016235" y="102627"/>
                  <a:pt x="2023969" y="106801"/>
                  <a:pt x="2029098" y="113212"/>
                </a:cubicBezTo>
                <a:cubicBezTo>
                  <a:pt x="2050316" y="139733"/>
                  <a:pt x="2046053" y="142883"/>
                  <a:pt x="2063932" y="174172"/>
                </a:cubicBezTo>
                <a:cubicBezTo>
                  <a:pt x="2069125" y="183259"/>
                  <a:pt x="2076668" y="190936"/>
                  <a:pt x="2081349" y="200297"/>
                </a:cubicBezTo>
                <a:cubicBezTo>
                  <a:pt x="2085454" y="208508"/>
                  <a:pt x="2087643" y="217567"/>
                  <a:pt x="2090058" y="226423"/>
                </a:cubicBezTo>
                <a:cubicBezTo>
                  <a:pt x="2096356" y="249517"/>
                  <a:pt x="2102781" y="272619"/>
                  <a:pt x="2107475" y="296092"/>
                </a:cubicBezTo>
                <a:cubicBezTo>
                  <a:pt x="2110378" y="310606"/>
                  <a:pt x="2114090" y="324982"/>
                  <a:pt x="2116183" y="339635"/>
                </a:cubicBezTo>
                <a:cubicBezTo>
                  <a:pt x="2132900" y="456652"/>
                  <a:pt x="2115473" y="380333"/>
                  <a:pt x="2133600" y="452846"/>
                </a:cubicBezTo>
                <a:cubicBezTo>
                  <a:pt x="2136503" y="508000"/>
                  <a:pt x="2142309" y="563078"/>
                  <a:pt x="2142309" y="618309"/>
                </a:cubicBezTo>
                <a:cubicBezTo>
                  <a:pt x="2142309" y="682235"/>
                  <a:pt x="2139598" y="767391"/>
                  <a:pt x="2124892" y="836023"/>
                </a:cubicBezTo>
                <a:cubicBezTo>
                  <a:pt x="2119876" y="859429"/>
                  <a:pt x="2118180" y="884281"/>
                  <a:pt x="2107475" y="905692"/>
                </a:cubicBezTo>
                <a:cubicBezTo>
                  <a:pt x="2101669" y="917303"/>
                  <a:pt x="2094879" y="928473"/>
                  <a:pt x="2090058" y="940526"/>
                </a:cubicBezTo>
                <a:cubicBezTo>
                  <a:pt x="2083239" y="957572"/>
                  <a:pt x="2078446" y="975360"/>
                  <a:pt x="2072640" y="992777"/>
                </a:cubicBezTo>
                <a:cubicBezTo>
                  <a:pt x="2069737" y="1001486"/>
                  <a:pt x="2069440" y="1011559"/>
                  <a:pt x="2063932" y="1018903"/>
                </a:cubicBezTo>
                <a:cubicBezTo>
                  <a:pt x="2055223" y="1030514"/>
                  <a:pt x="2045119" y="1041200"/>
                  <a:pt x="2037806" y="1053737"/>
                </a:cubicBezTo>
                <a:cubicBezTo>
                  <a:pt x="2024723" y="1076164"/>
                  <a:pt x="2024576" y="1109004"/>
                  <a:pt x="2002972" y="1123406"/>
                </a:cubicBezTo>
                <a:cubicBezTo>
                  <a:pt x="1924622" y="1175638"/>
                  <a:pt x="2055106" y="1086183"/>
                  <a:pt x="1889760" y="1227909"/>
                </a:cubicBezTo>
                <a:cubicBezTo>
                  <a:pt x="1879903" y="1236357"/>
                  <a:pt x="1866197" y="1238885"/>
                  <a:pt x="1854926" y="1245326"/>
                </a:cubicBezTo>
                <a:cubicBezTo>
                  <a:pt x="1845839" y="1250519"/>
                  <a:pt x="1838364" y="1258492"/>
                  <a:pt x="1828800" y="1262743"/>
                </a:cubicBezTo>
                <a:cubicBezTo>
                  <a:pt x="1812023" y="1270199"/>
                  <a:pt x="1776549" y="1280160"/>
                  <a:pt x="1776549" y="1280160"/>
                </a:cubicBezTo>
                <a:cubicBezTo>
                  <a:pt x="1723604" y="1315456"/>
                  <a:pt x="1779858" y="1282185"/>
                  <a:pt x="1715589" y="1306286"/>
                </a:cubicBezTo>
                <a:cubicBezTo>
                  <a:pt x="1703434" y="1310844"/>
                  <a:pt x="1692910" y="1319145"/>
                  <a:pt x="1680755" y="1323703"/>
                </a:cubicBezTo>
                <a:cubicBezTo>
                  <a:pt x="1669548" y="1327906"/>
                  <a:pt x="1657429" y="1329124"/>
                  <a:pt x="1645920" y="1332412"/>
                </a:cubicBezTo>
                <a:cubicBezTo>
                  <a:pt x="1637094" y="1334934"/>
                  <a:pt x="1628503" y="1338217"/>
                  <a:pt x="1619795" y="1341120"/>
                </a:cubicBezTo>
                <a:cubicBezTo>
                  <a:pt x="1574329" y="1371430"/>
                  <a:pt x="1613865" y="1349862"/>
                  <a:pt x="1550126" y="1367246"/>
                </a:cubicBezTo>
                <a:cubicBezTo>
                  <a:pt x="1532414" y="1372077"/>
                  <a:pt x="1515292" y="1378857"/>
                  <a:pt x="1497875" y="1384663"/>
                </a:cubicBezTo>
                <a:cubicBezTo>
                  <a:pt x="1489166" y="1387566"/>
                  <a:pt x="1480883" y="1392459"/>
                  <a:pt x="1471749" y="1393372"/>
                </a:cubicBezTo>
                <a:lnTo>
                  <a:pt x="1384663" y="1402080"/>
                </a:lnTo>
                <a:cubicBezTo>
                  <a:pt x="1344197" y="1412197"/>
                  <a:pt x="1361798" y="1410789"/>
                  <a:pt x="1332412" y="1410789"/>
                </a:cubicBezTo>
              </a:path>
            </a:pathLst>
          </a:custGeom>
          <a:noFill/>
          <a:ln w="28575">
            <a:solidFill>
              <a:srgbClr val="FFFF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4" name="Group 563">
            <a:extLst>
              <a:ext uri="{FF2B5EF4-FFF2-40B4-BE49-F238E27FC236}">
                <a16:creationId xmlns:a16="http://schemas.microsoft.com/office/drawing/2014/main" id="{4FE79794-9122-4138-B552-26CD5E6F7718}"/>
              </a:ext>
            </a:extLst>
          </p:cNvPr>
          <p:cNvGrpSpPr/>
          <p:nvPr/>
        </p:nvGrpSpPr>
        <p:grpSpPr>
          <a:xfrm>
            <a:off x="8354570" y="3699746"/>
            <a:ext cx="341410" cy="276999"/>
            <a:chOff x="936488" y="1453073"/>
            <a:chExt cx="341410" cy="276999"/>
          </a:xfrm>
        </p:grpSpPr>
        <p:sp>
          <p:nvSpPr>
            <p:cNvPr id="562" name="Oval 561">
              <a:extLst>
                <a:ext uri="{FF2B5EF4-FFF2-40B4-BE49-F238E27FC236}">
                  <a16:creationId xmlns:a16="http://schemas.microsoft.com/office/drawing/2014/main" id="{8297FAF1-C031-4BDA-9D23-CB7425D66D18}"/>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TextBox 562">
              <a:extLst>
                <a:ext uri="{FF2B5EF4-FFF2-40B4-BE49-F238E27FC236}">
                  <a16:creationId xmlns:a16="http://schemas.microsoft.com/office/drawing/2014/main" id="{7D88171C-90A0-49B8-95B0-ACFDA8F56DAB}"/>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grpSp>
        <p:nvGrpSpPr>
          <p:cNvPr id="568" name="Group 567">
            <a:extLst>
              <a:ext uri="{FF2B5EF4-FFF2-40B4-BE49-F238E27FC236}">
                <a16:creationId xmlns:a16="http://schemas.microsoft.com/office/drawing/2014/main" id="{24EB042F-4A31-431B-9140-61E63D235643}"/>
              </a:ext>
            </a:extLst>
          </p:cNvPr>
          <p:cNvGrpSpPr/>
          <p:nvPr/>
        </p:nvGrpSpPr>
        <p:grpSpPr>
          <a:xfrm>
            <a:off x="10401843" y="3897908"/>
            <a:ext cx="341410" cy="276999"/>
            <a:chOff x="936488" y="1453073"/>
            <a:chExt cx="341410" cy="276999"/>
          </a:xfrm>
        </p:grpSpPr>
        <p:sp>
          <p:nvSpPr>
            <p:cNvPr id="569" name="Oval 568">
              <a:extLst>
                <a:ext uri="{FF2B5EF4-FFF2-40B4-BE49-F238E27FC236}">
                  <a16:creationId xmlns:a16="http://schemas.microsoft.com/office/drawing/2014/main" id="{95B1C689-5B89-4CD8-9F6B-2E5B1612D5D3}"/>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TextBox 569">
              <a:extLst>
                <a:ext uri="{FF2B5EF4-FFF2-40B4-BE49-F238E27FC236}">
                  <a16:creationId xmlns:a16="http://schemas.microsoft.com/office/drawing/2014/main" id="{18DC3E00-820E-46CC-9FBC-DA2F2502AD95}"/>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sp>
        <p:nvSpPr>
          <p:cNvPr id="584" name="Right Brace 583">
            <a:extLst>
              <a:ext uri="{FF2B5EF4-FFF2-40B4-BE49-F238E27FC236}">
                <a16:creationId xmlns:a16="http://schemas.microsoft.com/office/drawing/2014/main" id="{6B3D4452-AA01-4717-9C14-A063AE37C512}"/>
              </a:ext>
            </a:extLst>
          </p:cNvPr>
          <p:cNvSpPr/>
          <p:nvPr/>
        </p:nvSpPr>
        <p:spPr>
          <a:xfrm rot="16200000">
            <a:off x="973300" y="611349"/>
            <a:ext cx="226931" cy="18352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5" name="Right Brace 584">
            <a:extLst>
              <a:ext uri="{FF2B5EF4-FFF2-40B4-BE49-F238E27FC236}">
                <a16:creationId xmlns:a16="http://schemas.microsoft.com/office/drawing/2014/main" id="{AAB7C3D3-1D8B-453A-964A-F6096AE5CB3C}"/>
              </a:ext>
            </a:extLst>
          </p:cNvPr>
          <p:cNvSpPr/>
          <p:nvPr/>
        </p:nvSpPr>
        <p:spPr>
          <a:xfrm rot="16200000">
            <a:off x="3885512" y="839953"/>
            <a:ext cx="226931" cy="13688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86" name="Straight Connector 585">
            <a:extLst>
              <a:ext uri="{FF2B5EF4-FFF2-40B4-BE49-F238E27FC236}">
                <a16:creationId xmlns:a16="http://schemas.microsoft.com/office/drawing/2014/main" id="{D9E92FA3-6A7A-477A-9A2F-EA184CABBF0C}"/>
              </a:ext>
            </a:extLst>
          </p:cNvPr>
          <p:cNvCxnSpPr>
            <a:cxnSpLocks/>
          </p:cNvCxnSpPr>
          <p:nvPr/>
        </p:nvCxnSpPr>
        <p:spPr>
          <a:xfrm>
            <a:off x="310776" y="1402205"/>
            <a:ext cx="1585517" cy="0"/>
          </a:xfrm>
          <a:prstGeom prst="line">
            <a:avLst/>
          </a:prstGeom>
        </p:spPr>
        <p:style>
          <a:lnRef idx="1">
            <a:schemeClr val="dk1"/>
          </a:lnRef>
          <a:fillRef idx="0">
            <a:schemeClr val="dk1"/>
          </a:fillRef>
          <a:effectRef idx="0">
            <a:schemeClr val="dk1"/>
          </a:effectRef>
          <a:fontRef idx="minor">
            <a:schemeClr val="tx1"/>
          </a:fontRef>
        </p:style>
      </p:cxnSp>
      <p:cxnSp>
        <p:nvCxnSpPr>
          <p:cNvPr id="589" name="Straight Connector 588">
            <a:extLst>
              <a:ext uri="{FF2B5EF4-FFF2-40B4-BE49-F238E27FC236}">
                <a16:creationId xmlns:a16="http://schemas.microsoft.com/office/drawing/2014/main" id="{64193CD6-B86A-410B-91A2-BAED3464744E}"/>
              </a:ext>
            </a:extLst>
          </p:cNvPr>
          <p:cNvCxnSpPr>
            <a:cxnSpLocks/>
          </p:cNvCxnSpPr>
          <p:nvPr/>
        </p:nvCxnSpPr>
        <p:spPr>
          <a:xfrm>
            <a:off x="3234978" y="1389268"/>
            <a:ext cx="1585517" cy="0"/>
          </a:xfrm>
          <a:prstGeom prst="line">
            <a:avLst/>
          </a:prstGeom>
        </p:spPr>
        <p:style>
          <a:lnRef idx="1">
            <a:schemeClr val="dk1"/>
          </a:lnRef>
          <a:fillRef idx="0">
            <a:schemeClr val="dk1"/>
          </a:fillRef>
          <a:effectRef idx="0">
            <a:schemeClr val="dk1"/>
          </a:effectRef>
          <a:fontRef idx="minor">
            <a:schemeClr val="tx1"/>
          </a:fontRef>
        </p:style>
      </p:cxnSp>
      <p:sp>
        <p:nvSpPr>
          <p:cNvPr id="590" name="Right Brace 589">
            <a:extLst>
              <a:ext uri="{FF2B5EF4-FFF2-40B4-BE49-F238E27FC236}">
                <a16:creationId xmlns:a16="http://schemas.microsoft.com/office/drawing/2014/main" id="{3AFF88BD-AF2F-4E11-8226-903B1DBC9B36}"/>
              </a:ext>
            </a:extLst>
          </p:cNvPr>
          <p:cNvSpPr/>
          <p:nvPr/>
        </p:nvSpPr>
        <p:spPr>
          <a:xfrm rot="16200000">
            <a:off x="9060475" y="614540"/>
            <a:ext cx="226931" cy="258619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1" name="Right Brace 590">
            <a:extLst>
              <a:ext uri="{FF2B5EF4-FFF2-40B4-BE49-F238E27FC236}">
                <a16:creationId xmlns:a16="http://schemas.microsoft.com/office/drawing/2014/main" id="{FE75AD75-5DDF-4603-9FF0-1479108FC81D}"/>
              </a:ext>
            </a:extLst>
          </p:cNvPr>
          <p:cNvSpPr/>
          <p:nvPr/>
        </p:nvSpPr>
        <p:spPr>
          <a:xfrm rot="16200000">
            <a:off x="11109196" y="1218496"/>
            <a:ext cx="226931" cy="13688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92" name="Straight Connector 591">
            <a:extLst>
              <a:ext uri="{FF2B5EF4-FFF2-40B4-BE49-F238E27FC236}">
                <a16:creationId xmlns:a16="http://schemas.microsoft.com/office/drawing/2014/main" id="{0806C59E-6099-4C52-9A3A-96EB771F1B0A}"/>
              </a:ext>
            </a:extLst>
          </p:cNvPr>
          <p:cNvCxnSpPr>
            <a:cxnSpLocks/>
          </p:cNvCxnSpPr>
          <p:nvPr/>
        </p:nvCxnSpPr>
        <p:spPr>
          <a:xfrm>
            <a:off x="7950400" y="1762752"/>
            <a:ext cx="2374172" cy="8458"/>
          </a:xfrm>
          <a:prstGeom prst="line">
            <a:avLst/>
          </a:prstGeom>
        </p:spPr>
        <p:style>
          <a:lnRef idx="1">
            <a:schemeClr val="dk1"/>
          </a:lnRef>
          <a:fillRef idx="0">
            <a:schemeClr val="dk1"/>
          </a:fillRef>
          <a:effectRef idx="0">
            <a:schemeClr val="dk1"/>
          </a:effectRef>
          <a:fontRef idx="minor">
            <a:schemeClr val="tx1"/>
          </a:fontRef>
        </p:style>
      </p:cxnSp>
      <p:cxnSp>
        <p:nvCxnSpPr>
          <p:cNvPr id="594" name="Straight Connector 593">
            <a:extLst>
              <a:ext uri="{FF2B5EF4-FFF2-40B4-BE49-F238E27FC236}">
                <a16:creationId xmlns:a16="http://schemas.microsoft.com/office/drawing/2014/main" id="{55FBA42D-AB49-4A8A-93CA-B3B02F59DC0B}"/>
              </a:ext>
            </a:extLst>
          </p:cNvPr>
          <p:cNvCxnSpPr>
            <a:cxnSpLocks/>
          </p:cNvCxnSpPr>
          <p:nvPr/>
        </p:nvCxnSpPr>
        <p:spPr>
          <a:xfrm flipV="1">
            <a:off x="10527538" y="1754752"/>
            <a:ext cx="1311194" cy="8458"/>
          </a:xfrm>
          <a:prstGeom prst="line">
            <a:avLst/>
          </a:prstGeom>
        </p:spPr>
        <p:style>
          <a:lnRef idx="1">
            <a:schemeClr val="dk1"/>
          </a:lnRef>
          <a:fillRef idx="0">
            <a:schemeClr val="dk1"/>
          </a:fillRef>
          <a:effectRef idx="0">
            <a:schemeClr val="dk1"/>
          </a:effectRef>
          <a:fontRef idx="minor">
            <a:schemeClr val="tx1"/>
          </a:fontRef>
        </p:style>
      </p:cxnSp>
      <p:cxnSp>
        <p:nvCxnSpPr>
          <p:cNvPr id="597" name="Straight Arrow Connector 596">
            <a:extLst>
              <a:ext uri="{FF2B5EF4-FFF2-40B4-BE49-F238E27FC236}">
                <a16:creationId xmlns:a16="http://schemas.microsoft.com/office/drawing/2014/main" id="{818F0E62-6F77-4F1E-8239-119EE8055913}"/>
              </a:ext>
            </a:extLst>
          </p:cNvPr>
          <p:cNvCxnSpPr>
            <a:cxnSpLocks/>
          </p:cNvCxnSpPr>
          <p:nvPr/>
        </p:nvCxnSpPr>
        <p:spPr>
          <a:xfrm flipV="1">
            <a:off x="11108291" y="4022912"/>
            <a:ext cx="124441" cy="1383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9" name="Straight Connector 598">
            <a:extLst>
              <a:ext uri="{FF2B5EF4-FFF2-40B4-BE49-F238E27FC236}">
                <a16:creationId xmlns:a16="http://schemas.microsoft.com/office/drawing/2014/main" id="{0CAD4E6F-31DE-4AFE-A0F8-BB52D8583AF1}"/>
              </a:ext>
            </a:extLst>
          </p:cNvPr>
          <p:cNvCxnSpPr>
            <a:cxnSpLocks/>
          </p:cNvCxnSpPr>
          <p:nvPr/>
        </p:nvCxnSpPr>
        <p:spPr>
          <a:xfrm flipV="1">
            <a:off x="10019372" y="5615538"/>
            <a:ext cx="1311194" cy="845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6070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eardrop 571">
            <a:extLst>
              <a:ext uri="{FF2B5EF4-FFF2-40B4-BE49-F238E27FC236}">
                <a16:creationId xmlns:a16="http://schemas.microsoft.com/office/drawing/2014/main" id="{5BE332F9-05FF-4187-A1E8-A52DD503B2F4}"/>
              </a:ext>
            </a:extLst>
          </p:cNvPr>
          <p:cNvSpPr/>
          <p:nvPr/>
        </p:nvSpPr>
        <p:spPr>
          <a:xfrm rot="20309539">
            <a:off x="10157839" y="4779260"/>
            <a:ext cx="365054" cy="276999"/>
          </a:xfrm>
          <a:prstGeom prst="teardrop">
            <a:avLst>
              <a:gd name="adj" fmla="val 11908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7" name="Group 506">
            <a:extLst>
              <a:ext uri="{FF2B5EF4-FFF2-40B4-BE49-F238E27FC236}">
                <a16:creationId xmlns:a16="http://schemas.microsoft.com/office/drawing/2014/main" id="{A059606A-4961-4594-B096-C1F5C8986F10}"/>
              </a:ext>
            </a:extLst>
          </p:cNvPr>
          <p:cNvGrpSpPr/>
          <p:nvPr/>
        </p:nvGrpSpPr>
        <p:grpSpPr>
          <a:xfrm>
            <a:off x="10827283" y="3338430"/>
            <a:ext cx="546800" cy="317293"/>
            <a:chOff x="8168554" y="3052887"/>
            <a:chExt cx="469714" cy="266652"/>
          </a:xfrm>
        </p:grpSpPr>
        <p:sp>
          <p:nvSpPr>
            <p:cNvPr id="508" name="Oval 507">
              <a:extLst>
                <a:ext uri="{FF2B5EF4-FFF2-40B4-BE49-F238E27FC236}">
                  <a16:creationId xmlns:a16="http://schemas.microsoft.com/office/drawing/2014/main" id="{B59228DF-952B-4C99-9C24-D2BB12B10096}"/>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16D0A7AB-89E7-4525-9504-B0759BD718ED}"/>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CD187543-508B-42F8-AD52-41CF967FA227}"/>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58839D94-42B6-4752-ABA7-ACE4EA2132B7}"/>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FBB74BBA-75C5-482D-BF42-2AB2C67D8670}"/>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B8A3FDA6-19F4-4EB4-96C9-8175AB0B251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Freeform: Shape 513">
              <a:extLst>
                <a:ext uri="{FF2B5EF4-FFF2-40B4-BE49-F238E27FC236}">
                  <a16:creationId xmlns:a16="http://schemas.microsoft.com/office/drawing/2014/main" id="{62C5A787-E1C9-4769-AF79-D0CE86CB2AE2}"/>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Freeform: Shape 514">
              <a:extLst>
                <a:ext uri="{FF2B5EF4-FFF2-40B4-BE49-F238E27FC236}">
                  <a16:creationId xmlns:a16="http://schemas.microsoft.com/office/drawing/2014/main" id="{3563B677-3CAB-4DFC-98BC-8D6B1020959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Freeform: Shape 515">
              <a:extLst>
                <a:ext uri="{FF2B5EF4-FFF2-40B4-BE49-F238E27FC236}">
                  <a16:creationId xmlns:a16="http://schemas.microsoft.com/office/drawing/2014/main" id="{A2FA1BCA-0299-4E70-A02B-1EE1C536C027}"/>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reeform: Shape 516">
              <a:extLst>
                <a:ext uri="{FF2B5EF4-FFF2-40B4-BE49-F238E27FC236}">
                  <a16:creationId xmlns:a16="http://schemas.microsoft.com/office/drawing/2014/main" id="{F8516C01-A556-4A24-ADC2-DAB27661C5B0}"/>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Freeform: Shape 517">
              <a:extLst>
                <a:ext uri="{FF2B5EF4-FFF2-40B4-BE49-F238E27FC236}">
                  <a16:creationId xmlns:a16="http://schemas.microsoft.com/office/drawing/2014/main" id="{10B681BF-41F2-4400-8066-3313C517150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Freeform: Shape 518">
              <a:extLst>
                <a:ext uri="{FF2B5EF4-FFF2-40B4-BE49-F238E27FC236}">
                  <a16:creationId xmlns:a16="http://schemas.microsoft.com/office/drawing/2014/main" id="{6DF4C1E3-33E4-463D-AAA6-363E833AF952}"/>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Freeform: Shape 519">
              <a:extLst>
                <a:ext uri="{FF2B5EF4-FFF2-40B4-BE49-F238E27FC236}">
                  <a16:creationId xmlns:a16="http://schemas.microsoft.com/office/drawing/2014/main" id="{8E22C31A-1F37-42B1-9F03-E9E6FAAF8F46}"/>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Freeform: Shape 520">
              <a:extLst>
                <a:ext uri="{FF2B5EF4-FFF2-40B4-BE49-F238E27FC236}">
                  <a16:creationId xmlns:a16="http://schemas.microsoft.com/office/drawing/2014/main" id="{55F8861F-C95A-4C0A-A100-858F33ACEEB2}"/>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521">
              <a:extLst>
                <a:ext uri="{FF2B5EF4-FFF2-40B4-BE49-F238E27FC236}">
                  <a16:creationId xmlns:a16="http://schemas.microsoft.com/office/drawing/2014/main" id="{F0E0379B-7D37-49ED-98BA-866ACED5997A}"/>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Freeform: Shape 522">
              <a:extLst>
                <a:ext uri="{FF2B5EF4-FFF2-40B4-BE49-F238E27FC236}">
                  <a16:creationId xmlns:a16="http://schemas.microsoft.com/office/drawing/2014/main" id="{D1F5E7FE-ADBF-4022-9737-475A5B70161F}"/>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Freeform: Shape 523">
              <a:extLst>
                <a:ext uri="{FF2B5EF4-FFF2-40B4-BE49-F238E27FC236}">
                  <a16:creationId xmlns:a16="http://schemas.microsoft.com/office/drawing/2014/main" id="{1C5DB807-F204-4698-AF57-C3787DB61B94}"/>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reeform: Shape 524">
              <a:extLst>
                <a:ext uri="{FF2B5EF4-FFF2-40B4-BE49-F238E27FC236}">
                  <a16:creationId xmlns:a16="http://schemas.microsoft.com/office/drawing/2014/main" id="{1DE03E4C-36DF-4091-91D2-D3D792161B9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525">
            <a:extLst>
              <a:ext uri="{FF2B5EF4-FFF2-40B4-BE49-F238E27FC236}">
                <a16:creationId xmlns:a16="http://schemas.microsoft.com/office/drawing/2014/main" id="{E7046F8E-1BC9-4674-80D7-BBA8C5A920B5}"/>
              </a:ext>
            </a:extLst>
          </p:cNvPr>
          <p:cNvGrpSpPr/>
          <p:nvPr/>
        </p:nvGrpSpPr>
        <p:grpSpPr>
          <a:xfrm rot="10800000">
            <a:off x="10862277" y="3563752"/>
            <a:ext cx="546800" cy="317293"/>
            <a:chOff x="8168554" y="3052887"/>
            <a:chExt cx="469714" cy="266652"/>
          </a:xfrm>
        </p:grpSpPr>
        <p:sp>
          <p:nvSpPr>
            <p:cNvPr id="527" name="Oval 526">
              <a:extLst>
                <a:ext uri="{FF2B5EF4-FFF2-40B4-BE49-F238E27FC236}">
                  <a16:creationId xmlns:a16="http://schemas.microsoft.com/office/drawing/2014/main" id="{88805041-5235-4E3C-9568-EDA93800E6D6}"/>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8CCF7CA5-D1E0-4336-A9B6-F5C0F79C3959}"/>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D468D6D3-2D0A-4593-9DFF-2F60FC39BF20}"/>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87BF7D3A-59AD-4E1D-AB93-5EF73A56B867}"/>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5BBD93C8-23F5-435C-B31E-A6B8AA94EC7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BE99706B-903C-4292-8D7B-1569A7F6A947}"/>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Freeform: Shape 532">
              <a:extLst>
                <a:ext uri="{FF2B5EF4-FFF2-40B4-BE49-F238E27FC236}">
                  <a16:creationId xmlns:a16="http://schemas.microsoft.com/office/drawing/2014/main" id="{535A77F2-D896-4AA0-A89E-27E1111FFC94}"/>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Shape 533">
              <a:extLst>
                <a:ext uri="{FF2B5EF4-FFF2-40B4-BE49-F238E27FC236}">
                  <a16:creationId xmlns:a16="http://schemas.microsoft.com/office/drawing/2014/main" id="{204B1790-9592-418A-9AE2-282D9D4D44F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Freeform: Shape 534">
              <a:extLst>
                <a:ext uri="{FF2B5EF4-FFF2-40B4-BE49-F238E27FC236}">
                  <a16:creationId xmlns:a16="http://schemas.microsoft.com/office/drawing/2014/main" id="{20129F3A-3642-4332-BA1F-D228A8C8A1BD}"/>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Freeform: Shape 535">
              <a:extLst>
                <a:ext uri="{FF2B5EF4-FFF2-40B4-BE49-F238E27FC236}">
                  <a16:creationId xmlns:a16="http://schemas.microsoft.com/office/drawing/2014/main" id="{DAF72A6C-866E-4C5F-8DB8-2122B74E917D}"/>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Freeform: Shape 536">
              <a:extLst>
                <a:ext uri="{FF2B5EF4-FFF2-40B4-BE49-F238E27FC236}">
                  <a16:creationId xmlns:a16="http://schemas.microsoft.com/office/drawing/2014/main" id="{9E9A3F5D-4A6C-4FE2-AE48-06A10AACB648}"/>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Freeform: Shape 537">
              <a:extLst>
                <a:ext uri="{FF2B5EF4-FFF2-40B4-BE49-F238E27FC236}">
                  <a16:creationId xmlns:a16="http://schemas.microsoft.com/office/drawing/2014/main" id="{34BDC309-9C23-4E79-9F95-2FBF416F9004}"/>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Freeform: Shape 538">
              <a:extLst>
                <a:ext uri="{FF2B5EF4-FFF2-40B4-BE49-F238E27FC236}">
                  <a16:creationId xmlns:a16="http://schemas.microsoft.com/office/drawing/2014/main" id="{6A61E3A4-0487-4660-A62B-E54ADD794148}"/>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Freeform: Shape 539">
              <a:extLst>
                <a:ext uri="{FF2B5EF4-FFF2-40B4-BE49-F238E27FC236}">
                  <a16:creationId xmlns:a16="http://schemas.microsoft.com/office/drawing/2014/main" id="{403C5DE5-CECE-4FAC-8238-5CED934C47EB}"/>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reeform: Shape 540">
              <a:extLst>
                <a:ext uri="{FF2B5EF4-FFF2-40B4-BE49-F238E27FC236}">
                  <a16:creationId xmlns:a16="http://schemas.microsoft.com/office/drawing/2014/main" id="{896896AD-F7B9-4490-AA3B-875B142D6C18}"/>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Freeform: Shape 541">
              <a:extLst>
                <a:ext uri="{FF2B5EF4-FFF2-40B4-BE49-F238E27FC236}">
                  <a16:creationId xmlns:a16="http://schemas.microsoft.com/office/drawing/2014/main" id="{D93420C9-6857-4EF2-B9CC-4D69D048733B}"/>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reeform: Shape 542">
              <a:extLst>
                <a:ext uri="{FF2B5EF4-FFF2-40B4-BE49-F238E27FC236}">
                  <a16:creationId xmlns:a16="http://schemas.microsoft.com/office/drawing/2014/main" id="{59D576F9-273C-4685-BED7-B1C2FF1FFF17}"/>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reeform: Shape 543">
              <a:extLst>
                <a:ext uri="{FF2B5EF4-FFF2-40B4-BE49-F238E27FC236}">
                  <a16:creationId xmlns:a16="http://schemas.microsoft.com/office/drawing/2014/main" id="{BE0B11E9-7387-4076-A249-E228625F0B6D}"/>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a:extLst>
              <a:ext uri="{FF2B5EF4-FFF2-40B4-BE49-F238E27FC236}">
                <a16:creationId xmlns:a16="http://schemas.microsoft.com/office/drawing/2014/main" id="{29F76FAE-39B5-4436-A317-E13E1411774E}"/>
              </a:ext>
            </a:extLst>
          </p:cNvPr>
          <p:cNvGrpSpPr/>
          <p:nvPr/>
        </p:nvGrpSpPr>
        <p:grpSpPr>
          <a:xfrm>
            <a:off x="10262973" y="3330702"/>
            <a:ext cx="546800" cy="317293"/>
            <a:chOff x="8168554" y="3052887"/>
            <a:chExt cx="469714" cy="266652"/>
          </a:xfrm>
        </p:grpSpPr>
        <p:sp>
          <p:nvSpPr>
            <p:cNvPr id="378" name="Oval 377">
              <a:extLst>
                <a:ext uri="{FF2B5EF4-FFF2-40B4-BE49-F238E27FC236}">
                  <a16:creationId xmlns:a16="http://schemas.microsoft.com/office/drawing/2014/main" id="{D0C48EEF-61E9-410F-9A71-23E54CEB052B}"/>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2947D1C3-0AE3-4D63-B587-0DA1111C3DA0}"/>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C76162D7-6785-4D0A-B0C5-A9FEDF971AC3}"/>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B9F1E90D-BF44-417E-8972-A070FD01CE2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9BD8E18A-95F2-40AE-AA7B-D0B1C18AC0F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49548375-6882-4D42-B700-0FFB02CBE269}"/>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reeform: Shape 383">
              <a:extLst>
                <a:ext uri="{FF2B5EF4-FFF2-40B4-BE49-F238E27FC236}">
                  <a16:creationId xmlns:a16="http://schemas.microsoft.com/office/drawing/2014/main" id="{A920D939-85E3-4E89-95D7-388C15BFD567}"/>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reeform: Shape 384">
              <a:extLst>
                <a:ext uri="{FF2B5EF4-FFF2-40B4-BE49-F238E27FC236}">
                  <a16:creationId xmlns:a16="http://schemas.microsoft.com/office/drawing/2014/main" id="{8D9223F8-C54D-4657-BF2A-053E30AF9C38}"/>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reeform: Shape 385">
              <a:extLst>
                <a:ext uri="{FF2B5EF4-FFF2-40B4-BE49-F238E27FC236}">
                  <a16:creationId xmlns:a16="http://schemas.microsoft.com/office/drawing/2014/main" id="{208E403D-0A99-4868-8EA8-47DB36575EA9}"/>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reeform: Shape 386">
              <a:extLst>
                <a:ext uri="{FF2B5EF4-FFF2-40B4-BE49-F238E27FC236}">
                  <a16:creationId xmlns:a16="http://schemas.microsoft.com/office/drawing/2014/main" id="{84A00A7B-E8F8-413E-9761-C4BC33283094}"/>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Shape 387">
              <a:extLst>
                <a:ext uri="{FF2B5EF4-FFF2-40B4-BE49-F238E27FC236}">
                  <a16:creationId xmlns:a16="http://schemas.microsoft.com/office/drawing/2014/main" id="{DB02F58E-F432-48E6-9A33-1D9CFE338AF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D83B15D3-3ACD-4A24-8806-AED73882F976}"/>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BC264D45-1494-452C-AE6A-9406A131D681}"/>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8D7A6DD0-227B-46AF-A19F-8567E316DD9E}"/>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Freeform: Shape 391">
              <a:extLst>
                <a:ext uri="{FF2B5EF4-FFF2-40B4-BE49-F238E27FC236}">
                  <a16:creationId xmlns:a16="http://schemas.microsoft.com/office/drawing/2014/main" id="{44F9A020-C595-4E47-A4C8-08356CA21234}"/>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reeform: Shape 392">
              <a:extLst>
                <a:ext uri="{FF2B5EF4-FFF2-40B4-BE49-F238E27FC236}">
                  <a16:creationId xmlns:a16="http://schemas.microsoft.com/office/drawing/2014/main" id="{B645E7EE-4D96-410F-A510-A76B582504C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reeform: Shape 393">
              <a:extLst>
                <a:ext uri="{FF2B5EF4-FFF2-40B4-BE49-F238E27FC236}">
                  <a16:creationId xmlns:a16="http://schemas.microsoft.com/office/drawing/2014/main" id="{7B2A6689-6CF8-4E1B-8768-370416E305D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8AC9FC6E-D26A-4DD2-BD1D-FF084DAD3B86}"/>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395">
            <a:extLst>
              <a:ext uri="{FF2B5EF4-FFF2-40B4-BE49-F238E27FC236}">
                <a16:creationId xmlns:a16="http://schemas.microsoft.com/office/drawing/2014/main" id="{94D35FAD-1819-4288-9BD0-C8DFBC099926}"/>
              </a:ext>
            </a:extLst>
          </p:cNvPr>
          <p:cNvGrpSpPr/>
          <p:nvPr/>
        </p:nvGrpSpPr>
        <p:grpSpPr>
          <a:xfrm rot="10800000">
            <a:off x="10315385" y="3556024"/>
            <a:ext cx="546800" cy="317293"/>
            <a:chOff x="8168554" y="3052887"/>
            <a:chExt cx="469714" cy="266652"/>
          </a:xfrm>
        </p:grpSpPr>
        <p:sp>
          <p:nvSpPr>
            <p:cNvPr id="397" name="Oval 396">
              <a:extLst>
                <a:ext uri="{FF2B5EF4-FFF2-40B4-BE49-F238E27FC236}">
                  <a16:creationId xmlns:a16="http://schemas.microsoft.com/office/drawing/2014/main" id="{6AA6B6B9-ED5A-43B0-A3EA-C17A585B2F84}"/>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7A3A81B-8F03-4FEA-B6CB-89D84AD3B331}"/>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C471C43-1007-4BB9-A04E-9C13644AAB45}"/>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37E2286-2CA4-4048-B5DC-56161F8765D0}"/>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C7082624-1F17-4893-816E-EB2F9AD939B6}"/>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60FB65F6-70D3-48C9-969D-E613F02CF47C}"/>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reeform: Shape 402">
              <a:extLst>
                <a:ext uri="{FF2B5EF4-FFF2-40B4-BE49-F238E27FC236}">
                  <a16:creationId xmlns:a16="http://schemas.microsoft.com/office/drawing/2014/main" id="{C3E6D641-D0FE-42C5-AC5F-0EBA4205F91D}"/>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Freeform: Shape 403">
              <a:extLst>
                <a:ext uri="{FF2B5EF4-FFF2-40B4-BE49-F238E27FC236}">
                  <a16:creationId xmlns:a16="http://schemas.microsoft.com/office/drawing/2014/main" id="{21FC7899-FFD0-4683-B7ED-18190DB0205B}"/>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Freeform: Shape 404">
              <a:extLst>
                <a:ext uri="{FF2B5EF4-FFF2-40B4-BE49-F238E27FC236}">
                  <a16:creationId xmlns:a16="http://schemas.microsoft.com/office/drawing/2014/main" id="{91D9989E-FAB1-4142-8C45-264B0E87FE36}"/>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Shape 405">
              <a:extLst>
                <a:ext uri="{FF2B5EF4-FFF2-40B4-BE49-F238E27FC236}">
                  <a16:creationId xmlns:a16="http://schemas.microsoft.com/office/drawing/2014/main" id="{2CC83C72-C87E-4DF6-A2C3-808E6E9FF2F3}"/>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Shape 406">
              <a:extLst>
                <a:ext uri="{FF2B5EF4-FFF2-40B4-BE49-F238E27FC236}">
                  <a16:creationId xmlns:a16="http://schemas.microsoft.com/office/drawing/2014/main" id="{8029F248-900E-474A-BF94-EECC216048A3}"/>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reeform: Shape 407">
              <a:extLst>
                <a:ext uri="{FF2B5EF4-FFF2-40B4-BE49-F238E27FC236}">
                  <a16:creationId xmlns:a16="http://schemas.microsoft.com/office/drawing/2014/main" id="{5ADD829F-4713-464E-B01E-0836C0633E1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Shape 408">
              <a:extLst>
                <a:ext uri="{FF2B5EF4-FFF2-40B4-BE49-F238E27FC236}">
                  <a16:creationId xmlns:a16="http://schemas.microsoft.com/office/drawing/2014/main" id="{F6CF77E3-8637-478F-919B-F232D682FD5F}"/>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eeform: Shape 409">
              <a:extLst>
                <a:ext uri="{FF2B5EF4-FFF2-40B4-BE49-F238E27FC236}">
                  <a16:creationId xmlns:a16="http://schemas.microsoft.com/office/drawing/2014/main" id="{A5F9D4BA-30EF-4336-AFB0-90F0EF05FF4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reeform: Shape 410">
              <a:extLst>
                <a:ext uri="{FF2B5EF4-FFF2-40B4-BE49-F238E27FC236}">
                  <a16:creationId xmlns:a16="http://schemas.microsoft.com/office/drawing/2014/main" id="{CFB0108D-4F7D-40F1-AAC1-2C2C5640820F}"/>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Freeform: Shape 411">
              <a:extLst>
                <a:ext uri="{FF2B5EF4-FFF2-40B4-BE49-F238E27FC236}">
                  <a16:creationId xmlns:a16="http://schemas.microsoft.com/office/drawing/2014/main" id="{6A299312-5A5D-4F8E-8EB9-B04660935A36}"/>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Freeform: Shape 412">
              <a:extLst>
                <a:ext uri="{FF2B5EF4-FFF2-40B4-BE49-F238E27FC236}">
                  <a16:creationId xmlns:a16="http://schemas.microsoft.com/office/drawing/2014/main" id="{1E2CB40A-55CE-4BCF-BC08-458B579C2DE7}"/>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Freeform: Shape 413">
              <a:extLst>
                <a:ext uri="{FF2B5EF4-FFF2-40B4-BE49-F238E27FC236}">
                  <a16:creationId xmlns:a16="http://schemas.microsoft.com/office/drawing/2014/main" id="{5BFCC118-4CD3-468A-8D8D-5D4382948588}"/>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9B718AB1-ED8C-4400-AEFB-26F1A003D8B3}"/>
              </a:ext>
            </a:extLst>
          </p:cNvPr>
          <p:cNvGrpSpPr/>
          <p:nvPr/>
        </p:nvGrpSpPr>
        <p:grpSpPr>
          <a:xfrm>
            <a:off x="9515747" y="3317658"/>
            <a:ext cx="546800" cy="317293"/>
            <a:chOff x="8168554" y="3052887"/>
            <a:chExt cx="469714" cy="266652"/>
          </a:xfrm>
        </p:grpSpPr>
        <p:sp>
          <p:nvSpPr>
            <p:cNvPr id="337" name="Oval 336">
              <a:extLst>
                <a:ext uri="{FF2B5EF4-FFF2-40B4-BE49-F238E27FC236}">
                  <a16:creationId xmlns:a16="http://schemas.microsoft.com/office/drawing/2014/main" id="{D3C67142-72BB-4C42-BBD6-B21FA0C1B377}"/>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40B59263-A9AB-4C37-91E0-F9C98176BDE0}"/>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E85C545-2EFD-458C-8454-CE0721B2B153}"/>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52FDF14-CFDD-4AF8-8541-BC827E5FDED8}"/>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74526BBF-E162-474B-849C-86DF54244693}"/>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9B7837E-4CB3-4C27-BFA9-07D7158AE3D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CDAC3C64-C84A-4D10-ADDB-887384C8F397}"/>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reeform: Shape 343">
              <a:extLst>
                <a:ext uri="{FF2B5EF4-FFF2-40B4-BE49-F238E27FC236}">
                  <a16:creationId xmlns:a16="http://schemas.microsoft.com/office/drawing/2014/main" id="{3D3324E0-70B1-43D8-B823-57DE15299630}"/>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reeform: Shape 344">
              <a:extLst>
                <a:ext uri="{FF2B5EF4-FFF2-40B4-BE49-F238E27FC236}">
                  <a16:creationId xmlns:a16="http://schemas.microsoft.com/office/drawing/2014/main" id="{A049307D-03CE-4F75-9493-914104F6AB3E}"/>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5">
              <a:extLst>
                <a:ext uri="{FF2B5EF4-FFF2-40B4-BE49-F238E27FC236}">
                  <a16:creationId xmlns:a16="http://schemas.microsoft.com/office/drawing/2014/main" id="{556C7D4D-D9EC-4DF3-8F57-36AEEE4BBB33}"/>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Shape 346">
              <a:extLst>
                <a:ext uri="{FF2B5EF4-FFF2-40B4-BE49-F238E27FC236}">
                  <a16:creationId xmlns:a16="http://schemas.microsoft.com/office/drawing/2014/main" id="{B432A9B6-388C-427A-A160-87AF029FA0F6}"/>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reeform: Shape 347">
              <a:extLst>
                <a:ext uri="{FF2B5EF4-FFF2-40B4-BE49-F238E27FC236}">
                  <a16:creationId xmlns:a16="http://schemas.microsoft.com/office/drawing/2014/main" id="{81F74B74-2180-4C8A-83AE-48050BBC7D1F}"/>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reeform: Shape 348">
              <a:extLst>
                <a:ext uri="{FF2B5EF4-FFF2-40B4-BE49-F238E27FC236}">
                  <a16:creationId xmlns:a16="http://schemas.microsoft.com/office/drawing/2014/main" id="{4D9E84E1-1E0B-4656-976D-41D0C27073B0}"/>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reeform: Shape 349">
              <a:extLst>
                <a:ext uri="{FF2B5EF4-FFF2-40B4-BE49-F238E27FC236}">
                  <a16:creationId xmlns:a16="http://schemas.microsoft.com/office/drawing/2014/main" id="{4274B5BA-F582-4BE6-8BE3-71B9803CD58E}"/>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Shape 350">
              <a:extLst>
                <a:ext uri="{FF2B5EF4-FFF2-40B4-BE49-F238E27FC236}">
                  <a16:creationId xmlns:a16="http://schemas.microsoft.com/office/drawing/2014/main" id="{41820C89-01BD-4B56-BA08-C5D806879B98}"/>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eeform: Shape 351">
              <a:extLst>
                <a:ext uri="{FF2B5EF4-FFF2-40B4-BE49-F238E27FC236}">
                  <a16:creationId xmlns:a16="http://schemas.microsoft.com/office/drawing/2014/main" id="{1BBE08C4-8AD9-43C4-BB62-2C37ACB6F78E}"/>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reeform: Shape 352">
              <a:extLst>
                <a:ext uri="{FF2B5EF4-FFF2-40B4-BE49-F238E27FC236}">
                  <a16:creationId xmlns:a16="http://schemas.microsoft.com/office/drawing/2014/main" id="{62161252-6B9A-46BF-923A-CBD2501E45B5}"/>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reeform: Shape 353">
              <a:extLst>
                <a:ext uri="{FF2B5EF4-FFF2-40B4-BE49-F238E27FC236}">
                  <a16:creationId xmlns:a16="http://schemas.microsoft.com/office/drawing/2014/main" id="{61DFCE3B-4371-4811-B79B-6F100F91F865}"/>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26F6E3E1-ED01-4F5A-831C-124D4EC9B11A}"/>
              </a:ext>
            </a:extLst>
          </p:cNvPr>
          <p:cNvGrpSpPr/>
          <p:nvPr/>
        </p:nvGrpSpPr>
        <p:grpSpPr>
          <a:xfrm rot="10800000">
            <a:off x="9568159" y="3542980"/>
            <a:ext cx="546800" cy="317293"/>
            <a:chOff x="8168554" y="3052887"/>
            <a:chExt cx="469714" cy="266652"/>
          </a:xfrm>
        </p:grpSpPr>
        <p:sp>
          <p:nvSpPr>
            <p:cNvPr id="356" name="Oval 355">
              <a:extLst>
                <a:ext uri="{FF2B5EF4-FFF2-40B4-BE49-F238E27FC236}">
                  <a16:creationId xmlns:a16="http://schemas.microsoft.com/office/drawing/2014/main" id="{142EC42B-C240-4684-8A78-4EAE37A8961A}"/>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BDB3775B-A806-4179-BD02-4347A9B7A0B4}"/>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2378A5EA-FDE1-4C22-8540-15D53DBAB05F}"/>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17165CF3-40BC-4810-B47C-7D1375F24310}"/>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F615D0BC-D6C3-4D49-A741-F0B09262AC4E}"/>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428462DA-9123-4B3D-8607-9BEBF82E8E6E}"/>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reeform: Shape 361">
              <a:extLst>
                <a:ext uri="{FF2B5EF4-FFF2-40B4-BE49-F238E27FC236}">
                  <a16:creationId xmlns:a16="http://schemas.microsoft.com/office/drawing/2014/main" id="{95727278-C9D8-4B85-8666-8D4B7C8136BC}"/>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Shape 362">
              <a:extLst>
                <a:ext uri="{FF2B5EF4-FFF2-40B4-BE49-F238E27FC236}">
                  <a16:creationId xmlns:a16="http://schemas.microsoft.com/office/drawing/2014/main" id="{0693487F-3A7B-442D-ABD8-4795E2887AA8}"/>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Shape 363">
              <a:extLst>
                <a:ext uri="{FF2B5EF4-FFF2-40B4-BE49-F238E27FC236}">
                  <a16:creationId xmlns:a16="http://schemas.microsoft.com/office/drawing/2014/main" id="{70FCB183-04EB-439A-869E-042DFA599007}"/>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Shape 364">
              <a:extLst>
                <a:ext uri="{FF2B5EF4-FFF2-40B4-BE49-F238E27FC236}">
                  <a16:creationId xmlns:a16="http://schemas.microsoft.com/office/drawing/2014/main" id="{02BCC6F0-B9EB-412B-A3DF-9EC88A14F9B9}"/>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reeform: Shape 365">
              <a:extLst>
                <a:ext uri="{FF2B5EF4-FFF2-40B4-BE49-F238E27FC236}">
                  <a16:creationId xmlns:a16="http://schemas.microsoft.com/office/drawing/2014/main" id="{C402E4F5-4A54-4591-BC20-95B217ACF6C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reeform: Shape 366">
              <a:extLst>
                <a:ext uri="{FF2B5EF4-FFF2-40B4-BE49-F238E27FC236}">
                  <a16:creationId xmlns:a16="http://schemas.microsoft.com/office/drawing/2014/main" id="{4372A42E-F535-43A4-9691-1C941AD3F59A}"/>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reeform: Shape 367">
              <a:extLst>
                <a:ext uri="{FF2B5EF4-FFF2-40B4-BE49-F238E27FC236}">
                  <a16:creationId xmlns:a16="http://schemas.microsoft.com/office/drawing/2014/main" id="{F0781F40-D283-47C8-9DF7-FEEB02A6EED6}"/>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reeform: Shape 368">
              <a:extLst>
                <a:ext uri="{FF2B5EF4-FFF2-40B4-BE49-F238E27FC236}">
                  <a16:creationId xmlns:a16="http://schemas.microsoft.com/office/drawing/2014/main" id="{D07263CE-769A-4BD6-9E7B-2783BBEFA664}"/>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reeform: Shape 369">
              <a:extLst>
                <a:ext uri="{FF2B5EF4-FFF2-40B4-BE49-F238E27FC236}">
                  <a16:creationId xmlns:a16="http://schemas.microsoft.com/office/drawing/2014/main" id="{53BFBD34-81A6-4853-B03A-916C797DC971}"/>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reeform: Shape 370">
              <a:extLst>
                <a:ext uri="{FF2B5EF4-FFF2-40B4-BE49-F238E27FC236}">
                  <a16:creationId xmlns:a16="http://schemas.microsoft.com/office/drawing/2014/main" id="{50C68705-0555-4EB0-AE0E-9741E00E9D84}"/>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reeform: Shape 371">
              <a:extLst>
                <a:ext uri="{FF2B5EF4-FFF2-40B4-BE49-F238E27FC236}">
                  <a16:creationId xmlns:a16="http://schemas.microsoft.com/office/drawing/2014/main" id="{0539C870-C1D3-45C5-9D05-7F241F0573EA}"/>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Shape 372">
              <a:extLst>
                <a:ext uri="{FF2B5EF4-FFF2-40B4-BE49-F238E27FC236}">
                  <a16:creationId xmlns:a16="http://schemas.microsoft.com/office/drawing/2014/main" id="{229F2440-7BEE-4C3E-B8D6-ACF6A277A1CD}"/>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Arc 72">
            <a:extLst>
              <a:ext uri="{FF2B5EF4-FFF2-40B4-BE49-F238E27FC236}">
                <a16:creationId xmlns:a16="http://schemas.microsoft.com/office/drawing/2014/main" id="{2BFA9210-F4B8-4D62-83BB-927EE0643917}"/>
              </a:ext>
            </a:extLst>
          </p:cNvPr>
          <p:cNvSpPr/>
          <p:nvPr/>
        </p:nvSpPr>
        <p:spPr>
          <a:xfrm rot="14169945">
            <a:off x="2022589" y="1075373"/>
            <a:ext cx="8438283" cy="6722465"/>
          </a:xfrm>
          <a:prstGeom prst="arc">
            <a:avLst>
              <a:gd name="adj1" fmla="val 16583898"/>
              <a:gd name="adj2" fmla="val 20919445"/>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2B861BF0-9383-4E60-ACB8-3967ED6A239B}"/>
              </a:ext>
            </a:extLst>
          </p:cNvPr>
          <p:cNvSpPr>
            <a:spLocks noGrp="1"/>
          </p:cNvSpPr>
          <p:nvPr>
            <p:ph type="title"/>
          </p:nvPr>
        </p:nvSpPr>
        <p:spPr/>
        <p:txBody>
          <a:bodyPr>
            <a:normAutofit/>
          </a:bodyPr>
          <a:lstStyle/>
          <a:p>
            <a:pPr algn="ctr"/>
            <a:r>
              <a:rPr lang="en-US" sz="4400" dirty="0"/>
              <a:t>Check Your Understanding</a:t>
            </a:r>
          </a:p>
        </p:txBody>
      </p:sp>
      <p:cxnSp>
        <p:nvCxnSpPr>
          <p:cNvPr id="5" name="Straight Connector 4">
            <a:extLst>
              <a:ext uri="{FF2B5EF4-FFF2-40B4-BE49-F238E27FC236}">
                <a16:creationId xmlns:a16="http://schemas.microsoft.com/office/drawing/2014/main" id="{1CFF03AC-E30F-4CD4-8C35-F3084E569226}"/>
              </a:ext>
            </a:extLst>
          </p:cNvPr>
          <p:cNvCxnSpPr/>
          <p:nvPr/>
        </p:nvCxnSpPr>
        <p:spPr>
          <a:xfrm>
            <a:off x="76202" y="4058185"/>
            <a:ext cx="1140823" cy="0"/>
          </a:xfrm>
          <a:prstGeom prst="line">
            <a:avLst/>
          </a:prstGeom>
        </p:spPr>
        <p:style>
          <a:lnRef idx="1">
            <a:schemeClr val="dk1"/>
          </a:lnRef>
          <a:fillRef idx="0">
            <a:schemeClr val="dk1"/>
          </a:fillRef>
          <a:effectRef idx="0">
            <a:schemeClr val="dk1"/>
          </a:effectRef>
          <a:fontRef idx="minor">
            <a:schemeClr val="tx1"/>
          </a:fontRef>
        </p:style>
      </p:cxnSp>
      <p:grpSp>
        <p:nvGrpSpPr>
          <p:cNvPr id="138" name="Group 137">
            <a:extLst>
              <a:ext uri="{FF2B5EF4-FFF2-40B4-BE49-F238E27FC236}">
                <a16:creationId xmlns:a16="http://schemas.microsoft.com/office/drawing/2014/main" id="{BF777D70-6364-414A-AAEB-12CE27C798BD}"/>
              </a:ext>
            </a:extLst>
          </p:cNvPr>
          <p:cNvGrpSpPr/>
          <p:nvPr/>
        </p:nvGrpSpPr>
        <p:grpSpPr>
          <a:xfrm>
            <a:off x="119188" y="3626805"/>
            <a:ext cx="1045036" cy="113205"/>
            <a:chOff x="200297" y="3727267"/>
            <a:chExt cx="1045036" cy="113205"/>
          </a:xfrm>
        </p:grpSpPr>
        <p:cxnSp>
          <p:nvCxnSpPr>
            <p:cNvPr id="22" name="Straight Connector 21">
              <a:extLst>
                <a:ext uri="{FF2B5EF4-FFF2-40B4-BE49-F238E27FC236}">
                  <a16:creationId xmlns:a16="http://schemas.microsoft.com/office/drawing/2014/main" id="{96FF1B3A-37EB-4A0E-918F-313F6C2FD65C}"/>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ED8A963-C8D3-4426-8884-7072D16595DF}"/>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92A2B86-C2DC-4334-A794-A3F87F5407BF}"/>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FBF64F4A-02A8-4CF2-A3B9-39A7B2373090}"/>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A8CD92-DB7C-4D22-AC41-59B6C8772536}"/>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76219D-5F10-4F66-A657-14DBAF8E6853}"/>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0E64222-ECCF-40C9-A07A-78BAF01B194C}"/>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CCE0D92-030C-4FCE-BB4E-72EC986AC6B7}"/>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4CB2D563-C3C9-4956-B722-FFBAB4709EDD}"/>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1558D-A9B5-4350-979F-394B6FD25A49}"/>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A231F31-9055-456A-8710-92A8BD0831DE}"/>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5540F487-A5E2-4E44-A9F3-1A0FEF22EB0F}"/>
              </a:ext>
            </a:extLst>
          </p:cNvPr>
          <p:cNvCxnSpPr/>
          <p:nvPr/>
        </p:nvCxnSpPr>
        <p:spPr>
          <a:xfrm>
            <a:off x="1325882" y="5207870"/>
            <a:ext cx="1140823"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04208FC-6EB7-487D-96A5-2B7196589D02}"/>
              </a:ext>
            </a:extLst>
          </p:cNvPr>
          <p:cNvCxnSpPr/>
          <p:nvPr/>
        </p:nvCxnSpPr>
        <p:spPr>
          <a:xfrm>
            <a:off x="1377368" y="3032919"/>
            <a:ext cx="1140823"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83E187D-5A89-45F2-99A1-EC46BB39F1BF}"/>
              </a:ext>
            </a:extLst>
          </p:cNvPr>
          <p:cNvCxnSpPr/>
          <p:nvPr/>
        </p:nvCxnSpPr>
        <p:spPr>
          <a:xfrm>
            <a:off x="1738771" y="2569253"/>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5954BEB-93EA-4AF4-97AC-9E75B4A0CA1A}"/>
              </a:ext>
            </a:extLst>
          </p:cNvPr>
          <p:cNvCxnSpPr/>
          <p:nvPr/>
        </p:nvCxnSpPr>
        <p:spPr>
          <a:xfrm>
            <a:off x="1926006" y="2564895"/>
            <a:ext cx="91440" cy="0"/>
          </a:xfrm>
          <a:prstGeom prst="line">
            <a:avLst/>
          </a:prstGeom>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31CF45C2-AAA2-4DC4-A21C-648217248EF5}"/>
              </a:ext>
            </a:extLst>
          </p:cNvPr>
          <p:cNvSpPr/>
          <p:nvPr/>
        </p:nvSpPr>
        <p:spPr>
          <a:xfrm>
            <a:off x="1636443"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3374A6-FC08-4364-94D6-D5E26168FC38}"/>
              </a:ext>
            </a:extLst>
          </p:cNvPr>
          <p:cNvSpPr/>
          <p:nvPr/>
        </p:nvSpPr>
        <p:spPr>
          <a:xfrm>
            <a:off x="1817151"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FF2419E-F4F7-4A5E-9FD6-4FB9DA6F7244}"/>
              </a:ext>
            </a:extLst>
          </p:cNvPr>
          <p:cNvSpPr/>
          <p:nvPr/>
        </p:nvSpPr>
        <p:spPr>
          <a:xfrm>
            <a:off x="2004382" y="251917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BE252C8-CDB1-4F19-AA66-1C3F493EB05E}"/>
              </a:ext>
            </a:extLst>
          </p:cNvPr>
          <p:cNvCxnSpPr/>
          <p:nvPr/>
        </p:nvCxnSpPr>
        <p:spPr>
          <a:xfrm>
            <a:off x="1738771" y="4758775"/>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2A61E84-93A5-4CFE-8761-C014C15FDDCE}"/>
              </a:ext>
            </a:extLst>
          </p:cNvPr>
          <p:cNvCxnSpPr/>
          <p:nvPr/>
        </p:nvCxnSpPr>
        <p:spPr>
          <a:xfrm>
            <a:off x="1926006" y="4754417"/>
            <a:ext cx="91440" cy="0"/>
          </a:xfrm>
          <a:prstGeom prst="line">
            <a:avLst/>
          </a:prstGeom>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15613BC1-445E-4B96-808C-FD2A2D46FFCA}"/>
              </a:ext>
            </a:extLst>
          </p:cNvPr>
          <p:cNvSpPr/>
          <p:nvPr/>
        </p:nvSpPr>
        <p:spPr>
          <a:xfrm>
            <a:off x="1636443"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834C890-7A23-4F7F-A466-5198AF31A1F4}"/>
              </a:ext>
            </a:extLst>
          </p:cNvPr>
          <p:cNvSpPr/>
          <p:nvPr/>
        </p:nvSpPr>
        <p:spPr>
          <a:xfrm>
            <a:off x="1817151"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D25F91-7A5F-4404-A828-336716F072DB}"/>
              </a:ext>
            </a:extLst>
          </p:cNvPr>
          <p:cNvSpPr/>
          <p:nvPr/>
        </p:nvSpPr>
        <p:spPr>
          <a:xfrm>
            <a:off x="2004382" y="4708700"/>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Curved Up 59">
            <a:extLst>
              <a:ext uri="{FF2B5EF4-FFF2-40B4-BE49-F238E27FC236}">
                <a16:creationId xmlns:a16="http://schemas.microsoft.com/office/drawing/2014/main" id="{E4EC55FB-3199-477E-846B-D27AF6A99B83}"/>
              </a:ext>
            </a:extLst>
          </p:cNvPr>
          <p:cNvSpPr/>
          <p:nvPr/>
        </p:nvSpPr>
        <p:spPr>
          <a:xfrm rot="17641105">
            <a:off x="2159754" y="2136190"/>
            <a:ext cx="671068" cy="2514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Arrow: Right 60">
            <a:extLst>
              <a:ext uri="{FF2B5EF4-FFF2-40B4-BE49-F238E27FC236}">
                <a16:creationId xmlns:a16="http://schemas.microsoft.com/office/drawing/2014/main" id="{86E33123-A8FF-43AA-90E9-5B78006AAC93}"/>
              </a:ext>
            </a:extLst>
          </p:cNvPr>
          <p:cNvSpPr/>
          <p:nvPr/>
        </p:nvSpPr>
        <p:spPr>
          <a:xfrm rot="18524633">
            <a:off x="1098198" y="3264115"/>
            <a:ext cx="617765" cy="139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E7CA705A-B4E3-4FB9-8C93-0BB0F11A45D6}"/>
              </a:ext>
            </a:extLst>
          </p:cNvPr>
          <p:cNvSpPr/>
          <p:nvPr/>
        </p:nvSpPr>
        <p:spPr>
          <a:xfrm rot="3783051">
            <a:off x="1018960" y="4421477"/>
            <a:ext cx="587992" cy="130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Curved Up 62">
            <a:extLst>
              <a:ext uri="{FF2B5EF4-FFF2-40B4-BE49-F238E27FC236}">
                <a16:creationId xmlns:a16="http://schemas.microsoft.com/office/drawing/2014/main" id="{0AAE288A-C849-4097-8BDA-7125549DC917}"/>
              </a:ext>
            </a:extLst>
          </p:cNvPr>
          <p:cNvSpPr/>
          <p:nvPr/>
        </p:nvSpPr>
        <p:spPr>
          <a:xfrm rot="3878122" flipV="1">
            <a:off x="2197884" y="5008397"/>
            <a:ext cx="764277" cy="253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35548877-61A3-4CDF-9D30-67432F24B984}"/>
              </a:ext>
            </a:extLst>
          </p:cNvPr>
          <p:cNvSpPr/>
          <p:nvPr/>
        </p:nvSpPr>
        <p:spPr>
          <a:xfrm>
            <a:off x="2191434" y="1750443"/>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B3514FF-3080-49F2-AAD8-0A19A6ABB5E5}"/>
              </a:ext>
            </a:extLst>
          </p:cNvPr>
          <p:cNvSpPr/>
          <p:nvPr/>
        </p:nvSpPr>
        <p:spPr>
          <a:xfrm>
            <a:off x="2192831" y="5558773"/>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27D795A-6150-4E49-B54F-B92DF78A370F}"/>
              </a:ext>
            </a:extLst>
          </p:cNvPr>
          <p:cNvSpPr txBox="1"/>
          <p:nvPr/>
        </p:nvSpPr>
        <p:spPr>
          <a:xfrm>
            <a:off x="2288795" y="1650129"/>
            <a:ext cx="761985" cy="276999"/>
          </a:xfrm>
          <a:prstGeom prst="rect">
            <a:avLst/>
          </a:prstGeom>
          <a:noFill/>
        </p:spPr>
        <p:txBody>
          <a:bodyPr wrap="square" rtlCol="0">
            <a:spAutoFit/>
          </a:bodyPr>
          <a:lstStyle/>
          <a:p>
            <a:r>
              <a:rPr lang="en-US" sz="1200" dirty="0"/>
              <a:t>CO</a:t>
            </a:r>
            <a:r>
              <a:rPr lang="en-US" sz="1200" baseline="-25000" dirty="0"/>
              <a:t>2</a:t>
            </a:r>
          </a:p>
        </p:txBody>
      </p:sp>
      <p:sp>
        <p:nvSpPr>
          <p:cNvPr id="67" name="TextBox 66">
            <a:extLst>
              <a:ext uri="{FF2B5EF4-FFF2-40B4-BE49-F238E27FC236}">
                <a16:creationId xmlns:a16="http://schemas.microsoft.com/office/drawing/2014/main" id="{966F2DBB-5AE6-4703-BD2C-09899BFA2108}"/>
              </a:ext>
            </a:extLst>
          </p:cNvPr>
          <p:cNvSpPr txBox="1"/>
          <p:nvPr/>
        </p:nvSpPr>
        <p:spPr>
          <a:xfrm>
            <a:off x="2275005" y="5469725"/>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74" name="Straight Connector 73">
            <a:extLst>
              <a:ext uri="{FF2B5EF4-FFF2-40B4-BE49-F238E27FC236}">
                <a16:creationId xmlns:a16="http://schemas.microsoft.com/office/drawing/2014/main" id="{CBDF3002-AF15-43B4-98B7-46818E3B25F5}"/>
              </a:ext>
            </a:extLst>
          </p:cNvPr>
          <p:cNvCxnSpPr>
            <a:cxnSpLocks/>
          </p:cNvCxnSpPr>
          <p:nvPr/>
        </p:nvCxnSpPr>
        <p:spPr>
          <a:xfrm>
            <a:off x="3138735" y="3089896"/>
            <a:ext cx="1516628" cy="3741"/>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13F8DFF3-FB68-4380-B530-4AADE7FA76B7}"/>
              </a:ext>
            </a:extLst>
          </p:cNvPr>
          <p:cNvCxnSpPr>
            <a:cxnSpLocks/>
          </p:cNvCxnSpPr>
          <p:nvPr/>
        </p:nvCxnSpPr>
        <p:spPr>
          <a:xfrm flipV="1">
            <a:off x="2958056" y="5216579"/>
            <a:ext cx="1451304" cy="0"/>
          </a:xfrm>
          <a:prstGeom prst="line">
            <a:avLst/>
          </a:prstGeom>
        </p:spPr>
        <p:style>
          <a:lnRef idx="1">
            <a:schemeClr val="dk1"/>
          </a:lnRef>
          <a:fillRef idx="0">
            <a:schemeClr val="dk1"/>
          </a:fillRef>
          <a:effectRef idx="0">
            <a:schemeClr val="dk1"/>
          </a:effectRef>
          <a:fontRef idx="minor">
            <a:schemeClr val="tx1"/>
          </a:fontRef>
        </p:style>
      </p:cxnSp>
      <p:sp>
        <p:nvSpPr>
          <p:cNvPr id="76" name="Arrow: Right 75">
            <a:extLst>
              <a:ext uri="{FF2B5EF4-FFF2-40B4-BE49-F238E27FC236}">
                <a16:creationId xmlns:a16="http://schemas.microsoft.com/office/drawing/2014/main" id="{EC79D33B-9958-464E-9804-9355AD230C46}"/>
              </a:ext>
            </a:extLst>
          </p:cNvPr>
          <p:cNvSpPr/>
          <p:nvPr/>
        </p:nvSpPr>
        <p:spPr>
          <a:xfrm>
            <a:off x="2606906" y="2497486"/>
            <a:ext cx="413823" cy="15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3F384D25-7BA3-4543-84B3-53E7BF35DE5F}"/>
              </a:ext>
            </a:extLst>
          </p:cNvPr>
          <p:cNvSpPr/>
          <p:nvPr/>
        </p:nvSpPr>
        <p:spPr>
          <a:xfrm>
            <a:off x="2599867" y="4694008"/>
            <a:ext cx="413823" cy="15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8283161-0031-41DA-9F10-BE05E651F1BA}"/>
              </a:ext>
            </a:extLst>
          </p:cNvPr>
          <p:cNvGrpSpPr/>
          <p:nvPr/>
        </p:nvGrpSpPr>
        <p:grpSpPr>
          <a:xfrm>
            <a:off x="1570817" y="3526947"/>
            <a:ext cx="697825" cy="345094"/>
            <a:chOff x="1631780" y="3753379"/>
            <a:chExt cx="697825" cy="345094"/>
          </a:xfrm>
        </p:grpSpPr>
        <p:sp>
          <p:nvSpPr>
            <p:cNvPr id="78" name="Star: 12 Points 77">
              <a:extLst>
                <a:ext uri="{FF2B5EF4-FFF2-40B4-BE49-F238E27FC236}">
                  <a16:creationId xmlns:a16="http://schemas.microsoft.com/office/drawing/2014/main" id="{15F3AC1C-D668-48AA-8BE5-C7BD71F88CC2}"/>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79" name="TextBox 78">
              <a:extLst>
                <a:ext uri="{FF2B5EF4-FFF2-40B4-BE49-F238E27FC236}">
                  <a16:creationId xmlns:a16="http://schemas.microsoft.com/office/drawing/2014/main" id="{6B2F95A5-62E0-4268-9855-EA77D94979E4}"/>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grpSp>
        <p:nvGrpSpPr>
          <p:cNvPr id="100" name="Group 99">
            <a:extLst>
              <a:ext uri="{FF2B5EF4-FFF2-40B4-BE49-F238E27FC236}">
                <a16:creationId xmlns:a16="http://schemas.microsoft.com/office/drawing/2014/main" id="{21CA51EA-CFFD-4CD8-B6DA-46892ED483CB}"/>
              </a:ext>
            </a:extLst>
          </p:cNvPr>
          <p:cNvGrpSpPr/>
          <p:nvPr/>
        </p:nvGrpSpPr>
        <p:grpSpPr>
          <a:xfrm>
            <a:off x="1541990" y="3980095"/>
            <a:ext cx="808898" cy="345084"/>
            <a:chOff x="1546777" y="4206235"/>
            <a:chExt cx="808898" cy="345084"/>
          </a:xfrm>
        </p:grpSpPr>
        <p:sp>
          <p:nvSpPr>
            <p:cNvPr id="80" name="TextBox 79">
              <a:extLst>
                <a:ext uri="{FF2B5EF4-FFF2-40B4-BE49-F238E27FC236}">
                  <a16:creationId xmlns:a16="http://schemas.microsoft.com/office/drawing/2014/main" id="{11F6F1FA-EAF5-495E-92DB-2BBDD95CB647}"/>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83" name="Hexagon 82">
              <a:extLst>
                <a:ext uri="{FF2B5EF4-FFF2-40B4-BE49-F238E27FC236}">
                  <a16:creationId xmlns:a16="http://schemas.microsoft.com/office/drawing/2014/main" id="{E14EBAB8-B21F-4B32-90CE-E3FB86A05A96}"/>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5" name="Diagram 84">
            <a:extLst>
              <a:ext uri="{FF2B5EF4-FFF2-40B4-BE49-F238E27FC236}">
                <a16:creationId xmlns:a16="http://schemas.microsoft.com/office/drawing/2014/main" id="{FFC5EDEE-9135-48EF-9BB6-0362D19EE3A9}"/>
              </a:ext>
            </a:extLst>
          </p:cNvPr>
          <p:cNvGraphicFramePr/>
          <p:nvPr/>
        </p:nvGraphicFramePr>
        <p:xfrm>
          <a:off x="4437437" y="1603010"/>
          <a:ext cx="2746557" cy="2134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6" name="Straight Connector 85">
            <a:extLst>
              <a:ext uri="{FF2B5EF4-FFF2-40B4-BE49-F238E27FC236}">
                <a16:creationId xmlns:a16="http://schemas.microsoft.com/office/drawing/2014/main" id="{D339BE8B-6CE0-489F-95DD-6552AA887B2F}"/>
              </a:ext>
            </a:extLst>
          </p:cNvPr>
          <p:cNvCxnSpPr/>
          <p:nvPr/>
        </p:nvCxnSpPr>
        <p:spPr>
          <a:xfrm>
            <a:off x="3569210" y="2613488"/>
            <a:ext cx="91440" cy="0"/>
          </a:xfrm>
          <a:prstGeom prst="line">
            <a:avLst/>
          </a:prstGeom>
        </p:spPr>
        <p:style>
          <a:lnRef idx="1">
            <a:schemeClr val="dk1"/>
          </a:lnRef>
          <a:fillRef idx="0">
            <a:schemeClr val="dk1"/>
          </a:fillRef>
          <a:effectRef idx="0">
            <a:schemeClr val="dk1"/>
          </a:effectRef>
          <a:fontRef idx="minor">
            <a:schemeClr val="tx1"/>
          </a:fontRef>
        </p:style>
      </p:cxnSp>
      <p:sp>
        <p:nvSpPr>
          <p:cNvPr id="87" name="Oval 86">
            <a:extLst>
              <a:ext uri="{FF2B5EF4-FFF2-40B4-BE49-F238E27FC236}">
                <a16:creationId xmlns:a16="http://schemas.microsoft.com/office/drawing/2014/main" id="{3E967599-1BEF-489B-809E-BBE209824773}"/>
              </a:ext>
            </a:extLst>
          </p:cNvPr>
          <p:cNvSpPr/>
          <p:nvPr/>
        </p:nvSpPr>
        <p:spPr>
          <a:xfrm>
            <a:off x="3460355" y="2567771"/>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238C06F-3907-4CCB-B5A3-3624426F45C5}"/>
              </a:ext>
            </a:extLst>
          </p:cNvPr>
          <p:cNvSpPr/>
          <p:nvPr/>
        </p:nvSpPr>
        <p:spPr>
          <a:xfrm>
            <a:off x="3647586" y="2567771"/>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006EF271-1E7E-4018-BC02-E01E991A463C}"/>
              </a:ext>
            </a:extLst>
          </p:cNvPr>
          <p:cNvCxnSpPr/>
          <p:nvPr/>
        </p:nvCxnSpPr>
        <p:spPr>
          <a:xfrm>
            <a:off x="3357323" y="4754935"/>
            <a:ext cx="91440" cy="0"/>
          </a:xfrm>
          <a:prstGeom prst="line">
            <a:avLst/>
          </a:prstGeom>
        </p:spPr>
        <p:style>
          <a:lnRef idx="1">
            <a:schemeClr val="dk1"/>
          </a:lnRef>
          <a:fillRef idx="0">
            <a:schemeClr val="dk1"/>
          </a:fillRef>
          <a:effectRef idx="0">
            <a:schemeClr val="dk1"/>
          </a:effectRef>
          <a:fontRef idx="minor">
            <a:schemeClr val="tx1"/>
          </a:fontRef>
        </p:style>
      </p:cxnSp>
      <p:sp>
        <p:nvSpPr>
          <p:cNvPr id="90" name="Oval 89">
            <a:extLst>
              <a:ext uri="{FF2B5EF4-FFF2-40B4-BE49-F238E27FC236}">
                <a16:creationId xmlns:a16="http://schemas.microsoft.com/office/drawing/2014/main" id="{9F882D4A-53C6-4BA5-B7B4-884D37559100}"/>
              </a:ext>
            </a:extLst>
          </p:cNvPr>
          <p:cNvSpPr/>
          <p:nvPr/>
        </p:nvSpPr>
        <p:spPr>
          <a:xfrm>
            <a:off x="3248468" y="470921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31A649B-8A9A-49A0-A3A5-3815A0EE1DAC}"/>
              </a:ext>
            </a:extLst>
          </p:cNvPr>
          <p:cNvSpPr/>
          <p:nvPr/>
        </p:nvSpPr>
        <p:spPr>
          <a:xfrm>
            <a:off x="3435699" y="470921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8CF384D-5D2B-4752-8930-A54878C9529D}"/>
              </a:ext>
            </a:extLst>
          </p:cNvPr>
          <p:cNvSpPr/>
          <p:nvPr/>
        </p:nvSpPr>
        <p:spPr>
          <a:xfrm>
            <a:off x="4030999" y="1642888"/>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E60C18BC-5AA3-4729-9E5C-6B508E13D637}"/>
              </a:ext>
            </a:extLst>
          </p:cNvPr>
          <p:cNvSpPr txBox="1"/>
          <p:nvPr/>
        </p:nvSpPr>
        <p:spPr>
          <a:xfrm>
            <a:off x="4116478" y="1566906"/>
            <a:ext cx="761985" cy="276999"/>
          </a:xfrm>
          <a:prstGeom prst="rect">
            <a:avLst/>
          </a:prstGeom>
          <a:noFill/>
        </p:spPr>
        <p:txBody>
          <a:bodyPr wrap="square" rtlCol="0">
            <a:spAutoFit/>
          </a:bodyPr>
          <a:lstStyle/>
          <a:p>
            <a:r>
              <a:rPr lang="en-US" sz="1200" dirty="0"/>
              <a:t>CO</a:t>
            </a:r>
            <a:r>
              <a:rPr lang="en-US" sz="1200" baseline="-25000" dirty="0"/>
              <a:t>2</a:t>
            </a:r>
          </a:p>
        </p:txBody>
      </p:sp>
      <p:sp>
        <p:nvSpPr>
          <p:cNvPr id="96" name="Arrow: Curved Up 95">
            <a:extLst>
              <a:ext uri="{FF2B5EF4-FFF2-40B4-BE49-F238E27FC236}">
                <a16:creationId xmlns:a16="http://schemas.microsoft.com/office/drawing/2014/main" id="{9352CB0B-9EAE-4569-9950-77855699D4DA}"/>
              </a:ext>
            </a:extLst>
          </p:cNvPr>
          <p:cNvSpPr/>
          <p:nvPr/>
        </p:nvSpPr>
        <p:spPr>
          <a:xfrm rot="17097647">
            <a:off x="4108599" y="2032207"/>
            <a:ext cx="649320" cy="25808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Oval 96">
            <a:extLst>
              <a:ext uri="{FF2B5EF4-FFF2-40B4-BE49-F238E27FC236}">
                <a16:creationId xmlns:a16="http://schemas.microsoft.com/office/drawing/2014/main" id="{8B9F809E-9003-4CDF-8D5A-072B22A5DA6E}"/>
              </a:ext>
            </a:extLst>
          </p:cNvPr>
          <p:cNvSpPr/>
          <p:nvPr/>
        </p:nvSpPr>
        <p:spPr>
          <a:xfrm>
            <a:off x="3966266" y="5646286"/>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1F470B15-E2D5-4560-9BCF-9658D6B79D2F}"/>
              </a:ext>
            </a:extLst>
          </p:cNvPr>
          <p:cNvSpPr txBox="1"/>
          <p:nvPr/>
        </p:nvSpPr>
        <p:spPr>
          <a:xfrm>
            <a:off x="4051068" y="5557683"/>
            <a:ext cx="761985" cy="276999"/>
          </a:xfrm>
          <a:prstGeom prst="rect">
            <a:avLst/>
          </a:prstGeom>
          <a:noFill/>
        </p:spPr>
        <p:txBody>
          <a:bodyPr wrap="square" rtlCol="0">
            <a:spAutoFit/>
          </a:bodyPr>
          <a:lstStyle/>
          <a:p>
            <a:r>
              <a:rPr lang="en-US" sz="1200" dirty="0"/>
              <a:t>CO</a:t>
            </a:r>
            <a:r>
              <a:rPr lang="en-US" sz="1200" baseline="-25000" dirty="0"/>
              <a:t>2</a:t>
            </a:r>
          </a:p>
        </p:txBody>
      </p:sp>
      <p:sp>
        <p:nvSpPr>
          <p:cNvPr id="99" name="Arrow: Curved Up 98">
            <a:extLst>
              <a:ext uri="{FF2B5EF4-FFF2-40B4-BE49-F238E27FC236}">
                <a16:creationId xmlns:a16="http://schemas.microsoft.com/office/drawing/2014/main" id="{8F99272F-33E6-46A1-B3D9-87D972B367B0}"/>
              </a:ext>
            </a:extLst>
          </p:cNvPr>
          <p:cNvSpPr/>
          <p:nvPr/>
        </p:nvSpPr>
        <p:spPr>
          <a:xfrm rot="4297415" flipV="1">
            <a:off x="4036271" y="5051573"/>
            <a:ext cx="730070" cy="253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2" name="Group 101">
            <a:extLst>
              <a:ext uri="{FF2B5EF4-FFF2-40B4-BE49-F238E27FC236}">
                <a16:creationId xmlns:a16="http://schemas.microsoft.com/office/drawing/2014/main" id="{854C0A85-B8E1-4866-B7E5-207E0DA66A15}"/>
              </a:ext>
            </a:extLst>
          </p:cNvPr>
          <p:cNvGrpSpPr/>
          <p:nvPr/>
        </p:nvGrpSpPr>
        <p:grpSpPr>
          <a:xfrm>
            <a:off x="3635298" y="3669922"/>
            <a:ext cx="808898" cy="345084"/>
            <a:chOff x="1546777" y="4206235"/>
            <a:chExt cx="808898" cy="345084"/>
          </a:xfrm>
        </p:grpSpPr>
        <p:sp>
          <p:nvSpPr>
            <p:cNvPr id="103" name="TextBox 102">
              <a:extLst>
                <a:ext uri="{FF2B5EF4-FFF2-40B4-BE49-F238E27FC236}">
                  <a16:creationId xmlns:a16="http://schemas.microsoft.com/office/drawing/2014/main" id="{10E62026-83B7-4868-A8A2-34E91432C523}"/>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104" name="Hexagon 103">
              <a:extLst>
                <a:ext uri="{FF2B5EF4-FFF2-40B4-BE49-F238E27FC236}">
                  <a16:creationId xmlns:a16="http://schemas.microsoft.com/office/drawing/2014/main" id="{756CB861-91CD-4863-B4B6-54ED152CB216}"/>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Arrow: Right 107">
            <a:extLst>
              <a:ext uri="{FF2B5EF4-FFF2-40B4-BE49-F238E27FC236}">
                <a16:creationId xmlns:a16="http://schemas.microsoft.com/office/drawing/2014/main" id="{548EFF98-4912-4651-9B29-E0DA43A10C9B}"/>
              </a:ext>
            </a:extLst>
          </p:cNvPr>
          <p:cNvSpPr/>
          <p:nvPr/>
        </p:nvSpPr>
        <p:spPr>
          <a:xfrm rot="19747342">
            <a:off x="4335795" y="2428792"/>
            <a:ext cx="455841" cy="169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BEE379C2-2714-4F25-A7F2-5186D2240216}"/>
              </a:ext>
            </a:extLst>
          </p:cNvPr>
          <p:cNvCxnSpPr/>
          <p:nvPr/>
        </p:nvCxnSpPr>
        <p:spPr>
          <a:xfrm>
            <a:off x="3765155" y="2617841"/>
            <a:ext cx="91440" cy="0"/>
          </a:xfrm>
          <a:prstGeom prst="line">
            <a:avLst/>
          </a:prstGeom>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3D3B24F6-71CA-4648-931E-F94B7A36230A}"/>
              </a:ext>
            </a:extLst>
          </p:cNvPr>
          <p:cNvGrpSpPr/>
          <p:nvPr/>
        </p:nvGrpSpPr>
        <p:grpSpPr>
          <a:xfrm>
            <a:off x="3809414" y="2480068"/>
            <a:ext cx="483309" cy="276999"/>
            <a:chOff x="4140162" y="2277557"/>
            <a:chExt cx="483309" cy="276999"/>
          </a:xfrm>
        </p:grpSpPr>
        <p:sp>
          <p:nvSpPr>
            <p:cNvPr id="112" name="Oval 111">
              <a:extLst>
                <a:ext uri="{FF2B5EF4-FFF2-40B4-BE49-F238E27FC236}">
                  <a16:creationId xmlns:a16="http://schemas.microsoft.com/office/drawing/2014/main" id="{0AEFDFF2-B372-49CC-8EDA-3D0B1F7B6050}"/>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B64B20B4-3E61-4461-84FD-788107D6B92C}"/>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grpSp>
        <p:nvGrpSpPr>
          <p:cNvPr id="115" name="Group 114">
            <a:extLst>
              <a:ext uri="{FF2B5EF4-FFF2-40B4-BE49-F238E27FC236}">
                <a16:creationId xmlns:a16="http://schemas.microsoft.com/office/drawing/2014/main" id="{976CEBAC-7DBB-41E8-9990-969627DA1F77}"/>
              </a:ext>
            </a:extLst>
          </p:cNvPr>
          <p:cNvGrpSpPr/>
          <p:nvPr/>
        </p:nvGrpSpPr>
        <p:grpSpPr>
          <a:xfrm>
            <a:off x="3593800" y="4622559"/>
            <a:ext cx="483309" cy="276999"/>
            <a:chOff x="4140162" y="2277557"/>
            <a:chExt cx="483309" cy="276999"/>
          </a:xfrm>
        </p:grpSpPr>
        <p:sp>
          <p:nvSpPr>
            <p:cNvPr id="116" name="Oval 115">
              <a:extLst>
                <a:ext uri="{FF2B5EF4-FFF2-40B4-BE49-F238E27FC236}">
                  <a16:creationId xmlns:a16="http://schemas.microsoft.com/office/drawing/2014/main" id="{03AD272A-F697-435C-B7D1-07F26C8A3CD1}"/>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AA2CAE1F-17AC-4E99-AFFC-511B663B801D}"/>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cxnSp>
        <p:nvCxnSpPr>
          <p:cNvPr id="118" name="Straight Connector 117">
            <a:extLst>
              <a:ext uri="{FF2B5EF4-FFF2-40B4-BE49-F238E27FC236}">
                <a16:creationId xmlns:a16="http://schemas.microsoft.com/office/drawing/2014/main" id="{CEBA7B09-6BB8-46D1-B1F0-BA527C2D3E34}"/>
              </a:ext>
            </a:extLst>
          </p:cNvPr>
          <p:cNvCxnSpPr/>
          <p:nvPr/>
        </p:nvCxnSpPr>
        <p:spPr>
          <a:xfrm>
            <a:off x="3563690" y="4754649"/>
            <a:ext cx="91440" cy="0"/>
          </a:xfrm>
          <a:prstGeom prst="line">
            <a:avLst/>
          </a:prstGeom>
        </p:spPr>
        <p:style>
          <a:lnRef idx="1">
            <a:schemeClr val="dk1"/>
          </a:lnRef>
          <a:fillRef idx="0">
            <a:schemeClr val="dk1"/>
          </a:fillRef>
          <a:effectRef idx="0">
            <a:schemeClr val="dk1"/>
          </a:effectRef>
          <a:fontRef idx="minor">
            <a:schemeClr val="tx1"/>
          </a:fontRef>
        </p:style>
      </p:cxnSp>
      <p:sp>
        <p:nvSpPr>
          <p:cNvPr id="119" name="Arrow: Curved Up 118">
            <a:extLst>
              <a:ext uri="{FF2B5EF4-FFF2-40B4-BE49-F238E27FC236}">
                <a16:creationId xmlns:a16="http://schemas.microsoft.com/office/drawing/2014/main" id="{57982FC3-F326-4433-A6C3-D89402DBB199}"/>
              </a:ext>
            </a:extLst>
          </p:cNvPr>
          <p:cNvSpPr/>
          <p:nvPr/>
        </p:nvSpPr>
        <p:spPr>
          <a:xfrm rot="5587544" flipH="1">
            <a:off x="2643363" y="2904552"/>
            <a:ext cx="644341" cy="2777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0" name="Group 119">
            <a:extLst>
              <a:ext uri="{FF2B5EF4-FFF2-40B4-BE49-F238E27FC236}">
                <a16:creationId xmlns:a16="http://schemas.microsoft.com/office/drawing/2014/main" id="{D011136F-5BF5-4F13-945C-C6C4AA66BC62}"/>
              </a:ext>
            </a:extLst>
          </p:cNvPr>
          <p:cNvGrpSpPr/>
          <p:nvPr/>
        </p:nvGrpSpPr>
        <p:grpSpPr>
          <a:xfrm>
            <a:off x="3182043" y="3205118"/>
            <a:ext cx="483309" cy="276999"/>
            <a:chOff x="4140162" y="2277557"/>
            <a:chExt cx="483309" cy="276999"/>
          </a:xfrm>
        </p:grpSpPr>
        <p:sp>
          <p:nvSpPr>
            <p:cNvPr id="121" name="Oval 120">
              <a:extLst>
                <a:ext uri="{FF2B5EF4-FFF2-40B4-BE49-F238E27FC236}">
                  <a16:creationId xmlns:a16="http://schemas.microsoft.com/office/drawing/2014/main" id="{CA24262F-B9B5-4BB4-8D41-EAE28B4C3552}"/>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21CA5CD3-6C87-4191-AA41-867D460D592B}"/>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sp>
        <p:nvSpPr>
          <p:cNvPr id="123" name="Arrow: Curved Up 122">
            <a:extLst>
              <a:ext uri="{FF2B5EF4-FFF2-40B4-BE49-F238E27FC236}">
                <a16:creationId xmlns:a16="http://schemas.microsoft.com/office/drawing/2014/main" id="{419DCAFF-9F23-42E5-A6AD-4E4A1CFBE474}"/>
              </a:ext>
            </a:extLst>
          </p:cNvPr>
          <p:cNvSpPr/>
          <p:nvPr/>
        </p:nvSpPr>
        <p:spPr>
          <a:xfrm rot="5587544">
            <a:off x="2659984" y="4217683"/>
            <a:ext cx="653104" cy="2777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5" name="Group 124">
            <a:extLst>
              <a:ext uri="{FF2B5EF4-FFF2-40B4-BE49-F238E27FC236}">
                <a16:creationId xmlns:a16="http://schemas.microsoft.com/office/drawing/2014/main" id="{D75BDB7A-91FA-4E4C-ABDC-A9B3577F4492}"/>
              </a:ext>
            </a:extLst>
          </p:cNvPr>
          <p:cNvGrpSpPr/>
          <p:nvPr/>
        </p:nvGrpSpPr>
        <p:grpSpPr>
          <a:xfrm>
            <a:off x="3162899" y="3936352"/>
            <a:ext cx="483309" cy="276999"/>
            <a:chOff x="4140162" y="2277557"/>
            <a:chExt cx="483309" cy="276999"/>
          </a:xfrm>
        </p:grpSpPr>
        <p:sp>
          <p:nvSpPr>
            <p:cNvPr id="126" name="Oval 125">
              <a:extLst>
                <a:ext uri="{FF2B5EF4-FFF2-40B4-BE49-F238E27FC236}">
                  <a16:creationId xmlns:a16="http://schemas.microsoft.com/office/drawing/2014/main" id="{FDC65FF9-78BC-44AB-AA39-0239EA27D446}"/>
                </a:ext>
              </a:extLst>
            </p:cNvPr>
            <p:cNvSpPr/>
            <p:nvPr/>
          </p:nvSpPr>
          <p:spPr>
            <a:xfrm>
              <a:off x="4201492" y="2321739"/>
              <a:ext cx="376653" cy="203747"/>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9C8758C3-962F-4F32-BE3B-A08A5927EE1C}"/>
                </a:ext>
              </a:extLst>
            </p:cNvPr>
            <p:cNvSpPr txBox="1"/>
            <p:nvPr/>
          </p:nvSpPr>
          <p:spPr>
            <a:xfrm>
              <a:off x="4140162" y="2277557"/>
              <a:ext cx="483309" cy="276999"/>
            </a:xfrm>
            <a:prstGeom prst="rect">
              <a:avLst/>
            </a:prstGeom>
            <a:noFill/>
          </p:spPr>
          <p:txBody>
            <a:bodyPr wrap="square" rtlCol="0">
              <a:spAutoFit/>
            </a:bodyPr>
            <a:lstStyle/>
            <a:p>
              <a:r>
                <a:rPr lang="en-US" sz="1200" dirty="0"/>
                <a:t>CoA</a:t>
              </a:r>
              <a:endParaRPr lang="en-US" sz="1200" baseline="-25000" dirty="0"/>
            </a:p>
          </p:txBody>
        </p:sp>
      </p:grpSp>
      <p:cxnSp>
        <p:nvCxnSpPr>
          <p:cNvPr id="129" name="Straight Arrow Connector 128">
            <a:extLst>
              <a:ext uri="{FF2B5EF4-FFF2-40B4-BE49-F238E27FC236}">
                <a16:creationId xmlns:a16="http://schemas.microsoft.com/office/drawing/2014/main" id="{99CBB245-1428-4BDD-80E5-BEF16877BF22}"/>
              </a:ext>
            </a:extLst>
          </p:cNvPr>
          <p:cNvCxnSpPr>
            <a:cxnSpLocks/>
          </p:cNvCxnSpPr>
          <p:nvPr/>
        </p:nvCxnSpPr>
        <p:spPr>
          <a:xfrm flipV="1">
            <a:off x="1305588" y="3718816"/>
            <a:ext cx="234926" cy="17106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0" name="Straight Arrow Connector 129">
            <a:extLst>
              <a:ext uri="{FF2B5EF4-FFF2-40B4-BE49-F238E27FC236}">
                <a16:creationId xmlns:a16="http://schemas.microsoft.com/office/drawing/2014/main" id="{06B51664-20C8-472F-AC46-95BD5EBB56CB}"/>
              </a:ext>
            </a:extLst>
          </p:cNvPr>
          <p:cNvCxnSpPr>
            <a:cxnSpLocks/>
            <a:endCxn id="83" idx="3"/>
          </p:cNvCxnSpPr>
          <p:nvPr/>
        </p:nvCxnSpPr>
        <p:spPr>
          <a:xfrm>
            <a:off x="1304113" y="4006259"/>
            <a:ext cx="237877" cy="146378"/>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33" name="Straight Arrow Connector 132">
            <a:extLst>
              <a:ext uri="{FF2B5EF4-FFF2-40B4-BE49-F238E27FC236}">
                <a16:creationId xmlns:a16="http://schemas.microsoft.com/office/drawing/2014/main" id="{48A205F7-4A1C-4B5D-9E41-94E0468A2B2E}"/>
              </a:ext>
            </a:extLst>
          </p:cNvPr>
          <p:cNvCxnSpPr>
            <a:cxnSpLocks/>
          </p:cNvCxnSpPr>
          <p:nvPr/>
        </p:nvCxnSpPr>
        <p:spPr>
          <a:xfrm>
            <a:off x="3760370" y="3266603"/>
            <a:ext cx="259044" cy="325993"/>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35" name="Straight Arrow Connector 134">
            <a:extLst>
              <a:ext uri="{FF2B5EF4-FFF2-40B4-BE49-F238E27FC236}">
                <a16:creationId xmlns:a16="http://schemas.microsoft.com/office/drawing/2014/main" id="{7ED96BBF-08F7-46BB-B5EE-B4F7C396EFAD}"/>
              </a:ext>
            </a:extLst>
          </p:cNvPr>
          <p:cNvCxnSpPr>
            <a:cxnSpLocks/>
          </p:cNvCxnSpPr>
          <p:nvPr/>
        </p:nvCxnSpPr>
        <p:spPr>
          <a:xfrm flipV="1">
            <a:off x="3790373" y="4082407"/>
            <a:ext cx="250744" cy="336781"/>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139" name="Group 138">
            <a:extLst>
              <a:ext uri="{FF2B5EF4-FFF2-40B4-BE49-F238E27FC236}">
                <a16:creationId xmlns:a16="http://schemas.microsoft.com/office/drawing/2014/main" id="{60427288-5B30-4D54-BA65-849D06E9402D}"/>
              </a:ext>
            </a:extLst>
          </p:cNvPr>
          <p:cNvGrpSpPr/>
          <p:nvPr/>
        </p:nvGrpSpPr>
        <p:grpSpPr>
          <a:xfrm>
            <a:off x="6011319" y="2022690"/>
            <a:ext cx="1045036" cy="113205"/>
            <a:chOff x="200297" y="3727267"/>
            <a:chExt cx="1045036" cy="113205"/>
          </a:xfrm>
        </p:grpSpPr>
        <p:cxnSp>
          <p:nvCxnSpPr>
            <p:cNvPr id="140" name="Straight Connector 139">
              <a:extLst>
                <a:ext uri="{FF2B5EF4-FFF2-40B4-BE49-F238E27FC236}">
                  <a16:creationId xmlns:a16="http://schemas.microsoft.com/office/drawing/2014/main" id="{FBFBB911-A063-4F46-A28F-6AAA6FD3C2F2}"/>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17FA5DBB-EF88-447C-B6AF-3082E80F8154}"/>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E22D8942-6601-4CE3-97FF-D59E7CA6B7AD}"/>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3" name="Oval 142">
              <a:extLst>
                <a:ext uri="{FF2B5EF4-FFF2-40B4-BE49-F238E27FC236}">
                  <a16:creationId xmlns:a16="http://schemas.microsoft.com/office/drawing/2014/main" id="{C37E8FE1-469D-484B-BF0D-D91128E4D633}"/>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B226562-A938-4BAC-A239-35E78544E2AF}"/>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2800870-351A-4620-BFCD-B1428762C393}"/>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3F73D364-0C36-4BD4-B565-A04F77255177}"/>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7AD8BFF2-BB9B-4E2C-99D9-50F6E2CF5DB3}"/>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148" name="Oval 147">
              <a:extLst>
                <a:ext uri="{FF2B5EF4-FFF2-40B4-BE49-F238E27FC236}">
                  <a16:creationId xmlns:a16="http://schemas.microsoft.com/office/drawing/2014/main" id="{38EE737D-5D88-4911-AB1B-4460B3E3F77E}"/>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8CB5A354-0627-4AD9-8C78-354B5D4B041B}"/>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FA160515-E226-4F80-9D4D-1790D65FF6B7}"/>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A6C723B4-519F-4AF1-821B-E498ABB3AB28}"/>
              </a:ext>
            </a:extLst>
          </p:cNvPr>
          <p:cNvGrpSpPr/>
          <p:nvPr/>
        </p:nvGrpSpPr>
        <p:grpSpPr>
          <a:xfrm>
            <a:off x="4882884" y="1947674"/>
            <a:ext cx="666762" cy="113203"/>
            <a:chOff x="5453542" y="2074542"/>
            <a:chExt cx="666762" cy="113203"/>
          </a:xfrm>
        </p:grpSpPr>
        <p:cxnSp>
          <p:nvCxnSpPr>
            <p:cNvPr id="157" name="Straight Connector 156">
              <a:extLst>
                <a:ext uri="{FF2B5EF4-FFF2-40B4-BE49-F238E27FC236}">
                  <a16:creationId xmlns:a16="http://schemas.microsoft.com/office/drawing/2014/main" id="{B43F1576-480D-4CA8-95E4-2D67D392BAFF}"/>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501A8B9F-130C-4075-8008-B198B34FC2A6}"/>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59DC2349-88B1-4217-9848-A29DB046F3CD}"/>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153" name="Oval 152">
              <a:extLst>
                <a:ext uri="{FF2B5EF4-FFF2-40B4-BE49-F238E27FC236}">
                  <a16:creationId xmlns:a16="http://schemas.microsoft.com/office/drawing/2014/main" id="{62D18A35-EA8F-4BDA-8D31-F7C4B7D25FA7}"/>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858C638C-82FC-49EB-A454-026F97B3B1DE}"/>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05FD193-DB5F-4513-BF96-9830D9ED895B}"/>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CA2BEBD-3A70-4132-BD85-0AEEB6E4CB7B}"/>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D33FFF5-05BB-40FD-8144-D2C2EBBB525A}"/>
              </a:ext>
            </a:extLst>
          </p:cNvPr>
          <p:cNvGrpSpPr/>
          <p:nvPr/>
        </p:nvGrpSpPr>
        <p:grpSpPr>
          <a:xfrm>
            <a:off x="5503488" y="3016905"/>
            <a:ext cx="666762" cy="113203"/>
            <a:chOff x="5453542" y="2074542"/>
            <a:chExt cx="666762" cy="113203"/>
          </a:xfrm>
        </p:grpSpPr>
        <p:cxnSp>
          <p:nvCxnSpPr>
            <p:cNvPr id="160" name="Straight Connector 159">
              <a:extLst>
                <a:ext uri="{FF2B5EF4-FFF2-40B4-BE49-F238E27FC236}">
                  <a16:creationId xmlns:a16="http://schemas.microsoft.com/office/drawing/2014/main" id="{01A6458E-9CEF-4E7A-BAE8-C9D20A0347EC}"/>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86983C83-F00E-43CF-9130-16FBA5510149}"/>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32CE75B9-1FC1-4ADE-8528-0A855FB05458}"/>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163" name="Oval 162">
              <a:extLst>
                <a:ext uri="{FF2B5EF4-FFF2-40B4-BE49-F238E27FC236}">
                  <a16:creationId xmlns:a16="http://schemas.microsoft.com/office/drawing/2014/main" id="{04AAFBEF-10EC-4D79-A182-5AF779959738}"/>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F5E6CADD-5E51-40BF-B28E-2B9739062AA3}"/>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7977E610-54E1-4169-B551-6BDD30812334}"/>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5E6F8424-81E8-43FB-91A2-7577265F5981}"/>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0462462A-C4F8-48BE-8B63-24C24C9026BE}"/>
              </a:ext>
            </a:extLst>
          </p:cNvPr>
          <p:cNvGrpSpPr/>
          <p:nvPr/>
        </p:nvGrpSpPr>
        <p:grpSpPr>
          <a:xfrm>
            <a:off x="6715387" y="2628220"/>
            <a:ext cx="697825" cy="345094"/>
            <a:chOff x="1631780" y="3753379"/>
            <a:chExt cx="697825" cy="345094"/>
          </a:xfrm>
        </p:grpSpPr>
        <p:sp>
          <p:nvSpPr>
            <p:cNvPr id="168" name="Star: 12 Points 167">
              <a:extLst>
                <a:ext uri="{FF2B5EF4-FFF2-40B4-BE49-F238E27FC236}">
                  <a16:creationId xmlns:a16="http://schemas.microsoft.com/office/drawing/2014/main" id="{FDBD4336-2AE2-4FB6-85CF-D22B57F78BF2}"/>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169" name="TextBox 168">
              <a:extLst>
                <a:ext uri="{FF2B5EF4-FFF2-40B4-BE49-F238E27FC236}">
                  <a16:creationId xmlns:a16="http://schemas.microsoft.com/office/drawing/2014/main" id="{10B0A7C3-B974-4AC8-AE9B-3D9A6D1F48A0}"/>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174" name="Oval 173">
            <a:extLst>
              <a:ext uri="{FF2B5EF4-FFF2-40B4-BE49-F238E27FC236}">
                <a16:creationId xmlns:a16="http://schemas.microsoft.com/office/drawing/2014/main" id="{6DF9388D-5ECD-44B1-9B11-99F11002D9DF}"/>
              </a:ext>
            </a:extLst>
          </p:cNvPr>
          <p:cNvSpPr/>
          <p:nvPr/>
        </p:nvSpPr>
        <p:spPr>
          <a:xfrm>
            <a:off x="6769763" y="1359395"/>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E29DD5C2-435B-44AE-B02D-E1BB3B793BA7}"/>
              </a:ext>
            </a:extLst>
          </p:cNvPr>
          <p:cNvSpPr txBox="1"/>
          <p:nvPr/>
        </p:nvSpPr>
        <p:spPr>
          <a:xfrm>
            <a:off x="6863320" y="1274816"/>
            <a:ext cx="761985" cy="276999"/>
          </a:xfrm>
          <a:prstGeom prst="rect">
            <a:avLst/>
          </a:prstGeom>
          <a:noFill/>
        </p:spPr>
        <p:txBody>
          <a:bodyPr wrap="square" rtlCol="0">
            <a:spAutoFit/>
          </a:bodyPr>
          <a:lstStyle/>
          <a:p>
            <a:r>
              <a:rPr lang="en-US" sz="1200" dirty="0"/>
              <a:t>CO</a:t>
            </a:r>
            <a:r>
              <a:rPr lang="en-US" sz="1200" baseline="-25000" dirty="0"/>
              <a:t>2</a:t>
            </a:r>
          </a:p>
        </p:txBody>
      </p:sp>
      <p:sp>
        <p:nvSpPr>
          <p:cNvPr id="176" name="Arrow: Curved Up 175">
            <a:extLst>
              <a:ext uri="{FF2B5EF4-FFF2-40B4-BE49-F238E27FC236}">
                <a16:creationId xmlns:a16="http://schemas.microsoft.com/office/drawing/2014/main" id="{EBB9143B-DAC3-4CFB-9315-C7E8FECA2926}"/>
              </a:ext>
            </a:extLst>
          </p:cNvPr>
          <p:cNvSpPr/>
          <p:nvPr/>
        </p:nvSpPr>
        <p:spPr>
          <a:xfrm rot="16981540">
            <a:off x="6934785" y="1912312"/>
            <a:ext cx="649320" cy="2614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Oval 176">
            <a:extLst>
              <a:ext uri="{FF2B5EF4-FFF2-40B4-BE49-F238E27FC236}">
                <a16:creationId xmlns:a16="http://schemas.microsoft.com/office/drawing/2014/main" id="{F9863B2F-6577-47BF-8A6A-835742D71DB1}"/>
              </a:ext>
            </a:extLst>
          </p:cNvPr>
          <p:cNvSpPr/>
          <p:nvPr/>
        </p:nvSpPr>
        <p:spPr>
          <a:xfrm>
            <a:off x="6777679" y="153045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64105266-97E0-4DA4-9836-C627E6D2DF2E}"/>
              </a:ext>
            </a:extLst>
          </p:cNvPr>
          <p:cNvSpPr txBox="1"/>
          <p:nvPr/>
        </p:nvSpPr>
        <p:spPr>
          <a:xfrm>
            <a:off x="6863158" y="1454477"/>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179" name="Straight Arrow Connector 178">
            <a:extLst>
              <a:ext uri="{FF2B5EF4-FFF2-40B4-BE49-F238E27FC236}">
                <a16:creationId xmlns:a16="http://schemas.microsoft.com/office/drawing/2014/main" id="{749D4915-85DE-4769-B77E-8C67F3891F94}"/>
              </a:ext>
            </a:extLst>
          </p:cNvPr>
          <p:cNvCxnSpPr>
            <a:cxnSpLocks/>
          </p:cNvCxnSpPr>
          <p:nvPr/>
        </p:nvCxnSpPr>
        <p:spPr>
          <a:xfrm>
            <a:off x="6869124" y="2341344"/>
            <a:ext cx="155512" cy="2279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182" name="Group 181">
            <a:extLst>
              <a:ext uri="{FF2B5EF4-FFF2-40B4-BE49-F238E27FC236}">
                <a16:creationId xmlns:a16="http://schemas.microsoft.com/office/drawing/2014/main" id="{B229DF4A-4C1C-4E36-AF0A-94D60666FB16}"/>
              </a:ext>
            </a:extLst>
          </p:cNvPr>
          <p:cNvGrpSpPr/>
          <p:nvPr/>
        </p:nvGrpSpPr>
        <p:grpSpPr>
          <a:xfrm>
            <a:off x="6578169" y="3138437"/>
            <a:ext cx="808898" cy="345084"/>
            <a:chOff x="1546777" y="4206235"/>
            <a:chExt cx="808898" cy="345084"/>
          </a:xfrm>
        </p:grpSpPr>
        <p:sp>
          <p:nvSpPr>
            <p:cNvPr id="183" name="TextBox 182">
              <a:extLst>
                <a:ext uri="{FF2B5EF4-FFF2-40B4-BE49-F238E27FC236}">
                  <a16:creationId xmlns:a16="http://schemas.microsoft.com/office/drawing/2014/main" id="{7735EF89-9D7D-48BB-B594-C43353D876E1}"/>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184" name="Hexagon 183">
              <a:extLst>
                <a:ext uri="{FF2B5EF4-FFF2-40B4-BE49-F238E27FC236}">
                  <a16:creationId xmlns:a16="http://schemas.microsoft.com/office/drawing/2014/main" id="{CAB84A8D-C580-4E09-B729-BA0161DF9DFD}"/>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5" name="Straight Arrow Connector 184">
            <a:extLst>
              <a:ext uri="{FF2B5EF4-FFF2-40B4-BE49-F238E27FC236}">
                <a16:creationId xmlns:a16="http://schemas.microsoft.com/office/drawing/2014/main" id="{EA8B30F4-0FBD-43C2-B45F-084376F938F5}"/>
              </a:ext>
            </a:extLst>
          </p:cNvPr>
          <p:cNvCxnSpPr>
            <a:cxnSpLocks/>
          </p:cNvCxnSpPr>
          <p:nvPr/>
        </p:nvCxnSpPr>
        <p:spPr>
          <a:xfrm>
            <a:off x="6595601" y="2853917"/>
            <a:ext cx="142894" cy="219589"/>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197" name="Group 196">
            <a:extLst>
              <a:ext uri="{FF2B5EF4-FFF2-40B4-BE49-F238E27FC236}">
                <a16:creationId xmlns:a16="http://schemas.microsoft.com/office/drawing/2014/main" id="{9276285E-0C84-4D56-8B34-92E66D1C4F96}"/>
              </a:ext>
            </a:extLst>
          </p:cNvPr>
          <p:cNvGrpSpPr/>
          <p:nvPr/>
        </p:nvGrpSpPr>
        <p:grpSpPr>
          <a:xfrm>
            <a:off x="4486795" y="3320943"/>
            <a:ext cx="808898" cy="354925"/>
            <a:chOff x="5067968" y="3215759"/>
            <a:chExt cx="808898" cy="354925"/>
          </a:xfrm>
        </p:grpSpPr>
        <p:sp>
          <p:nvSpPr>
            <p:cNvPr id="193" name="Octagon 192">
              <a:extLst>
                <a:ext uri="{FF2B5EF4-FFF2-40B4-BE49-F238E27FC236}">
                  <a16:creationId xmlns:a16="http://schemas.microsoft.com/office/drawing/2014/main" id="{7BC3F90B-E445-4108-973B-F1856BCE32CE}"/>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BE78D7EF-778E-49D9-8767-6D268ADA56C7}"/>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cxnSp>
        <p:nvCxnSpPr>
          <p:cNvPr id="195" name="Straight Arrow Connector 194">
            <a:extLst>
              <a:ext uri="{FF2B5EF4-FFF2-40B4-BE49-F238E27FC236}">
                <a16:creationId xmlns:a16="http://schemas.microsoft.com/office/drawing/2014/main" id="{BD7D2777-45FE-4835-8B85-F68EEC6C9AD0}"/>
              </a:ext>
            </a:extLst>
          </p:cNvPr>
          <p:cNvCxnSpPr>
            <a:cxnSpLocks/>
          </p:cNvCxnSpPr>
          <p:nvPr/>
        </p:nvCxnSpPr>
        <p:spPr>
          <a:xfrm flipH="1">
            <a:off x="5183326" y="3229921"/>
            <a:ext cx="232954" cy="144166"/>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00" name="Straight Connector 199">
            <a:extLst>
              <a:ext uri="{FF2B5EF4-FFF2-40B4-BE49-F238E27FC236}">
                <a16:creationId xmlns:a16="http://schemas.microsoft.com/office/drawing/2014/main" id="{42F6BE2E-6615-4FA4-A4F4-DD1092D2AC2C}"/>
              </a:ext>
            </a:extLst>
          </p:cNvPr>
          <p:cNvCxnSpPr/>
          <p:nvPr/>
        </p:nvCxnSpPr>
        <p:spPr>
          <a:xfrm>
            <a:off x="5207954" y="2800767"/>
            <a:ext cx="1140823"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01" name="Diagram 200">
            <a:extLst>
              <a:ext uri="{FF2B5EF4-FFF2-40B4-BE49-F238E27FC236}">
                <a16:creationId xmlns:a16="http://schemas.microsoft.com/office/drawing/2014/main" id="{4EC44160-2364-4469-B987-76FDBFAF3B23}"/>
              </a:ext>
            </a:extLst>
          </p:cNvPr>
          <p:cNvGraphicFramePr/>
          <p:nvPr/>
        </p:nvGraphicFramePr>
        <p:xfrm>
          <a:off x="4354556" y="3992695"/>
          <a:ext cx="2746557" cy="2134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2" name="Arrow: Right 201">
            <a:extLst>
              <a:ext uri="{FF2B5EF4-FFF2-40B4-BE49-F238E27FC236}">
                <a16:creationId xmlns:a16="http://schemas.microsoft.com/office/drawing/2014/main" id="{32003CE7-13A0-4C4F-9B64-76E0FC06AAC5}"/>
              </a:ext>
            </a:extLst>
          </p:cNvPr>
          <p:cNvSpPr/>
          <p:nvPr/>
        </p:nvSpPr>
        <p:spPr>
          <a:xfrm rot="19747342">
            <a:off x="4208998" y="4512428"/>
            <a:ext cx="455841" cy="169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FD701D4E-96EB-4715-AD53-0B6AE1E9B220}"/>
              </a:ext>
            </a:extLst>
          </p:cNvPr>
          <p:cNvGrpSpPr/>
          <p:nvPr/>
        </p:nvGrpSpPr>
        <p:grpSpPr>
          <a:xfrm>
            <a:off x="5945856" y="4412375"/>
            <a:ext cx="1045036" cy="113205"/>
            <a:chOff x="200297" y="3727267"/>
            <a:chExt cx="1045036" cy="113205"/>
          </a:xfrm>
        </p:grpSpPr>
        <p:cxnSp>
          <p:nvCxnSpPr>
            <p:cNvPr id="204" name="Straight Connector 203">
              <a:extLst>
                <a:ext uri="{FF2B5EF4-FFF2-40B4-BE49-F238E27FC236}">
                  <a16:creationId xmlns:a16="http://schemas.microsoft.com/office/drawing/2014/main" id="{5923C8EA-D587-4904-89D1-AB69C3FD7AAD}"/>
                </a:ext>
              </a:extLst>
            </p:cNvPr>
            <p:cNvCxnSpPr>
              <a:cxnSpLocks/>
            </p:cNvCxnSpPr>
            <p:nvPr/>
          </p:nvCxnSpPr>
          <p:spPr>
            <a:xfrm>
              <a:off x="313508" y="377951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3D76C4E8-5089-4CD9-AAD6-BF4961ADBDEA}"/>
                </a:ext>
              </a:extLst>
            </p:cNvPr>
            <p:cNvCxnSpPr>
              <a:cxnSpLocks/>
            </p:cNvCxnSpPr>
            <p:nvPr/>
          </p:nvCxnSpPr>
          <p:spPr>
            <a:xfrm>
              <a:off x="492035" y="3792576"/>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107F28E3-B5F7-49E3-B28C-F6FF86D73487}"/>
                </a:ext>
              </a:extLst>
            </p:cNvPr>
            <p:cNvCxnSpPr>
              <a:cxnSpLocks/>
            </p:cNvCxnSpPr>
            <p:nvPr/>
          </p:nvCxnSpPr>
          <p:spPr>
            <a:xfrm>
              <a:off x="670562" y="3779509"/>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207" name="Oval 206">
              <a:extLst>
                <a:ext uri="{FF2B5EF4-FFF2-40B4-BE49-F238E27FC236}">
                  <a16:creationId xmlns:a16="http://schemas.microsoft.com/office/drawing/2014/main" id="{7A3DBB19-FCC2-46FD-84E6-592EF2614CA7}"/>
                </a:ext>
              </a:extLst>
            </p:cNvPr>
            <p:cNvSpPr/>
            <p:nvPr/>
          </p:nvSpPr>
          <p:spPr>
            <a:xfrm>
              <a:off x="200297" y="3727269"/>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8EFDB405-1548-4E2C-A5EE-FC27392B5EF7}"/>
                </a:ext>
              </a:extLst>
            </p:cNvPr>
            <p:cNvSpPr/>
            <p:nvPr/>
          </p:nvSpPr>
          <p:spPr>
            <a:xfrm>
              <a:off x="39188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42E2A78-5A73-4495-AAEA-2BE897C10A29}"/>
                </a:ext>
              </a:extLst>
            </p:cNvPr>
            <p:cNvSpPr/>
            <p:nvPr/>
          </p:nvSpPr>
          <p:spPr>
            <a:xfrm>
              <a:off x="566057"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434B7D1C-28C1-4F50-88EA-CEF132C371AE}"/>
                </a:ext>
              </a:extLst>
            </p:cNvPr>
            <p:cNvCxnSpPr>
              <a:cxnSpLocks/>
            </p:cNvCxnSpPr>
            <p:nvPr/>
          </p:nvCxnSpPr>
          <p:spPr>
            <a:xfrm>
              <a:off x="857798" y="3792569"/>
              <a:ext cx="9144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5030B0E2-F661-4391-B5A3-29492366057C}"/>
                </a:ext>
              </a:extLst>
            </p:cNvPr>
            <p:cNvCxnSpPr>
              <a:cxnSpLocks/>
            </p:cNvCxnSpPr>
            <p:nvPr/>
          </p:nvCxnSpPr>
          <p:spPr>
            <a:xfrm>
              <a:off x="1045034" y="3788211"/>
              <a:ext cx="91440" cy="0"/>
            </a:xfrm>
            <a:prstGeom prst="line">
              <a:avLst/>
            </a:prstGeom>
            <a:ln w="12700"/>
          </p:spPr>
          <p:style>
            <a:lnRef idx="1">
              <a:schemeClr val="dk1"/>
            </a:lnRef>
            <a:fillRef idx="0">
              <a:schemeClr val="dk1"/>
            </a:fillRef>
            <a:effectRef idx="0">
              <a:schemeClr val="dk1"/>
            </a:effectRef>
            <a:fontRef idx="minor">
              <a:schemeClr val="tx1"/>
            </a:fontRef>
          </p:style>
        </p:cxnSp>
        <p:sp>
          <p:nvSpPr>
            <p:cNvPr id="212" name="Oval 211">
              <a:extLst>
                <a:ext uri="{FF2B5EF4-FFF2-40B4-BE49-F238E27FC236}">
                  <a16:creationId xmlns:a16="http://schemas.microsoft.com/office/drawing/2014/main" id="{D39756AA-C99C-4E32-8219-3C5D54AFFA27}"/>
                </a:ext>
              </a:extLst>
            </p:cNvPr>
            <p:cNvSpPr/>
            <p:nvPr/>
          </p:nvSpPr>
          <p:spPr>
            <a:xfrm>
              <a:off x="746765"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5149950-0C64-40D4-8B10-42FA6C1263D5}"/>
                </a:ext>
              </a:extLst>
            </p:cNvPr>
            <p:cNvSpPr/>
            <p:nvPr/>
          </p:nvSpPr>
          <p:spPr>
            <a:xfrm>
              <a:off x="927473"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46175B97-A957-49B5-9C58-4D7722E3ACD6}"/>
                </a:ext>
              </a:extLst>
            </p:cNvPr>
            <p:cNvSpPr/>
            <p:nvPr/>
          </p:nvSpPr>
          <p:spPr>
            <a:xfrm>
              <a:off x="1114704" y="3727267"/>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5713B1EE-F8D5-4817-B7E9-197A6E3D3A8C}"/>
              </a:ext>
            </a:extLst>
          </p:cNvPr>
          <p:cNvGrpSpPr/>
          <p:nvPr/>
        </p:nvGrpSpPr>
        <p:grpSpPr>
          <a:xfrm>
            <a:off x="4817421" y="4337359"/>
            <a:ext cx="666762" cy="113203"/>
            <a:chOff x="5453542" y="2074542"/>
            <a:chExt cx="666762" cy="113203"/>
          </a:xfrm>
        </p:grpSpPr>
        <p:cxnSp>
          <p:nvCxnSpPr>
            <p:cNvPr id="216" name="Straight Connector 215">
              <a:extLst>
                <a:ext uri="{FF2B5EF4-FFF2-40B4-BE49-F238E27FC236}">
                  <a16:creationId xmlns:a16="http://schemas.microsoft.com/office/drawing/2014/main" id="{A00D3032-CF38-4C0B-80A1-F86EC1635536}"/>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CFAB3D5B-45F6-46BD-9025-CFBD6F1E1EB1}"/>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591474FC-C37C-427F-84AE-CD203BF63C2F}"/>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219" name="Oval 218">
              <a:extLst>
                <a:ext uri="{FF2B5EF4-FFF2-40B4-BE49-F238E27FC236}">
                  <a16:creationId xmlns:a16="http://schemas.microsoft.com/office/drawing/2014/main" id="{F9286CD2-B2DD-45C6-A02F-7ACEA788CFFC}"/>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944BCE2D-D40D-4B88-9443-361DD301DC81}"/>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1AF4538-A252-40E6-9C66-2DBFBEE76685}"/>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D765F3F-EF56-4366-BA1A-71B8F509C90E}"/>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a:extLst>
              <a:ext uri="{FF2B5EF4-FFF2-40B4-BE49-F238E27FC236}">
                <a16:creationId xmlns:a16="http://schemas.microsoft.com/office/drawing/2014/main" id="{B4D6156B-5FFF-437C-A6ED-5B8231CB3896}"/>
              </a:ext>
            </a:extLst>
          </p:cNvPr>
          <p:cNvGrpSpPr/>
          <p:nvPr/>
        </p:nvGrpSpPr>
        <p:grpSpPr>
          <a:xfrm>
            <a:off x="5438025" y="5406590"/>
            <a:ext cx="666762" cy="113203"/>
            <a:chOff x="5453542" y="2074542"/>
            <a:chExt cx="666762" cy="113203"/>
          </a:xfrm>
        </p:grpSpPr>
        <p:cxnSp>
          <p:nvCxnSpPr>
            <p:cNvPr id="224" name="Straight Connector 223">
              <a:extLst>
                <a:ext uri="{FF2B5EF4-FFF2-40B4-BE49-F238E27FC236}">
                  <a16:creationId xmlns:a16="http://schemas.microsoft.com/office/drawing/2014/main" id="{417357E9-709E-4973-9609-3C1D1D609912}"/>
                </a:ext>
              </a:extLst>
            </p:cNvPr>
            <p:cNvCxnSpPr/>
            <p:nvPr/>
          </p:nvCxnSpPr>
          <p:spPr>
            <a:xfrm>
              <a:off x="5930341" y="2124609"/>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7C9F5E97-F401-4384-A942-2731578A8405}"/>
                </a:ext>
              </a:extLst>
            </p:cNvPr>
            <p:cNvCxnSpPr/>
            <p:nvPr/>
          </p:nvCxnSpPr>
          <p:spPr>
            <a:xfrm>
              <a:off x="5555870" y="2124617"/>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AEC4438E-EAB9-4F13-A49D-E8DCE5568760}"/>
                </a:ext>
              </a:extLst>
            </p:cNvPr>
            <p:cNvCxnSpPr/>
            <p:nvPr/>
          </p:nvCxnSpPr>
          <p:spPr>
            <a:xfrm>
              <a:off x="5743105" y="2120259"/>
              <a:ext cx="91440" cy="0"/>
            </a:xfrm>
            <a:prstGeom prst="line">
              <a:avLst/>
            </a:prstGeom>
          </p:spPr>
          <p:style>
            <a:lnRef idx="1">
              <a:schemeClr val="dk1"/>
            </a:lnRef>
            <a:fillRef idx="0">
              <a:schemeClr val="dk1"/>
            </a:fillRef>
            <a:effectRef idx="0">
              <a:schemeClr val="dk1"/>
            </a:effectRef>
            <a:fontRef idx="minor">
              <a:schemeClr val="tx1"/>
            </a:fontRef>
          </p:style>
        </p:cxnSp>
        <p:sp>
          <p:nvSpPr>
            <p:cNvPr id="227" name="Oval 226">
              <a:extLst>
                <a:ext uri="{FF2B5EF4-FFF2-40B4-BE49-F238E27FC236}">
                  <a16:creationId xmlns:a16="http://schemas.microsoft.com/office/drawing/2014/main" id="{99AC0760-46E5-4B65-9CF8-48C60F843B72}"/>
                </a:ext>
              </a:extLst>
            </p:cNvPr>
            <p:cNvSpPr/>
            <p:nvPr/>
          </p:nvSpPr>
          <p:spPr>
            <a:xfrm>
              <a:off x="5453542"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8AA3C77-E346-4578-B32B-CF22771188A8}"/>
                </a:ext>
              </a:extLst>
            </p:cNvPr>
            <p:cNvSpPr/>
            <p:nvPr/>
          </p:nvSpPr>
          <p:spPr>
            <a:xfrm>
              <a:off x="5634250"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DFDDF799-EDC7-41ED-B345-E2CFBC9D443A}"/>
                </a:ext>
              </a:extLst>
            </p:cNvPr>
            <p:cNvSpPr/>
            <p:nvPr/>
          </p:nvSpPr>
          <p:spPr>
            <a:xfrm>
              <a:off x="5821481"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254478D1-56DC-4A5E-BC26-79E063643CC9}"/>
                </a:ext>
              </a:extLst>
            </p:cNvPr>
            <p:cNvSpPr/>
            <p:nvPr/>
          </p:nvSpPr>
          <p:spPr>
            <a:xfrm>
              <a:off x="5989675" y="207454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694C698D-5E08-493B-A4FD-1B0EDCFEB781}"/>
              </a:ext>
            </a:extLst>
          </p:cNvPr>
          <p:cNvGrpSpPr/>
          <p:nvPr/>
        </p:nvGrpSpPr>
        <p:grpSpPr>
          <a:xfrm>
            <a:off x="6649924" y="5017905"/>
            <a:ext cx="697825" cy="345094"/>
            <a:chOff x="1631780" y="3753379"/>
            <a:chExt cx="697825" cy="345094"/>
          </a:xfrm>
        </p:grpSpPr>
        <p:sp>
          <p:nvSpPr>
            <p:cNvPr id="232" name="Star: 12 Points 231">
              <a:extLst>
                <a:ext uri="{FF2B5EF4-FFF2-40B4-BE49-F238E27FC236}">
                  <a16:creationId xmlns:a16="http://schemas.microsoft.com/office/drawing/2014/main" id="{F9F9F936-E718-4A6F-B232-6ABAECD2D99D}"/>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233" name="TextBox 232">
              <a:extLst>
                <a:ext uri="{FF2B5EF4-FFF2-40B4-BE49-F238E27FC236}">
                  <a16:creationId xmlns:a16="http://schemas.microsoft.com/office/drawing/2014/main" id="{7C274F1D-44D2-487F-AE26-30A7B5861022}"/>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234" name="Oval 233">
            <a:extLst>
              <a:ext uri="{FF2B5EF4-FFF2-40B4-BE49-F238E27FC236}">
                <a16:creationId xmlns:a16="http://schemas.microsoft.com/office/drawing/2014/main" id="{A46D6E77-57D4-4F96-A5E9-1D2E6B3A3FA2}"/>
              </a:ext>
            </a:extLst>
          </p:cNvPr>
          <p:cNvSpPr/>
          <p:nvPr/>
        </p:nvSpPr>
        <p:spPr>
          <a:xfrm>
            <a:off x="6712833" y="3759332"/>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Arrow: Curved Up 234">
            <a:extLst>
              <a:ext uri="{FF2B5EF4-FFF2-40B4-BE49-F238E27FC236}">
                <a16:creationId xmlns:a16="http://schemas.microsoft.com/office/drawing/2014/main" id="{50C6CF86-D084-414C-BD46-6D68B3B3BEB0}"/>
              </a:ext>
            </a:extLst>
          </p:cNvPr>
          <p:cNvSpPr/>
          <p:nvPr/>
        </p:nvSpPr>
        <p:spPr>
          <a:xfrm rot="16981540">
            <a:off x="6878338" y="4293482"/>
            <a:ext cx="649320" cy="2614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Oval 235">
            <a:extLst>
              <a:ext uri="{FF2B5EF4-FFF2-40B4-BE49-F238E27FC236}">
                <a16:creationId xmlns:a16="http://schemas.microsoft.com/office/drawing/2014/main" id="{34B40A7F-80B5-4CAD-B7AB-A9653FB86654}"/>
              </a:ext>
            </a:extLst>
          </p:cNvPr>
          <p:cNvSpPr/>
          <p:nvPr/>
        </p:nvSpPr>
        <p:spPr>
          <a:xfrm>
            <a:off x="6712216" y="3920144"/>
            <a:ext cx="130629" cy="113203"/>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A0290E64-237E-4179-AB7E-0E541A0D26B9}"/>
              </a:ext>
            </a:extLst>
          </p:cNvPr>
          <p:cNvSpPr txBox="1"/>
          <p:nvPr/>
        </p:nvSpPr>
        <p:spPr>
          <a:xfrm>
            <a:off x="6805917" y="3835961"/>
            <a:ext cx="761985" cy="276999"/>
          </a:xfrm>
          <a:prstGeom prst="rect">
            <a:avLst/>
          </a:prstGeom>
          <a:noFill/>
        </p:spPr>
        <p:txBody>
          <a:bodyPr wrap="square" rtlCol="0">
            <a:spAutoFit/>
          </a:bodyPr>
          <a:lstStyle/>
          <a:p>
            <a:r>
              <a:rPr lang="en-US" sz="1200" dirty="0"/>
              <a:t>CO</a:t>
            </a:r>
            <a:r>
              <a:rPr lang="en-US" sz="1200" baseline="-25000" dirty="0"/>
              <a:t>2</a:t>
            </a:r>
          </a:p>
        </p:txBody>
      </p:sp>
      <p:cxnSp>
        <p:nvCxnSpPr>
          <p:cNvPr id="238" name="Straight Arrow Connector 237">
            <a:extLst>
              <a:ext uri="{FF2B5EF4-FFF2-40B4-BE49-F238E27FC236}">
                <a16:creationId xmlns:a16="http://schemas.microsoft.com/office/drawing/2014/main" id="{D5D51D1B-3DD5-4814-B2DA-E88A6681CA41}"/>
              </a:ext>
            </a:extLst>
          </p:cNvPr>
          <p:cNvCxnSpPr>
            <a:cxnSpLocks/>
          </p:cNvCxnSpPr>
          <p:nvPr/>
        </p:nvCxnSpPr>
        <p:spPr>
          <a:xfrm>
            <a:off x="6803661" y="4731029"/>
            <a:ext cx="155512" cy="2279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239" name="Group 238">
            <a:extLst>
              <a:ext uri="{FF2B5EF4-FFF2-40B4-BE49-F238E27FC236}">
                <a16:creationId xmlns:a16="http://schemas.microsoft.com/office/drawing/2014/main" id="{88CFCF66-0A2E-4500-9732-22E9E73DACD8}"/>
              </a:ext>
            </a:extLst>
          </p:cNvPr>
          <p:cNvGrpSpPr/>
          <p:nvPr/>
        </p:nvGrpSpPr>
        <p:grpSpPr>
          <a:xfrm>
            <a:off x="6512706" y="5528122"/>
            <a:ext cx="808898" cy="345084"/>
            <a:chOff x="1546777" y="4206235"/>
            <a:chExt cx="808898" cy="345084"/>
          </a:xfrm>
        </p:grpSpPr>
        <p:sp>
          <p:nvSpPr>
            <p:cNvPr id="240" name="TextBox 239">
              <a:extLst>
                <a:ext uri="{FF2B5EF4-FFF2-40B4-BE49-F238E27FC236}">
                  <a16:creationId xmlns:a16="http://schemas.microsoft.com/office/drawing/2014/main" id="{223B3460-B27D-472F-AFA1-9E3DADDC4BBD}"/>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241" name="Hexagon 240">
              <a:extLst>
                <a:ext uri="{FF2B5EF4-FFF2-40B4-BE49-F238E27FC236}">
                  <a16:creationId xmlns:a16="http://schemas.microsoft.com/office/drawing/2014/main" id="{239B365B-68AA-4DE0-8EDA-41D1657F21E2}"/>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2" name="Straight Arrow Connector 241">
            <a:extLst>
              <a:ext uri="{FF2B5EF4-FFF2-40B4-BE49-F238E27FC236}">
                <a16:creationId xmlns:a16="http://schemas.microsoft.com/office/drawing/2014/main" id="{CA697321-DFEE-4095-B1DD-5FDD93BAB467}"/>
              </a:ext>
            </a:extLst>
          </p:cNvPr>
          <p:cNvCxnSpPr>
            <a:cxnSpLocks/>
          </p:cNvCxnSpPr>
          <p:nvPr/>
        </p:nvCxnSpPr>
        <p:spPr>
          <a:xfrm>
            <a:off x="6530138" y="5243602"/>
            <a:ext cx="142894" cy="219589"/>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nvGrpSpPr>
          <p:cNvPr id="243" name="Group 242">
            <a:extLst>
              <a:ext uri="{FF2B5EF4-FFF2-40B4-BE49-F238E27FC236}">
                <a16:creationId xmlns:a16="http://schemas.microsoft.com/office/drawing/2014/main" id="{9139C29E-F640-4257-B663-D4C544E2AE0F}"/>
              </a:ext>
            </a:extLst>
          </p:cNvPr>
          <p:cNvGrpSpPr/>
          <p:nvPr/>
        </p:nvGrpSpPr>
        <p:grpSpPr>
          <a:xfrm>
            <a:off x="4478435" y="5760958"/>
            <a:ext cx="808898" cy="354925"/>
            <a:chOff x="5067968" y="3215759"/>
            <a:chExt cx="808898" cy="354925"/>
          </a:xfrm>
        </p:grpSpPr>
        <p:sp>
          <p:nvSpPr>
            <p:cNvPr id="244" name="Octagon 243">
              <a:extLst>
                <a:ext uri="{FF2B5EF4-FFF2-40B4-BE49-F238E27FC236}">
                  <a16:creationId xmlns:a16="http://schemas.microsoft.com/office/drawing/2014/main" id="{51CE028D-F5AF-4828-8C6B-F754D9BB478E}"/>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D65C2191-AA42-40ED-A56D-9275F7AE3E9A}"/>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cxnSp>
        <p:nvCxnSpPr>
          <p:cNvPr id="246" name="Straight Arrow Connector 245">
            <a:extLst>
              <a:ext uri="{FF2B5EF4-FFF2-40B4-BE49-F238E27FC236}">
                <a16:creationId xmlns:a16="http://schemas.microsoft.com/office/drawing/2014/main" id="{1D73E27F-EE25-4678-92FE-F768E64B0D42}"/>
              </a:ext>
            </a:extLst>
          </p:cNvPr>
          <p:cNvCxnSpPr>
            <a:cxnSpLocks/>
          </p:cNvCxnSpPr>
          <p:nvPr/>
        </p:nvCxnSpPr>
        <p:spPr>
          <a:xfrm flipH="1">
            <a:off x="5151676" y="5636002"/>
            <a:ext cx="223500" cy="110722"/>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7" name="Straight Connector 246">
            <a:extLst>
              <a:ext uri="{FF2B5EF4-FFF2-40B4-BE49-F238E27FC236}">
                <a16:creationId xmlns:a16="http://schemas.microsoft.com/office/drawing/2014/main" id="{063B223E-E67E-41C0-B20B-CF83382AC4A1}"/>
              </a:ext>
            </a:extLst>
          </p:cNvPr>
          <p:cNvCxnSpPr/>
          <p:nvPr/>
        </p:nvCxnSpPr>
        <p:spPr>
          <a:xfrm>
            <a:off x="5142491" y="5190452"/>
            <a:ext cx="1140823" cy="0"/>
          </a:xfrm>
          <a:prstGeom prst="line">
            <a:avLst/>
          </a:prstGeom>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A02794A3-6676-4A68-ABC5-41F4CD8C67C7}"/>
              </a:ext>
            </a:extLst>
          </p:cNvPr>
          <p:cNvSpPr txBox="1"/>
          <p:nvPr/>
        </p:nvSpPr>
        <p:spPr>
          <a:xfrm>
            <a:off x="6809904" y="3674684"/>
            <a:ext cx="761985" cy="276999"/>
          </a:xfrm>
          <a:prstGeom prst="rect">
            <a:avLst/>
          </a:prstGeom>
          <a:noFill/>
        </p:spPr>
        <p:txBody>
          <a:bodyPr wrap="square" rtlCol="0">
            <a:spAutoFit/>
          </a:bodyPr>
          <a:lstStyle/>
          <a:p>
            <a:r>
              <a:rPr lang="en-US" sz="1200" dirty="0"/>
              <a:t>CO</a:t>
            </a:r>
            <a:r>
              <a:rPr lang="en-US" sz="1200" baseline="-25000" dirty="0"/>
              <a:t>2</a:t>
            </a:r>
          </a:p>
        </p:txBody>
      </p:sp>
      <p:grpSp>
        <p:nvGrpSpPr>
          <p:cNvPr id="275" name="Group 274">
            <a:extLst>
              <a:ext uri="{FF2B5EF4-FFF2-40B4-BE49-F238E27FC236}">
                <a16:creationId xmlns:a16="http://schemas.microsoft.com/office/drawing/2014/main" id="{F6EE4F45-731E-42C3-989A-6770753AFC9A}"/>
              </a:ext>
            </a:extLst>
          </p:cNvPr>
          <p:cNvGrpSpPr/>
          <p:nvPr/>
        </p:nvGrpSpPr>
        <p:grpSpPr>
          <a:xfrm>
            <a:off x="7928441" y="3354638"/>
            <a:ext cx="546800" cy="317293"/>
            <a:chOff x="8168554" y="3052887"/>
            <a:chExt cx="469714" cy="266652"/>
          </a:xfrm>
        </p:grpSpPr>
        <p:sp>
          <p:nvSpPr>
            <p:cNvPr id="256" name="Oval 255">
              <a:extLst>
                <a:ext uri="{FF2B5EF4-FFF2-40B4-BE49-F238E27FC236}">
                  <a16:creationId xmlns:a16="http://schemas.microsoft.com/office/drawing/2014/main" id="{A866F24F-E2C2-499A-A32F-D606409B8537}"/>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C71AC37A-A8BF-41FE-BD76-50A9C1844C0C}"/>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038504A0-0EE1-44D2-BD40-1EDB2C37D054}"/>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62D0E93E-F0C8-48D3-A725-F2588940989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7F87E90-D7DA-4102-8F5F-73691CD92C2F}"/>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83947BDE-97CD-4E31-96BF-A8ACADC5A41B}"/>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Shape 262">
              <a:extLst>
                <a:ext uri="{FF2B5EF4-FFF2-40B4-BE49-F238E27FC236}">
                  <a16:creationId xmlns:a16="http://schemas.microsoft.com/office/drawing/2014/main" id="{9D91C0B8-BF5B-47BC-AC28-05BDB9D7E4F1}"/>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reeform: Shape 263">
              <a:extLst>
                <a:ext uri="{FF2B5EF4-FFF2-40B4-BE49-F238E27FC236}">
                  <a16:creationId xmlns:a16="http://schemas.microsoft.com/office/drawing/2014/main" id="{36645A53-B274-4E51-A34F-23C0998A88BA}"/>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6097EABD-6EB8-4431-B7C7-3577B00CA0DE}"/>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BB123F4A-5E9C-475F-9567-9312DC4E68FB}"/>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Shape 266">
              <a:extLst>
                <a:ext uri="{FF2B5EF4-FFF2-40B4-BE49-F238E27FC236}">
                  <a16:creationId xmlns:a16="http://schemas.microsoft.com/office/drawing/2014/main" id="{49A1AD4B-CB7D-4D55-880B-67E6735C2D8F}"/>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Shape 267">
              <a:extLst>
                <a:ext uri="{FF2B5EF4-FFF2-40B4-BE49-F238E27FC236}">
                  <a16:creationId xmlns:a16="http://schemas.microsoft.com/office/drawing/2014/main" id="{1D9FAE4D-F523-49EF-B700-A9BCC96EA746}"/>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3008EF43-7F5B-4079-B9C6-A93B0FFF0AA5}"/>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Shape 269">
              <a:extLst>
                <a:ext uri="{FF2B5EF4-FFF2-40B4-BE49-F238E27FC236}">
                  <a16:creationId xmlns:a16="http://schemas.microsoft.com/office/drawing/2014/main" id="{E953782A-B35D-40B5-A81F-B5546DCA4D6F}"/>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reeform: Shape 270">
              <a:extLst>
                <a:ext uri="{FF2B5EF4-FFF2-40B4-BE49-F238E27FC236}">
                  <a16:creationId xmlns:a16="http://schemas.microsoft.com/office/drawing/2014/main" id="{FE15F936-6503-4E55-90D0-9C09A8AF4DA1}"/>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Shape 271">
              <a:extLst>
                <a:ext uri="{FF2B5EF4-FFF2-40B4-BE49-F238E27FC236}">
                  <a16:creationId xmlns:a16="http://schemas.microsoft.com/office/drawing/2014/main" id="{006DAD8A-2D66-4B46-B9AF-C7F8DADDAC2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7EBF0743-5D34-4310-91B2-C2ECABDC313E}"/>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Shape 273">
              <a:extLst>
                <a:ext uri="{FF2B5EF4-FFF2-40B4-BE49-F238E27FC236}">
                  <a16:creationId xmlns:a16="http://schemas.microsoft.com/office/drawing/2014/main" id="{9ADA97F7-48E6-48BA-95F8-1C78972D3663}"/>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FACFF399-CED0-4528-9A53-12207EBACD91}"/>
              </a:ext>
            </a:extLst>
          </p:cNvPr>
          <p:cNvGrpSpPr/>
          <p:nvPr/>
        </p:nvGrpSpPr>
        <p:grpSpPr>
          <a:xfrm rot="10800000">
            <a:off x="7947319" y="3559879"/>
            <a:ext cx="546800" cy="317293"/>
            <a:chOff x="8168554" y="3052887"/>
            <a:chExt cx="469714" cy="266652"/>
          </a:xfrm>
        </p:grpSpPr>
        <p:sp>
          <p:nvSpPr>
            <p:cNvPr id="277" name="Oval 276">
              <a:extLst>
                <a:ext uri="{FF2B5EF4-FFF2-40B4-BE49-F238E27FC236}">
                  <a16:creationId xmlns:a16="http://schemas.microsoft.com/office/drawing/2014/main" id="{6481DB28-ADC6-4DEF-88A6-9B856FDCF252}"/>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133E031C-D117-4EB0-819B-BC37F3670681}"/>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14AE6B6-57F1-409E-9F32-50448141F054}"/>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791B71AA-75E7-4132-A529-25FBDC24DFEC}"/>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8CB3EABC-E65C-4DF3-BD52-D1DB1C862CB0}"/>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3E187DAE-4012-46C9-BEFA-205A0186F0C5}"/>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reeform: Shape 282">
              <a:extLst>
                <a:ext uri="{FF2B5EF4-FFF2-40B4-BE49-F238E27FC236}">
                  <a16:creationId xmlns:a16="http://schemas.microsoft.com/office/drawing/2014/main" id="{66633537-8530-42EC-A9A4-AAD107D4E15A}"/>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eeform: Shape 283">
              <a:extLst>
                <a:ext uri="{FF2B5EF4-FFF2-40B4-BE49-F238E27FC236}">
                  <a16:creationId xmlns:a16="http://schemas.microsoft.com/office/drawing/2014/main" id="{341743C0-7048-40BD-A32A-7197099B3613}"/>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Shape 284">
              <a:extLst>
                <a:ext uri="{FF2B5EF4-FFF2-40B4-BE49-F238E27FC236}">
                  <a16:creationId xmlns:a16="http://schemas.microsoft.com/office/drawing/2014/main" id="{7C2E259A-26F7-4531-92D2-E39B774AC30A}"/>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reeform: Shape 285">
              <a:extLst>
                <a:ext uri="{FF2B5EF4-FFF2-40B4-BE49-F238E27FC236}">
                  <a16:creationId xmlns:a16="http://schemas.microsoft.com/office/drawing/2014/main" id="{1226B08A-C407-4CC6-934F-3CBBB410B51D}"/>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eeform: Shape 286">
              <a:extLst>
                <a:ext uri="{FF2B5EF4-FFF2-40B4-BE49-F238E27FC236}">
                  <a16:creationId xmlns:a16="http://schemas.microsoft.com/office/drawing/2014/main" id="{B7A584E5-5881-4659-80D3-0367151012B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FFD8159F-4D96-4DB3-90D9-6321A7DF295C}"/>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288">
              <a:extLst>
                <a:ext uri="{FF2B5EF4-FFF2-40B4-BE49-F238E27FC236}">
                  <a16:creationId xmlns:a16="http://schemas.microsoft.com/office/drawing/2014/main" id="{3FDE2CC2-EF68-4C2D-BB8D-20F765810A70}"/>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Shape 289">
              <a:extLst>
                <a:ext uri="{FF2B5EF4-FFF2-40B4-BE49-F238E27FC236}">
                  <a16:creationId xmlns:a16="http://schemas.microsoft.com/office/drawing/2014/main" id="{E9A31003-374D-4F56-A5A3-52BDCAFE5D7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reeform: Shape 290">
              <a:extLst>
                <a:ext uri="{FF2B5EF4-FFF2-40B4-BE49-F238E27FC236}">
                  <a16:creationId xmlns:a16="http://schemas.microsoft.com/office/drawing/2014/main" id="{BE949861-F6E9-4719-8521-B0115E483C8D}"/>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49A48F7F-D6FD-4AC4-B22E-954C74D201B0}"/>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291FAC0C-D454-45C8-AB68-BC424DA897DA}"/>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reeform: Shape 293">
              <a:extLst>
                <a:ext uri="{FF2B5EF4-FFF2-40B4-BE49-F238E27FC236}">
                  <a16:creationId xmlns:a16="http://schemas.microsoft.com/office/drawing/2014/main" id="{33A83A08-8F7C-4E0B-B18C-247A3ABB8CE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87B97C7F-49BF-4FD1-93EF-923B3519E32D}"/>
              </a:ext>
            </a:extLst>
          </p:cNvPr>
          <p:cNvGrpSpPr/>
          <p:nvPr/>
        </p:nvGrpSpPr>
        <p:grpSpPr>
          <a:xfrm>
            <a:off x="8822896" y="3330386"/>
            <a:ext cx="546800" cy="317293"/>
            <a:chOff x="8168554" y="3052887"/>
            <a:chExt cx="469714" cy="266652"/>
          </a:xfrm>
        </p:grpSpPr>
        <p:sp>
          <p:nvSpPr>
            <p:cNvPr id="298" name="Oval 297">
              <a:extLst>
                <a:ext uri="{FF2B5EF4-FFF2-40B4-BE49-F238E27FC236}">
                  <a16:creationId xmlns:a16="http://schemas.microsoft.com/office/drawing/2014/main" id="{208915CA-B7E0-4B89-9D44-B49711869B5F}"/>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1AB8148-8D31-4F18-90A4-B05A04418BD9}"/>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7B2C428D-74D6-4C26-B74A-A31E9ECFE90A}"/>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B45EC92-1D83-4947-B576-DA68D840D0C1}"/>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C0EF06DB-11E1-4F27-A64B-85B91146ECBA}"/>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1C07AB8-C06F-4B87-9836-7C972B31CB13}"/>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Shape 303">
              <a:extLst>
                <a:ext uri="{FF2B5EF4-FFF2-40B4-BE49-F238E27FC236}">
                  <a16:creationId xmlns:a16="http://schemas.microsoft.com/office/drawing/2014/main" id="{09337080-CE24-4786-A345-3D11E4A25A3F}"/>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Shape 304">
              <a:extLst>
                <a:ext uri="{FF2B5EF4-FFF2-40B4-BE49-F238E27FC236}">
                  <a16:creationId xmlns:a16="http://schemas.microsoft.com/office/drawing/2014/main" id="{0BE85154-E329-4C45-A2B7-2364813788D7}"/>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Shape 305">
              <a:extLst>
                <a:ext uri="{FF2B5EF4-FFF2-40B4-BE49-F238E27FC236}">
                  <a16:creationId xmlns:a16="http://schemas.microsoft.com/office/drawing/2014/main" id="{79885A2D-9DCB-4056-A8A5-7ACBC859872F}"/>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id="{E8D690FC-E90F-4DFD-8A48-F22645933BB8}"/>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Shape 307">
              <a:extLst>
                <a:ext uri="{FF2B5EF4-FFF2-40B4-BE49-F238E27FC236}">
                  <a16:creationId xmlns:a16="http://schemas.microsoft.com/office/drawing/2014/main" id="{B4BF55DD-C620-4CA6-9198-BC311A68E19B}"/>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Shape 308">
              <a:extLst>
                <a:ext uri="{FF2B5EF4-FFF2-40B4-BE49-F238E27FC236}">
                  <a16:creationId xmlns:a16="http://schemas.microsoft.com/office/drawing/2014/main" id="{F0BFFDD5-0A1B-4E31-A985-D8EC7B58B553}"/>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reeform: Shape 309">
              <a:extLst>
                <a:ext uri="{FF2B5EF4-FFF2-40B4-BE49-F238E27FC236}">
                  <a16:creationId xmlns:a16="http://schemas.microsoft.com/office/drawing/2014/main" id="{99190853-A39A-41A3-B48B-140CD149716B}"/>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5F3454F3-8AA9-4F5D-A023-6D5D1AA943E2}"/>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Shape 311">
              <a:extLst>
                <a:ext uri="{FF2B5EF4-FFF2-40B4-BE49-F238E27FC236}">
                  <a16:creationId xmlns:a16="http://schemas.microsoft.com/office/drawing/2014/main" id="{653B7CF5-E8DE-4EFE-9758-ED1FCB94B45F}"/>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eeform: Shape 312">
              <a:extLst>
                <a:ext uri="{FF2B5EF4-FFF2-40B4-BE49-F238E27FC236}">
                  <a16:creationId xmlns:a16="http://schemas.microsoft.com/office/drawing/2014/main" id="{999B8586-7573-404E-8066-58B12C8FEF16}"/>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reeform: Shape 313">
              <a:extLst>
                <a:ext uri="{FF2B5EF4-FFF2-40B4-BE49-F238E27FC236}">
                  <a16:creationId xmlns:a16="http://schemas.microsoft.com/office/drawing/2014/main" id="{1E624C2E-978B-4AF2-91F9-8FBE19F3F85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reeform: Shape 314">
              <a:extLst>
                <a:ext uri="{FF2B5EF4-FFF2-40B4-BE49-F238E27FC236}">
                  <a16:creationId xmlns:a16="http://schemas.microsoft.com/office/drawing/2014/main" id="{863A0336-4FCC-472B-B4B9-C3E9AF4A09F5}"/>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A8C47E71-0D18-4B1B-B6F8-4436C9E016E9}"/>
              </a:ext>
            </a:extLst>
          </p:cNvPr>
          <p:cNvGrpSpPr/>
          <p:nvPr/>
        </p:nvGrpSpPr>
        <p:grpSpPr>
          <a:xfrm rot="10800000">
            <a:off x="8841774" y="3535627"/>
            <a:ext cx="546800" cy="317293"/>
            <a:chOff x="8168554" y="3052887"/>
            <a:chExt cx="469714" cy="266652"/>
          </a:xfrm>
        </p:grpSpPr>
        <p:sp>
          <p:nvSpPr>
            <p:cNvPr id="317" name="Oval 316">
              <a:extLst>
                <a:ext uri="{FF2B5EF4-FFF2-40B4-BE49-F238E27FC236}">
                  <a16:creationId xmlns:a16="http://schemas.microsoft.com/office/drawing/2014/main" id="{594DAE07-1C98-408F-B5D2-286602B90E6A}"/>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287DCBF5-9BFC-44C1-94AB-DE74E7B02976}"/>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5EC71CD2-6AA7-4B15-8529-4F5387A0A5F9}"/>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3242A4FB-8004-446B-BF1E-102A089A3639}"/>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332C71F-BD77-4C61-8875-00643A937778}"/>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A768082E-E3D5-489B-96E2-88591E5AF608}"/>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Shape 322">
              <a:extLst>
                <a:ext uri="{FF2B5EF4-FFF2-40B4-BE49-F238E27FC236}">
                  <a16:creationId xmlns:a16="http://schemas.microsoft.com/office/drawing/2014/main" id="{D463528E-518E-48B3-8998-0B1F25D72BB6}"/>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reeform: Shape 323">
              <a:extLst>
                <a:ext uri="{FF2B5EF4-FFF2-40B4-BE49-F238E27FC236}">
                  <a16:creationId xmlns:a16="http://schemas.microsoft.com/office/drawing/2014/main" id="{DEFD0A83-BAA2-43D3-817F-ADF3ADFB9155}"/>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reeform: Shape 324">
              <a:extLst>
                <a:ext uri="{FF2B5EF4-FFF2-40B4-BE49-F238E27FC236}">
                  <a16:creationId xmlns:a16="http://schemas.microsoft.com/office/drawing/2014/main" id="{074AF3D2-EF02-436F-B5A1-C887D9597322}"/>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a:extLst>
                <a:ext uri="{FF2B5EF4-FFF2-40B4-BE49-F238E27FC236}">
                  <a16:creationId xmlns:a16="http://schemas.microsoft.com/office/drawing/2014/main" id="{84508E56-694A-4A88-BB2A-BF3318DA6A0E}"/>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Shape 326">
              <a:extLst>
                <a:ext uri="{FF2B5EF4-FFF2-40B4-BE49-F238E27FC236}">
                  <a16:creationId xmlns:a16="http://schemas.microsoft.com/office/drawing/2014/main" id="{DCB2F537-F724-41F3-907C-3EA2562C5595}"/>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a:extLst>
                <a:ext uri="{FF2B5EF4-FFF2-40B4-BE49-F238E27FC236}">
                  <a16:creationId xmlns:a16="http://schemas.microsoft.com/office/drawing/2014/main" id="{BF8BFA9B-DB21-40A5-9673-1F98BD32276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Shape 328">
              <a:extLst>
                <a:ext uri="{FF2B5EF4-FFF2-40B4-BE49-F238E27FC236}">
                  <a16:creationId xmlns:a16="http://schemas.microsoft.com/office/drawing/2014/main" id="{F7874E41-9AAC-4402-A0D8-2FE8A28F9549}"/>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Shape 329">
              <a:extLst>
                <a:ext uri="{FF2B5EF4-FFF2-40B4-BE49-F238E27FC236}">
                  <a16:creationId xmlns:a16="http://schemas.microsoft.com/office/drawing/2014/main" id="{6FC79EF8-AFAD-4B18-A629-EC4158AEDC56}"/>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reeform: Shape 330">
              <a:extLst>
                <a:ext uri="{FF2B5EF4-FFF2-40B4-BE49-F238E27FC236}">
                  <a16:creationId xmlns:a16="http://schemas.microsoft.com/office/drawing/2014/main" id="{7C884A94-0011-419F-9B9A-E43F960D4AE4}"/>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reeform: Shape 331">
              <a:extLst>
                <a:ext uri="{FF2B5EF4-FFF2-40B4-BE49-F238E27FC236}">
                  <a16:creationId xmlns:a16="http://schemas.microsoft.com/office/drawing/2014/main" id="{06242EEA-268D-4A84-9B6E-60526CE2C808}"/>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reeform: Shape 332">
              <a:extLst>
                <a:ext uri="{FF2B5EF4-FFF2-40B4-BE49-F238E27FC236}">
                  <a16:creationId xmlns:a16="http://schemas.microsoft.com/office/drawing/2014/main" id="{C4879CF1-439A-47BD-A6F9-754550A434A3}"/>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Shape 333">
              <a:extLst>
                <a:ext uri="{FF2B5EF4-FFF2-40B4-BE49-F238E27FC236}">
                  <a16:creationId xmlns:a16="http://schemas.microsoft.com/office/drawing/2014/main" id="{CA5F4375-9E3C-400E-98BA-677767E39190}"/>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Freeform: Shape 295">
            <a:extLst>
              <a:ext uri="{FF2B5EF4-FFF2-40B4-BE49-F238E27FC236}">
                <a16:creationId xmlns:a16="http://schemas.microsoft.com/office/drawing/2014/main" id="{1AB57892-26A6-44E9-8898-389654AEBB45}"/>
              </a:ext>
            </a:extLst>
          </p:cNvPr>
          <p:cNvSpPr/>
          <p:nvPr/>
        </p:nvSpPr>
        <p:spPr>
          <a:xfrm>
            <a:off x="8468759" y="3234835"/>
            <a:ext cx="391885" cy="758269"/>
          </a:xfrm>
          <a:custGeom>
            <a:avLst/>
            <a:gdLst>
              <a:gd name="connsiteX0" fmla="*/ 174171 w 391885"/>
              <a:gd name="connsiteY0" fmla="*/ 232 h 758269"/>
              <a:gd name="connsiteX1" fmla="*/ 78377 w 391885"/>
              <a:gd name="connsiteY1" fmla="*/ 8941 h 758269"/>
              <a:gd name="connsiteX2" fmla="*/ 52251 w 391885"/>
              <a:gd name="connsiteY2" fmla="*/ 17649 h 758269"/>
              <a:gd name="connsiteX3" fmla="*/ 43543 w 391885"/>
              <a:gd name="connsiteY3" fmla="*/ 43775 h 758269"/>
              <a:gd name="connsiteX4" fmla="*/ 26125 w 391885"/>
              <a:gd name="connsiteY4" fmla="*/ 61192 h 758269"/>
              <a:gd name="connsiteX5" fmla="*/ 17417 w 391885"/>
              <a:gd name="connsiteY5" fmla="*/ 104735 h 758269"/>
              <a:gd name="connsiteX6" fmla="*/ 0 w 391885"/>
              <a:gd name="connsiteY6" fmla="*/ 217947 h 758269"/>
              <a:gd name="connsiteX7" fmla="*/ 17417 w 391885"/>
              <a:gd name="connsiteY7" fmla="*/ 331158 h 758269"/>
              <a:gd name="connsiteX8" fmla="*/ 26125 w 391885"/>
              <a:gd name="connsiteY8" fmla="*/ 418244 h 758269"/>
              <a:gd name="connsiteX9" fmla="*/ 43543 w 391885"/>
              <a:gd name="connsiteY9" fmla="*/ 679501 h 758269"/>
              <a:gd name="connsiteX10" fmla="*/ 60960 w 391885"/>
              <a:gd name="connsiteY10" fmla="*/ 705627 h 758269"/>
              <a:gd name="connsiteX11" fmla="*/ 87085 w 391885"/>
              <a:gd name="connsiteY11" fmla="*/ 714335 h 758269"/>
              <a:gd name="connsiteX12" fmla="*/ 130628 w 391885"/>
              <a:gd name="connsiteY12" fmla="*/ 749169 h 758269"/>
              <a:gd name="connsiteX13" fmla="*/ 156754 w 391885"/>
              <a:gd name="connsiteY13" fmla="*/ 757878 h 758269"/>
              <a:gd name="connsiteX14" fmla="*/ 304800 w 391885"/>
              <a:gd name="connsiteY14" fmla="*/ 731752 h 758269"/>
              <a:gd name="connsiteX15" fmla="*/ 322217 w 391885"/>
              <a:gd name="connsiteY15" fmla="*/ 705627 h 758269"/>
              <a:gd name="connsiteX16" fmla="*/ 330925 w 391885"/>
              <a:gd name="connsiteY16" fmla="*/ 679501 h 758269"/>
              <a:gd name="connsiteX17" fmla="*/ 348343 w 391885"/>
              <a:gd name="connsiteY17" fmla="*/ 662084 h 758269"/>
              <a:gd name="connsiteX18" fmla="*/ 365760 w 391885"/>
              <a:gd name="connsiteY18" fmla="*/ 609832 h 758269"/>
              <a:gd name="connsiteX19" fmla="*/ 374468 w 391885"/>
              <a:gd name="connsiteY19" fmla="*/ 470495 h 758269"/>
              <a:gd name="connsiteX20" fmla="*/ 391885 w 391885"/>
              <a:gd name="connsiteY20" fmla="*/ 418244 h 758269"/>
              <a:gd name="connsiteX21" fmla="*/ 365760 w 391885"/>
              <a:gd name="connsiteY21" fmla="*/ 209238 h 758269"/>
              <a:gd name="connsiteX22" fmla="*/ 357051 w 391885"/>
              <a:gd name="connsiteY22" fmla="*/ 183112 h 758269"/>
              <a:gd name="connsiteX23" fmla="*/ 339634 w 391885"/>
              <a:gd name="connsiteY23" fmla="*/ 156987 h 758269"/>
              <a:gd name="connsiteX24" fmla="*/ 322217 w 391885"/>
              <a:gd name="connsiteY24" fmla="*/ 139569 h 758269"/>
              <a:gd name="connsiteX25" fmla="*/ 287383 w 391885"/>
              <a:gd name="connsiteY25" fmla="*/ 87318 h 758269"/>
              <a:gd name="connsiteX26" fmla="*/ 278674 w 391885"/>
              <a:gd name="connsiteY26" fmla="*/ 61192 h 758269"/>
              <a:gd name="connsiteX27" fmla="*/ 252548 w 391885"/>
              <a:gd name="connsiteY27" fmla="*/ 52484 h 758269"/>
              <a:gd name="connsiteX28" fmla="*/ 209005 w 391885"/>
              <a:gd name="connsiteY28" fmla="*/ 17649 h 758269"/>
              <a:gd name="connsiteX29" fmla="*/ 174171 w 391885"/>
              <a:gd name="connsiteY29" fmla="*/ 232 h 75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1885" h="758269">
                <a:moveTo>
                  <a:pt x="174171" y="232"/>
                </a:moveTo>
                <a:cubicBezTo>
                  <a:pt x="152400" y="-1219"/>
                  <a:pt x="110118" y="4407"/>
                  <a:pt x="78377" y="8941"/>
                </a:cubicBezTo>
                <a:cubicBezTo>
                  <a:pt x="69290" y="10239"/>
                  <a:pt x="58742" y="11158"/>
                  <a:pt x="52251" y="17649"/>
                </a:cubicBezTo>
                <a:cubicBezTo>
                  <a:pt x="45760" y="24140"/>
                  <a:pt x="48266" y="35904"/>
                  <a:pt x="43543" y="43775"/>
                </a:cubicBezTo>
                <a:cubicBezTo>
                  <a:pt x="39319" y="50816"/>
                  <a:pt x="31931" y="55386"/>
                  <a:pt x="26125" y="61192"/>
                </a:cubicBezTo>
                <a:cubicBezTo>
                  <a:pt x="23222" y="75706"/>
                  <a:pt x="19510" y="90082"/>
                  <a:pt x="17417" y="104735"/>
                </a:cubicBezTo>
                <a:cubicBezTo>
                  <a:pt x="700" y="221755"/>
                  <a:pt x="18127" y="145432"/>
                  <a:pt x="0" y="217947"/>
                </a:cubicBezTo>
                <a:cubicBezTo>
                  <a:pt x="6296" y="255726"/>
                  <a:pt x="12937" y="293079"/>
                  <a:pt x="17417" y="331158"/>
                </a:cubicBezTo>
                <a:cubicBezTo>
                  <a:pt x="20826" y="360132"/>
                  <a:pt x="23943" y="389152"/>
                  <a:pt x="26125" y="418244"/>
                </a:cubicBezTo>
                <a:cubicBezTo>
                  <a:pt x="32653" y="505279"/>
                  <a:pt x="-4870" y="606880"/>
                  <a:pt x="43543" y="679501"/>
                </a:cubicBezTo>
                <a:cubicBezTo>
                  <a:pt x="49349" y="688210"/>
                  <a:pt x="52787" y="699089"/>
                  <a:pt x="60960" y="705627"/>
                </a:cubicBezTo>
                <a:cubicBezTo>
                  <a:pt x="68128" y="711361"/>
                  <a:pt x="78377" y="711432"/>
                  <a:pt x="87085" y="714335"/>
                </a:cubicBezTo>
                <a:cubicBezTo>
                  <a:pt x="103284" y="730534"/>
                  <a:pt x="108659" y="738184"/>
                  <a:pt x="130628" y="749169"/>
                </a:cubicBezTo>
                <a:cubicBezTo>
                  <a:pt x="138839" y="753274"/>
                  <a:pt x="148045" y="754975"/>
                  <a:pt x="156754" y="757878"/>
                </a:cubicBezTo>
                <a:cubicBezTo>
                  <a:pt x="205232" y="754415"/>
                  <a:pt x="266321" y="770230"/>
                  <a:pt x="304800" y="731752"/>
                </a:cubicBezTo>
                <a:cubicBezTo>
                  <a:pt x="312201" y="724351"/>
                  <a:pt x="316411" y="714335"/>
                  <a:pt x="322217" y="705627"/>
                </a:cubicBezTo>
                <a:cubicBezTo>
                  <a:pt x="325120" y="696918"/>
                  <a:pt x="326202" y="687372"/>
                  <a:pt x="330925" y="679501"/>
                </a:cubicBezTo>
                <a:cubicBezTo>
                  <a:pt x="335149" y="672460"/>
                  <a:pt x="344671" y="669428"/>
                  <a:pt x="348343" y="662084"/>
                </a:cubicBezTo>
                <a:cubicBezTo>
                  <a:pt x="356554" y="645663"/>
                  <a:pt x="365760" y="609832"/>
                  <a:pt x="365760" y="609832"/>
                </a:cubicBezTo>
                <a:cubicBezTo>
                  <a:pt x="368663" y="563386"/>
                  <a:pt x="368180" y="516605"/>
                  <a:pt x="374468" y="470495"/>
                </a:cubicBezTo>
                <a:cubicBezTo>
                  <a:pt x="376949" y="452304"/>
                  <a:pt x="391885" y="418244"/>
                  <a:pt x="391885" y="418244"/>
                </a:cubicBezTo>
                <a:cubicBezTo>
                  <a:pt x="382159" y="243163"/>
                  <a:pt x="399726" y="311134"/>
                  <a:pt x="365760" y="209238"/>
                </a:cubicBezTo>
                <a:cubicBezTo>
                  <a:pt x="362857" y="200529"/>
                  <a:pt x="362143" y="190750"/>
                  <a:pt x="357051" y="183112"/>
                </a:cubicBezTo>
                <a:cubicBezTo>
                  <a:pt x="351245" y="174404"/>
                  <a:pt x="346172" y="165160"/>
                  <a:pt x="339634" y="156987"/>
                </a:cubicBezTo>
                <a:cubicBezTo>
                  <a:pt x="334505" y="150576"/>
                  <a:pt x="327143" y="146138"/>
                  <a:pt x="322217" y="139569"/>
                </a:cubicBezTo>
                <a:cubicBezTo>
                  <a:pt x="309658" y="122823"/>
                  <a:pt x="294003" y="107176"/>
                  <a:pt x="287383" y="87318"/>
                </a:cubicBezTo>
                <a:cubicBezTo>
                  <a:pt x="284480" y="78609"/>
                  <a:pt x="285165" y="67683"/>
                  <a:pt x="278674" y="61192"/>
                </a:cubicBezTo>
                <a:cubicBezTo>
                  <a:pt x="272183" y="54701"/>
                  <a:pt x="261257" y="55387"/>
                  <a:pt x="252548" y="52484"/>
                </a:cubicBezTo>
                <a:cubicBezTo>
                  <a:pt x="172141" y="-1121"/>
                  <a:pt x="271049" y="67285"/>
                  <a:pt x="209005" y="17649"/>
                </a:cubicBezTo>
                <a:cubicBezTo>
                  <a:pt x="191489" y="3636"/>
                  <a:pt x="195942" y="1683"/>
                  <a:pt x="174171" y="232"/>
                </a:cubicBezTo>
                <a:close/>
              </a:path>
            </a:pathLst>
          </a:custGeom>
          <a:solidFill>
            <a:srgbClr val="90BE88"/>
          </a:solidFill>
          <a:ln>
            <a:solidFill>
              <a:srgbClr val="337D35">
                <a:alpha val="7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reeform: Shape 334">
            <a:extLst>
              <a:ext uri="{FF2B5EF4-FFF2-40B4-BE49-F238E27FC236}">
                <a16:creationId xmlns:a16="http://schemas.microsoft.com/office/drawing/2014/main" id="{EA2C5CF1-A690-47D6-A766-3D42A86301B3}"/>
              </a:ext>
            </a:extLst>
          </p:cNvPr>
          <p:cNvSpPr/>
          <p:nvPr/>
        </p:nvSpPr>
        <p:spPr>
          <a:xfrm>
            <a:off x="9261485" y="3198707"/>
            <a:ext cx="357052" cy="807552"/>
          </a:xfrm>
          <a:custGeom>
            <a:avLst/>
            <a:gdLst>
              <a:gd name="connsiteX0" fmla="*/ 182880 w 357052"/>
              <a:gd name="connsiteY0" fmla="*/ 6363 h 807552"/>
              <a:gd name="connsiteX1" fmla="*/ 87086 w 357052"/>
              <a:gd name="connsiteY1" fmla="*/ 32489 h 807552"/>
              <a:gd name="connsiteX2" fmla="*/ 34834 w 357052"/>
              <a:gd name="connsiteY2" fmla="*/ 67323 h 807552"/>
              <a:gd name="connsiteX3" fmla="*/ 8709 w 357052"/>
              <a:gd name="connsiteY3" fmla="*/ 145700 h 807552"/>
              <a:gd name="connsiteX4" fmla="*/ 0 w 357052"/>
              <a:gd name="connsiteY4" fmla="*/ 171826 h 807552"/>
              <a:gd name="connsiteX5" fmla="*/ 8709 w 357052"/>
              <a:gd name="connsiteY5" fmla="*/ 537586 h 807552"/>
              <a:gd name="connsiteX6" fmla="*/ 26126 w 357052"/>
              <a:gd name="connsiteY6" fmla="*/ 589837 h 807552"/>
              <a:gd name="connsiteX7" fmla="*/ 34834 w 357052"/>
              <a:gd name="connsiteY7" fmla="*/ 615963 h 807552"/>
              <a:gd name="connsiteX8" fmla="*/ 43543 w 357052"/>
              <a:gd name="connsiteY8" fmla="*/ 737883 h 807552"/>
              <a:gd name="connsiteX9" fmla="*/ 52252 w 357052"/>
              <a:gd name="connsiteY9" fmla="*/ 764009 h 807552"/>
              <a:gd name="connsiteX10" fmla="*/ 104503 w 357052"/>
              <a:gd name="connsiteY10" fmla="*/ 798843 h 807552"/>
              <a:gd name="connsiteX11" fmla="*/ 130629 w 357052"/>
              <a:gd name="connsiteY11" fmla="*/ 807552 h 807552"/>
              <a:gd name="connsiteX12" fmla="*/ 174172 w 357052"/>
              <a:gd name="connsiteY12" fmla="*/ 798843 h 807552"/>
              <a:gd name="connsiteX13" fmla="*/ 200297 w 357052"/>
              <a:gd name="connsiteY13" fmla="*/ 790134 h 807552"/>
              <a:gd name="connsiteX14" fmla="*/ 313509 w 357052"/>
              <a:gd name="connsiteY14" fmla="*/ 781426 h 807552"/>
              <a:gd name="connsiteX15" fmla="*/ 339634 w 357052"/>
              <a:gd name="connsiteY15" fmla="*/ 772717 h 807552"/>
              <a:gd name="connsiteX16" fmla="*/ 348343 w 357052"/>
              <a:gd name="connsiteY16" fmla="*/ 746592 h 807552"/>
              <a:gd name="connsiteX17" fmla="*/ 322217 w 357052"/>
              <a:gd name="connsiteY17" fmla="*/ 668214 h 807552"/>
              <a:gd name="connsiteX18" fmla="*/ 296092 w 357052"/>
              <a:gd name="connsiteY18" fmla="*/ 650797 h 807552"/>
              <a:gd name="connsiteX19" fmla="*/ 296092 w 357052"/>
              <a:gd name="connsiteY19" fmla="*/ 528877 h 807552"/>
              <a:gd name="connsiteX20" fmla="*/ 304800 w 357052"/>
              <a:gd name="connsiteY20" fmla="*/ 502752 h 807552"/>
              <a:gd name="connsiteX21" fmla="*/ 322217 w 357052"/>
              <a:gd name="connsiteY21" fmla="*/ 485334 h 807552"/>
              <a:gd name="connsiteX22" fmla="*/ 339634 w 357052"/>
              <a:gd name="connsiteY22" fmla="*/ 433083 h 807552"/>
              <a:gd name="connsiteX23" fmla="*/ 357052 w 357052"/>
              <a:gd name="connsiteY23" fmla="*/ 337289 h 807552"/>
              <a:gd name="connsiteX24" fmla="*/ 339634 w 357052"/>
              <a:gd name="connsiteY24" fmla="*/ 180534 h 807552"/>
              <a:gd name="connsiteX25" fmla="*/ 330926 w 357052"/>
              <a:gd name="connsiteY25" fmla="*/ 154409 h 807552"/>
              <a:gd name="connsiteX26" fmla="*/ 313509 w 357052"/>
              <a:gd name="connsiteY26" fmla="*/ 128283 h 807552"/>
              <a:gd name="connsiteX27" fmla="*/ 278674 w 357052"/>
              <a:gd name="connsiteY27" fmla="*/ 84740 h 807552"/>
              <a:gd name="connsiteX28" fmla="*/ 235132 w 357052"/>
              <a:gd name="connsiteY28" fmla="*/ 41197 h 807552"/>
              <a:gd name="connsiteX29" fmla="*/ 191589 w 357052"/>
              <a:gd name="connsiteY29" fmla="*/ 15072 h 807552"/>
              <a:gd name="connsiteX30" fmla="*/ 182880 w 357052"/>
              <a:gd name="connsiteY30" fmla="*/ 6363 h 80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7052" h="807552">
                <a:moveTo>
                  <a:pt x="182880" y="6363"/>
                </a:moveTo>
                <a:cubicBezTo>
                  <a:pt x="159512" y="11037"/>
                  <a:pt x="106027" y="19862"/>
                  <a:pt x="87086" y="32489"/>
                </a:cubicBezTo>
                <a:lnTo>
                  <a:pt x="34834" y="67323"/>
                </a:lnTo>
                <a:lnTo>
                  <a:pt x="8709" y="145700"/>
                </a:lnTo>
                <a:lnTo>
                  <a:pt x="0" y="171826"/>
                </a:lnTo>
                <a:cubicBezTo>
                  <a:pt x="2903" y="293746"/>
                  <a:pt x="1102" y="415869"/>
                  <a:pt x="8709" y="537586"/>
                </a:cubicBezTo>
                <a:cubicBezTo>
                  <a:pt x="9854" y="555909"/>
                  <a:pt x="20320" y="572420"/>
                  <a:pt x="26126" y="589837"/>
                </a:cubicBezTo>
                <a:lnTo>
                  <a:pt x="34834" y="615963"/>
                </a:lnTo>
                <a:cubicBezTo>
                  <a:pt x="37737" y="656603"/>
                  <a:pt x="38782" y="697419"/>
                  <a:pt x="43543" y="737883"/>
                </a:cubicBezTo>
                <a:cubicBezTo>
                  <a:pt x="44616" y="747000"/>
                  <a:pt x="45761" y="757518"/>
                  <a:pt x="52252" y="764009"/>
                </a:cubicBezTo>
                <a:cubicBezTo>
                  <a:pt x="67054" y="778811"/>
                  <a:pt x="84645" y="792223"/>
                  <a:pt x="104503" y="798843"/>
                </a:cubicBezTo>
                <a:lnTo>
                  <a:pt x="130629" y="807552"/>
                </a:lnTo>
                <a:cubicBezTo>
                  <a:pt x="145143" y="804649"/>
                  <a:pt x="159812" y="802433"/>
                  <a:pt x="174172" y="798843"/>
                </a:cubicBezTo>
                <a:cubicBezTo>
                  <a:pt x="183077" y="796617"/>
                  <a:pt x="191188" y="791273"/>
                  <a:pt x="200297" y="790134"/>
                </a:cubicBezTo>
                <a:cubicBezTo>
                  <a:pt x="237854" y="785439"/>
                  <a:pt x="275772" y="784329"/>
                  <a:pt x="313509" y="781426"/>
                </a:cubicBezTo>
                <a:cubicBezTo>
                  <a:pt x="322217" y="778523"/>
                  <a:pt x="333143" y="779208"/>
                  <a:pt x="339634" y="772717"/>
                </a:cubicBezTo>
                <a:cubicBezTo>
                  <a:pt x="346125" y="766226"/>
                  <a:pt x="348343" y="755771"/>
                  <a:pt x="348343" y="746592"/>
                </a:cubicBezTo>
                <a:cubicBezTo>
                  <a:pt x="348343" y="717400"/>
                  <a:pt x="343246" y="689244"/>
                  <a:pt x="322217" y="668214"/>
                </a:cubicBezTo>
                <a:cubicBezTo>
                  <a:pt x="314816" y="660813"/>
                  <a:pt x="304800" y="656603"/>
                  <a:pt x="296092" y="650797"/>
                </a:cubicBezTo>
                <a:cubicBezTo>
                  <a:pt x="278335" y="597531"/>
                  <a:pt x="282736" y="622368"/>
                  <a:pt x="296092" y="528877"/>
                </a:cubicBezTo>
                <a:cubicBezTo>
                  <a:pt x="297390" y="519790"/>
                  <a:pt x="300077" y="510623"/>
                  <a:pt x="304800" y="502752"/>
                </a:cubicBezTo>
                <a:cubicBezTo>
                  <a:pt x="309024" y="495711"/>
                  <a:pt x="316411" y="491140"/>
                  <a:pt x="322217" y="485334"/>
                </a:cubicBezTo>
                <a:cubicBezTo>
                  <a:pt x="328023" y="467917"/>
                  <a:pt x="336616" y="451192"/>
                  <a:pt x="339634" y="433083"/>
                </a:cubicBezTo>
                <a:cubicBezTo>
                  <a:pt x="350777" y="366232"/>
                  <a:pt x="344880" y="398146"/>
                  <a:pt x="357052" y="337289"/>
                </a:cubicBezTo>
                <a:cubicBezTo>
                  <a:pt x="351790" y="268890"/>
                  <a:pt x="353974" y="237894"/>
                  <a:pt x="339634" y="180534"/>
                </a:cubicBezTo>
                <a:cubicBezTo>
                  <a:pt x="337408" y="171629"/>
                  <a:pt x="335031" y="162619"/>
                  <a:pt x="330926" y="154409"/>
                </a:cubicBezTo>
                <a:cubicBezTo>
                  <a:pt x="326245" y="145047"/>
                  <a:pt x="318190" y="137644"/>
                  <a:pt x="313509" y="128283"/>
                </a:cubicBezTo>
                <a:cubicBezTo>
                  <a:pt x="292477" y="86219"/>
                  <a:pt x="322714" y="114100"/>
                  <a:pt x="278674" y="84740"/>
                </a:cubicBezTo>
                <a:cubicBezTo>
                  <a:pt x="248818" y="39955"/>
                  <a:pt x="276599" y="74370"/>
                  <a:pt x="235132" y="41197"/>
                </a:cubicBezTo>
                <a:cubicBezTo>
                  <a:pt x="200979" y="13875"/>
                  <a:pt x="236956" y="30194"/>
                  <a:pt x="191589" y="15072"/>
                </a:cubicBezTo>
                <a:cubicBezTo>
                  <a:pt x="172119" y="-4399"/>
                  <a:pt x="182383" y="-2346"/>
                  <a:pt x="182880" y="6363"/>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reeform: Shape 374">
            <a:extLst>
              <a:ext uri="{FF2B5EF4-FFF2-40B4-BE49-F238E27FC236}">
                <a16:creationId xmlns:a16="http://schemas.microsoft.com/office/drawing/2014/main" id="{3EABF10D-54DD-498A-82FA-4A82325C07D7}"/>
              </a:ext>
            </a:extLst>
          </p:cNvPr>
          <p:cNvSpPr/>
          <p:nvPr/>
        </p:nvSpPr>
        <p:spPr>
          <a:xfrm>
            <a:off x="9718766" y="3491499"/>
            <a:ext cx="209005" cy="192227"/>
          </a:xfrm>
          <a:custGeom>
            <a:avLst/>
            <a:gdLst>
              <a:gd name="connsiteX0" fmla="*/ 121920 w 209005"/>
              <a:gd name="connsiteY0" fmla="*/ 638 h 192227"/>
              <a:gd name="connsiteX1" fmla="*/ 78377 w 209005"/>
              <a:gd name="connsiteY1" fmla="*/ 9347 h 192227"/>
              <a:gd name="connsiteX2" fmla="*/ 26125 w 209005"/>
              <a:gd name="connsiteY2" fmla="*/ 26764 h 192227"/>
              <a:gd name="connsiteX3" fmla="*/ 8708 w 209005"/>
              <a:gd name="connsiteY3" fmla="*/ 79015 h 192227"/>
              <a:gd name="connsiteX4" fmla="*/ 0 w 209005"/>
              <a:gd name="connsiteY4" fmla="*/ 105141 h 192227"/>
              <a:gd name="connsiteX5" fmla="*/ 34834 w 209005"/>
              <a:gd name="connsiteY5" fmla="*/ 157392 h 192227"/>
              <a:gd name="connsiteX6" fmla="*/ 52251 w 209005"/>
              <a:gd name="connsiteY6" fmla="*/ 174810 h 192227"/>
              <a:gd name="connsiteX7" fmla="*/ 104503 w 209005"/>
              <a:gd name="connsiteY7" fmla="*/ 192227 h 192227"/>
              <a:gd name="connsiteX8" fmla="*/ 191588 w 209005"/>
              <a:gd name="connsiteY8" fmla="*/ 183518 h 192227"/>
              <a:gd name="connsiteX9" fmla="*/ 209005 w 209005"/>
              <a:gd name="connsiteY9" fmla="*/ 131267 h 192227"/>
              <a:gd name="connsiteX10" fmla="*/ 200297 w 209005"/>
              <a:gd name="connsiteY10" fmla="*/ 61598 h 192227"/>
              <a:gd name="connsiteX11" fmla="*/ 148045 w 209005"/>
              <a:gd name="connsiteY11" fmla="*/ 26764 h 192227"/>
              <a:gd name="connsiteX12" fmla="*/ 121920 w 209005"/>
              <a:gd name="connsiteY12" fmla="*/ 638 h 1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005" h="192227">
                <a:moveTo>
                  <a:pt x="121920" y="638"/>
                </a:moveTo>
                <a:cubicBezTo>
                  <a:pt x="110309" y="-2265"/>
                  <a:pt x="92657" y="5452"/>
                  <a:pt x="78377" y="9347"/>
                </a:cubicBezTo>
                <a:cubicBezTo>
                  <a:pt x="60664" y="14178"/>
                  <a:pt x="26125" y="26764"/>
                  <a:pt x="26125" y="26764"/>
                </a:cubicBezTo>
                <a:lnTo>
                  <a:pt x="8708" y="79015"/>
                </a:lnTo>
                <a:lnTo>
                  <a:pt x="0" y="105141"/>
                </a:lnTo>
                <a:cubicBezTo>
                  <a:pt x="12966" y="157008"/>
                  <a:pt x="-2754" y="127321"/>
                  <a:pt x="34834" y="157392"/>
                </a:cubicBezTo>
                <a:cubicBezTo>
                  <a:pt x="41245" y="162521"/>
                  <a:pt x="44907" y="171138"/>
                  <a:pt x="52251" y="174810"/>
                </a:cubicBezTo>
                <a:cubicBezTo>
                  <a:pt x="68672" y="183021"/>
                  <a:pt x="104503" y="192227"/>
                  <a:pt x="104503" y="192227"/>
                </a:cubicBezTo>
                <a:lnTo>
                  <a:pt x="191588" y="183518"/>
                </a:lnTo>
                <a:cubicBezTo>
                  <a:pt x="207446" y="174267"/>
                  <a:pt x="209005" y="131267"/>
                  <a:pt x="209005" y="131267"/>
                </a:cubicBezTo>
                <a:cubicBezTo>
                  <a:pt x="206102" y="108044"/>
                  <a:pt x="212089" y="81814"/>
                  <a:pt x="200297" y="61598"/>
                </a:cubicBezTo>
                <a:cubicBezTo>
                  <a:pt x="189750" y="43517"/>
                  <a:pt x="165462" y="38375"/>
                  <a:pt x="148045" y="26764"/>
                </a:cubicBezTo>
                <a:cubicBezTo>
                  <a:pt x="119505" y="7737"/>
                  <a:pt x="133531" y="3541"/>
                  <a:pt x="121920" y="638"/>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Freeform: Shape 375">
            <a:extLst>
              <a:ext uri="{FF2B5EF4-FFF2-40B4-BE49-F238E27FC236}">
                <a16:creationId xmlns:a16="http://schemas.microsoft.com/office/drawing/2014/main" id="{BAB6F524-6095-4C34-B419-F28FC6DA367A}"/>
              </a:ext>
            </a:extLst>
          </p:cNvPr>
          <p:cNvSpPr/>
          <p:nvPr/>
        </p:nvSpPr>
        <p:spPr>
          <a:xfrm>
            <a:off x="10047186" y="3228050"/>
            <a:ext cx="307305" cy="804019"/>
          </a:xfrm>
          <a:custGeom>
            <a:avLst/>
            <a:gdLst>
              <a:gd name="connsiteX0" fmla="*/ 98300 w 307305"/>
              <a:gd name="connsiteY0" fmla="*/ 11539 h 804019"/>
              <a:gd name="connsiteX1" fmla="*/ 54757 w 307305"/>
              <a:gd name="connsiteY1" fmla="*/ 28956 h 804019"/>
              <a:gd name="connsiteX2" fmla="*/ 11214 w 307305"/>
              <a:gd name="connsiteY2" fmla="*/ 63790 h 804019"/>
              <a:gd name="connsiteX3" fmla="*/ 11214 w 307305"/>
              <a:gd name="connsiteY3" fmla="*/ 159584 h 804019"/>
              <a:gd name="connsiteX4" fmla="*/ 28631 w 307305"/>
              <a:gd name="connsiteY4" fmla="*/ 185710 h 804019"/>
              <a:gd name="connsiteX5" fmla="*/ 46048 w 307305"/>
              <a:gd name="connsiteY5" fmla="*/ 255379 h 804019"/>
              <a:gd name="connsiteX6" fmla="*/ 37340 w 307305"/>
              <a:gd name="connsiteY6" fmla="*/ 420841 h 804019"/>
              <a:gd name="connsiteX7" fmla="*/ 28631 w 307305"/>
              <a:gd name="connsiteY7" fmla="*/ 516636 h 804019"/>
              <a:gd name="connsiteX8" fmla="*/ 37340 w 307305"/>
              <a:gd name="connsiteY8" fmla="*/ 725641 h 804019"/>
              <a:gd name="connsiteX9" fmla="*/ 63465 w 307305"/>
              <a:gd name="connsiteY9" fmla="*/ 743059 h 804019"/>
              <a:gd name="connsiteX10" fmla="*/ 107008 w 307305"/>
              <a:gd name="connsiteY10" fmla="*/ 769184 h 804019"/>
              <a:gd name="connsiteX11" fmla="*/ 133134 w 307305"/>
              <a:gd name="connsiteY11" fmla="*/ 786601 h 804019"/>
              <a:gd name="connsiteX12" fmla="*/ 185385 w 307305"/>
              <a:gd name="connsiteY12" fmla="*/ 804019 h 804019"/>
              <a:gd name="connsiteX13" fmla="*/ 263763 w 307305"/>
              <a:gd name="connsiteY13" fmla="*/ 795310 h 804019"/>
              <a:gd name="connsiteX14" fmla="*/ 281180 w 307305"/>
              <a:gd name="connsiteY14" fmla="*/ 743059 h 804019"/>
              <a:gd name="connsiteX15" fmla="*/ 289888 w 307305"/>
              <a:gd name="connsiteY15" fmla="*/ 716933 h 804019"/>
              <a:gd name="connsiteX16" fmla="*/ 281180 w 307305"/>
              <a:gd name="connsiteY16" fmla="*/ 690807 h 804019"/>
              <a:gd name="connsiteX17" fmla="*/ 263763 w 307305"/>
              <a:gd name="connsiteY17" fmla="*/ 664681 h 804019"/>
              <a:gd name="connsiteX18" fmla="*/ 272471 w 307305"/>
              <a:gd name="connsiteY18" fmla="*/ 507927 h 804019"/>
              <a:gd name="connsiteX19" fmla="*/ 298597 w 307305"/>
              <a:gd name="connsiteY19" fmla="*/ 394716 h 804019"/>
              <a:gd name="connsiteX20" fmla="*/ 307305 w 307305"/>
              <a:gd name="connsiteY20" fmla="*/ 368590 h 804019"/>
              <a:gd name="connsiteX21" fmla="*/ 281180 w 307305"/>
              <a:gd name="connsiteY21" fmla="*/ 177001 h 804019"/>
              <a:gd name="connsiteX22" fmla="*/ 263763 w 307305"/>
              <a:gd name="connsiteY22" fmla="*/ 142167 h 804019"/>
              <a:gd name="connsiteX23" fmla="*/ 228928 w 307305"/>
              <a:gd name="connsiteY23" fmla="*/ 89916 h 804019"/>
              <a:gd name="connsiteX24" fmla="*/ 194094 w 307305"/>
              <a:gd name="connsiteY24" fmla="*/ 55081 h 804019"/>
              <a:gd name="connsiteX25" fmla="*/ 150551 w 307305"/>
              <a:gd name="connsiteY25" fmla="*/ 11539 h 804019"/>
              <a:gd name="connsiteX26" fmla="*/ 98300 w 307305"/>
              <a:gd name="connsiteY26" fmla="*/ 11539 h 80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305" h="804019">
                <a:moveTo>
                  <a:pt x="98300" y="11539"/>
                </a:moveTo>
                <a:cubicBezTo>
                  <a:pt x="82334" y="14442"/>
                  <a:pt x="67478" y="19870"/>
                  <a:pt x="54757" y="28956"/>
                </a:cubicBezTo>
                <a:cubicBezTo>
                  <a:pt x="-14179" y="78195"/>
                  <a:pt x="87990" y="38197"/>
                  <a:pt x="11214" y="63790"/>
                </a:cubicBezTo>
                <a:cubicBezTo>
                  <a:pt x="-2386" y="104587"/>
                  <a:pt x="-5034" y="100008"/>
                  <a:pt x="11214" y="159584"/>
                </a:cubicBezTo>
                <a:cubicBezTo>
                  <a:pt x="13968" y="169682"/>
                  <a:pt x="23950" y="176349"/>
                  <a:pt x="28631" y="185710"/>
                </a:cubicBezTo>
                <a:cubicBezTo>
                  <a:pt x="37559" y="203565"/>
                  <a:pt x="42735" y="238812"/>
                  <a:pt x="46048" y="255379"/>
                </a:cubicBezTo>
                <a:cubicBezTo>
                  <a:pt x="43145" y="310533"/>
                  <a:pt x="41014" y="365733"/>
                  <a:pt x="37340" y="420841"/>
                </a:cubicBezTo>
                <a:cubicBezTo>
                  <a:pt x="35207" y="452833"/>
                  <a:pt x="28631" y="484573"/>
                  <a:pt x="28631" y="516636"/>
                </a:cubicBezTo>
                <a:cubicBezTo>
                  <a:pt x="28631" y="586365"/>
                  <a:pt x="26737" y="656723"/>
                  <a:pt x="37340" y="725641"/>
                </a:cubicBezTo>
                <a:cubicBezTo>
                  <a:pt x="38931" y="735986"/>
                  <a:pt x="55292" y="736521"/>
                  <a:pt x="63465" y="743059"/>
                </a:cubicBezTo>
                <a:cubicBezTo>
                  <a:pt x="97616" y="770381"/>
                  <a:pt x="61643" y="754063"/>
                  <a:pt x="107008" y="769184"/>
                </a:cubicBezTo>
                <a:cubicBezTo>
                  <a:pt x="115717" y="774990"/>
                  <a:pt x="123570" y="782350"/>
                  <a:pt x="133134" y="786601"/>
                </a:cubicBezTo>
                <a:cubicBezTo>
                  <a:pt x="149911" y="794058"/>
                  <a:pt x="185385" y="804019"/>
                  <a:pt x="185385" y="804019"/>
                </a:cubicBezTo>
                <a:cubicBezTo>
                  <a:pt x="211511" y="801116"/>
                  <a:pt x="241586" y="809423"/>
                  <a:pt x="263763" y="795310"/>
                </a:cubicBezTo>
                <a:cubicBezTo>
                  <a:pt x="279252" y="785453"/>
                  <a:pt x="275374" y="760476"/>
                  <a:pt x="281180" y="743059"/>
                </a:cubicBezTo>
                <a:lnTo>
                  <a:pt x="289888" y="716933"/>
                </a:lnTo>
                <a:cubicBezTo>
                  <a:pt x="286985" y="708224"/>
                  <a:pt x="285285" y="699018"/>
                  <a:pt x="281180" y="690807"/>
                </a:cubicBezTo>
                <a:cubicBezTo>
                  <a:pt x="276499" y="681445"/>
                  <a:pt x="264261" y="675136"/>
                  <a:pt x="263763" y="664681"/>
                </a:cubicBezTo>
                <a:cubicBezTo>
                  <a:pt x="261274" y="612408"/>
                  <a:pt x="268298" y="560092"/>
                  <a:pt x="272471" y="507927"/>
                </a:cubicBezTo>
                <a:cubicBezTo>
                  <a:pt x="277231" y="448428"/>
                  <a:pt x="280543" y="448878"/>
                  <a:pt x="298597" y="394716"/>
                </a:cubicBezTo>
                <a:lnTo>
                  <a:pt x="307305" y="368590"/>
                </a:lnTo>
                <a:cubicBezTo>
                  <a:pt x="303269" y="304017"/>
                  <a:pt x="311018" y="236676"/>
                  <a:pt x="281180" y="177001"/>
                </a:cubicBezTo>
                <a:cubicBezTo>
                  <a:pt x="275374" y="165390"/>
                  <a:pt x="270442" y="153299"/>
                  <a:pt x="263763" y="142167"/>
                </a:cubicBezTo>
                <a:cubicBezTo>
                  <a:pt x="252993" y="124217"/>
                  <a:pt x="228928" y="89916"/>
                  <a:pt x="228928" y="89916"/>
                </a:cubicBezTo>
                <a:cubicBezTo>
                  <a:pt x="209929" y="32916"/>
                  <a:pt x="236317" y="88859"/>
                  <a:pt x="194094" y="55081"/>
                </a:cubicBezTo>
                <a:cubicBezTo>
                  <a:pt x="146920" y="17342"/>
                  <a:pt x="209337" y="37667"/>
                  <a:pt x="150551" y="11539"/>
                </a:cubicBezTo>
                <a:cubicBezTo>
                  <a:pt x="95546" y="-12908"/>
                  <a:pt x="114266" y="8636"/>
                  <a:pt x="98300" y="11539"/>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a:extLst>
              <a:ext uri="{FF2B5EF4-FFF2-40B4-BE49-F238E27FC236}">
                <a16:creationId xmlns:a16="http://schemas.microsoft.com/office/drawing/2014/main" id="{0FC14607-0546-4E0F-BDDA-09B4B6B5FBD8}"/>
              </a:ext>
            </a:extLst>
          </p:cNvPr>
          <p:cNvGrpSpPr/>
          <p:nvPr/>
        </p:nvGrpSpPr>
        <p:grpSpPr>
          <a:xfrm>
            <a:off x="11127968" y="3334847"/>
            <a:ext cx="546800" cy="317293"/>
            <a:chOff x="8168554" y="3052887"/>
            <a:chExt cx="469714" cy="266652"/>
          </a:xfrm>
        </p:grpSpPr>
        <p:sp>
          <p:nvSpPr>
            <p:cNvPr id="416" name="Oval 415">
              <a:extLst>
                <a:ext uri="{FF2B5EF4-FFF2-40B4-BE49-F238E27FC236}">
                  <a16:creationId xmlns:a16="http://schemas.microsoft.com/office/drawing/2014/main" id="{E283FA89-0512-41D6-B5FD-C8779F1179C2}"/>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60B34EC8-CB04-44BF-8A35-22C979757E7A}"/>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F9D40756-542C-4708-A18F-F8A719C61D41}"/>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380F0A76-C8A4-4320-A0AF-0BB2C96058F4}"/>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9416BA8-FBED-4D3C-9B2A-54848566CC08}"/>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902B336F-2693-49F7-A093-BE3B5C5244B7}"/>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reeform: Shape 421">
              <a:extLst>
                <a:ext uri="{FF2B5EF4-FFF2-40B4-BE49-F238E27FC236}">
                  <a16:creationId xmlns:a16="http://schemas.microsoft.com/office/drawing/2014/main" id="{CC9894C8-0F54-4E5B-AFA2-FB5FD020EFB1}"/>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Shape 422">
              <a:extLst>
                <a:ext uri="{FF2B5EF4-FFF2-40B4-BE49-F238E27FC236}">
                  <a16:creationId xmlns:a16="http://schemas.microsoft.com/office/drawing/2014/main" id="{1F4E383C-466B-4515-ABB6-C7C18CB870DC}"/>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Freeform: Shape 423">
              <a:extLst>
                <a:ext uri="{FF2B5EF4-FFF2-40B4-BE49-F238E27FC236}">
                  <a16:creationId xmlns:a16="http://schemas.microsoft.com/office/drawing/2014/main" id="{C4FECDEB-5F46-49D9-8E80-107E6EC4F51F}"/>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Freeform: Shape 424">
              <a:extLst>
                <a:ext uri="{FF2B5EF4-FFF2-40B4-BE49-F238E27FC236}">
                  <a16:creationId xmlns:a16="http://schemas.microsoft.com/office/drawing/2014/main" id="{899FFF1C-DBE5-4E56-9810-EE844720D4EF}"/>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Freeform: Shape 425">
              <a:extLst>
                <a:ext uri="{FF2B5EF4-FFF2-40B4-BE49-F238E27FC236}">
                  <a16:creationId xmlns:a16="http://schemas.microsoft.com/office/drawing/2014/main" id="{BDDA9034-826A-47C0-A701-478A42BDE60D}"/>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Freeform: Shape 426">
              <a:extLst>
                <a:ext uri="{FF2B5EF4-FFF2-40B4-BE49-F238E27FC236}">
                  <a16:creationId xmlns:a16="http://schemas.microsoft.com/office/drawing/2014/main" id="{7E39C95B-BC85-430A-8ECE-55D336E4AF70}"/>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Freeform: Shape 427">
              <a:extLst>
                <a:ext uri="{FF2B5EF4-FFF2-40B4-BE49-F238E27FC236}">
                  <a16:creationId xmlns:a16="http://schemas.microsoft.com/office/drawing/2014/main" id="{50197859-26E1-47E8-96D3-48FA2C265D53}"/>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Freeform: Shape 428">
              <a:extLst>
                <a:ext uri="{FF2B5EF4-FFF2-40B4-BE49-F238E27FC236}">
                  <a16:creationId xmlns:a16="http://schemas.microsoft.com/office/drawing/2014/main" id="{B09BE0E2-4CC5-4251-8559-DBE7908114C7}"/>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eeform: Shape 429">
              <a:extLst>
                <a:ext uri="{FF2B5EF4-FFF2-40B4-BE49-F238E27FC236}">
                  <a16:creationId xmlns:a16="http://schemas.microsoft.com/office/drawing/2014/main" id="{877C63EA-D73F-4A0C-AA3D-380FAE7031E5}"/>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Freeform: Shape 430">
              <a:extLst>
                <a:ext uri="{FF2B5EF4-FFF2-40B4-BE49-F238E27FC236}">
                  <a16:creationId xmlns:a16="http://schemas.microsoft.com/office/drawing/2014/main" id="{5F6F8D5E-A309-4ABF-954A-A2744548DB15}"/>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Freeform: Shape 431">
              <a:extLst>
                <a:ext uri="{FF2B5EF4-FFF2-40B4-BE49-F238E27FC236}">
                  <a16:creationId xmlns:a16="http://schemas.microsoft.com/office/drawing/2014/main" id="{A0F683B5-A03C-437B-BB42-ED2C4A1C5E3E}"/>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Freeform: Shape 432">
              <a:extLst>
                <a:ext uri="{FF2B5EF4-FFF2-40B4-BE49-F238E27FC236}">
                  <a16:creationId xmlns:a16="http://schemas.microsoft.com/office/drawing/2014/main" id="{3461E4B1-81F8-4A0A-9E14-5FE8BE13C0DB}"/>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 name="Group 433">
            <a:extLst>
              <a:ext uri="{FF2B5EF4-FFF2-40B4-BE49-F238E27FC236}">
                <a16:creationId xmlns:a16="http://schemas.microsoft.com/office/drawing/2014/main" id="{B66CAEDE-EAAF-4E08-8D8D-6392DF8518BD}"/>
              </a:ext>
            </a:extLst>
          </p:cNvPr>
          <p:cNvGrpSpPr/>
          <p:nvPr/>
        </p:nvGrpSpPr>
        <p:grpSpPr>
          <a:xfrm rot="10800000">
            <a:off x="11162962" y="3560169"/>
            <a:ext cx="546800" cy="317293"/>
            <a:chOff x="8168554" y="3052887"/>
            <a:chExt cx="469714" cy="266652"/>
          </a:xfrm>
        </p:grpSpPr>
        <p:sp>
          <p:nvSpPr>
            <p:cNvPr id="435" name="Oval 434">
              <a:extLst>
                <a:ext uri="{FF2B5EF4-FFF2-40B4-BE49-F238E27FC236}">
                  <a16:creationId xmlns:a16="http://schemas.microsoft.com/office/drawing/2014/main" id="{47217CA2-1E39-488D-9881-5F34F00FB625}"/>
                </a:ext>
              </a:extLst>
            </p:cNvPr>
            <p:cNvSpPr/>
            <p:nvPr/>
          </p:nvSpPr>
          <p:spPr>
            <a:xfrm>
              <a:off x="8168554"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C4462E2-1CFB-4DDA-BE0B-F66C21EC6E36}"/>
                </a:ext>
              </a:extLst>
            </p:cNvPr>
            <p:cNvSpPr/>
            <p:nvPr/>
          </p:nvSpPr>
          <p:spPr>
            <a:xfrm>
              <a:off x="8251200"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FF0D91BA-08EE-484E-9BDF-D21A76A27AF5}"/>
                </a:ext>
              </a:extLst>
            </p:cNvPr>
            <p:cNvSpPr/>
            <p:nvPr/>
          </p:nvSpPr>
          <p:spPr>
            <a:xfrm>
              <a:off x="8333147" y="3052889"/>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A02866AE-C7FC-44B1-8ACA-332890FD2D0E}"/>
                </a:ext>
              </a:extLst>
            </p:cNvPr>
            <p:cNvSpPr/>
            <p:nvPr/>
          </p:nvSpPr>
          <p:spPr>
            <a:xfrm>
              <a:off x="8407967" y="3052888"/>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23931DAE-3BC4-4704-96F7-C07FE9BBCCA6}"/>
                </a:ext>
              </a:extLst>
            </p:cNvPr>
            <p:cNvSpPr/>
            <p:nvPr/>
          </p:nvSpPr>
          <p:spPr>
            <a:xfrm>
              <a:off x="8489914" y="305288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D1D2A3A1-C2E1-4755-A1CF-2688E2051EDD}"/>
                </a:ext>
              </a:extLst>
            </p:cNvPr>
            <p:cNvSpPr/>
            <p:nvPr/>
          </p:nvSpPr>
          <p:spPr>
            <a:xfrm>
              <a:off x="8564091" y="3053407"/>
              <a:ext cx="74177" cy="75815"/>
            </a:xfrm>
            <a:prstGeom prst="ellipse">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Freeform: Shape 440">
              <a:extLst>
                <a:ext uri="{FF2B5EF4-FFF2-40B4-BE49-F238E27FC236}">
                  <a16:creationId xmlns:a16="http://schemas.microsoft.com/office/drawing/2014/main" id="{287EB75D-3834-41C7-80EB-3297177D07F0}"/>
                </a:ext>
              </a:extLst>
            </p:cNvPr>
            <p:cNvSpPr/>
            <p:nvPr/>
          </p:nvSpPr>
          <p:spPr>
            <a:xfrm rot="559082">
              <a:off x="8203474" y="3117669"/>
              <a:ext cx="45719" cy="201870"/>
            </a:xfrm>
            <a:custGeom>
              <a:avLst/>
              <a:gdLst>
                <a:gd name="connsiteX0" fmla="*/ 0 w 34898"/>
                <a:gd name="connsiteY0" fmla="*/ 0 h 148045"/>
                <a:gd name="connsiteX1" fmla="*/ 34834 w 34898"/>
                <a:gd name="connsiteY1" fmla="*/ 69668 h 148045"/>
                <a:gd name="connsiteX2" fmla="*/ 17417 w 34898"/>
                <a:gd name="connsiteY2" fmla="*/ 121920 h 148045"/>
                <a:gd name="connsiteX3" fmla="*/ 26126 w 34898"/>
                <a:gd name="connsiteY3" fmla="*/ 148045 h 148045"/>
              </a:gdLst>
              <a:ahLst/>
              <a:cxnLst>
                <a:cxn ang="0">
                  <a:pos x="connsiteX0" y="connsiteY0"/>
                </a:cxn>
                <a:cxn ang="0">
                  <a:pos x="connsiteX1" y="connsiteY1"/>
                </a:cxn>
                <a:cxn ang="0">
                  <a:pos x="connsiteX2" y="connsiteY2"/>
                </a:cxn>
                <a:cxn ang="0">
                  <a:pos x="connsiteX3" y="connsiteY3"/>
                </a:cxn>
              </a:cxnLst>
              <a:rect l="l" t="t" r="r" b="b"/>
              <a:pathLst>
                <a:path w="34898" h="148045">
                  <a:moveTo>
                    <a:pt x="0" y="0"/>
                  </a:moveTo>
                  <a:cubicBezTo>
                    <a:pt x="1682" y="2804"/>
                    <a:pt x="36592" y="53847"/>
                    <a:pt x="34834" y="69668"/>
                  </a:cubicBezTo>
                  <a:cubicBezTo>
                    <a:pt x="32806" y="87915"/>
                    <a:pt x="17417" y="121920"/>
                    <a:pt x="17417" y="121920"/>
                  </a:cubicBezTo>
                  <a:lnTo>
                    <a:pt x="26126" y="148045"/>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Freeform: Shape 441">
              <a:extLst>
                <a:ext uri="{FF2B5EF4-FFF2-40B4-BE49-F238E27FC236}">
                  <a16:creationId xmlns:a16="http://schemas.microsoft.com/office/drawing/2014/main" id="{0401D777-D941-4E44-AE62-0C010E3B7D3F}"/>
                </a:ext>
              </a:extLst>
            </p:cNvPr>
            <p:cNvSpPr/>
            <p:nvPr/>
          </p:nvSpPr>
          <p:spPr>
            <a:xfrm>
              <a:off x="8351172" y="3117669"/>
              <a:ext cx="18215" cy="191588"/>
            </a:xfrm>
            <a:custGeom>
              <a:avLst/>
              <a:gdLst>
                <a:gd name="connsiteX0" fmla="*/ 9057 w 18215"/>
                <a:gd name="connsiteY0" fmla="*/ 0 h 191588"/>
                <a:gd name="connsiteX1" fmla="*/ 348 w 18215"/>
                <a:gd name="connsiteY1" fmla="*/ 43542 h 191588"/>
                <a:gd name="connsiteX2" fmla="*/ 17765 w 18215"/>
                <a:gd name="connsiteY2" fmla="*/ 60960 h 191588"/>
                <a:gd name="connsiteX3" fmla="*/ 9057 w 18215"/>
                <a:gd name="connsiteY3" fmla="*/ 156754 h 191588"/>
                <a:gd name="connsiteX4" fmla="*/ 17765 w 18215"/>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5" h="191588">
                  <a:moveTo>
                    <a:pt x="9057" y="0"/>
                  </a:moveTo>
                  <a:cubicBezTo>
                    <a:pt x="6154" y="14514"/>
                    <a:pt x="-1745" y="28889"/>
                    <a:pt x="348" y="43542"/>
                  </a:cubicBezTo>
                  <a:cubicBezTo>
                    <a:pt x="1509" y="51670"/>
                    <a:pt x="17135" y="52773"/>
                    <a:pt x="17765" y="60960"/>
                  </a:cubicBezTo>
                  <a:cubicBezTo>
                    <a:pt x="20224" y="92929"/>
                    <a:pt x="11960" y="124823"/>
                    <a:pt x="9057" y="156754"/>
                  </a:cubicBezTo>
                  <a:lnTo>
                    <a:pt x="17765" y="191588"/>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Shape 442">
              <a:extLst>
                <a:ext uri="{FF2B5EF4-FFF2-40B4-BE49-F238E27FC236}">
                  <a16:creationId xmlns:a16="http://schemas.microsoft.com/office/drawing/2014/main" id="{807E5CB4-9CA0-438F-B511-60A2E2F30D96}"/>
                </a:ext>
              </a:extLst>
            </p:cNvPr>
            <p:cNvSpPr/>
            <p:nvPr/>
          </p:nvSpPr>
          <p:spPr>
            <a:xfrm>
              <a:off x="8192920" y="3126377"/>
              <a:ext cx="19443" cy="182880"/>
            </a:xfrm>
            <a:custGeom>
              <a:avLst/>
              <a:gdLst>
                <a:gd name="connsiteX0" fmla="*/ 1846 w 19443"/>
                <a:gd name="connsiteY0" fmla="*/ 0 h 182880"/>
                <a:gd name="connsiteX1" fmla="*/ 10554 w 19443"/>
                <a:gd name="connsiteY1" fmla="*/ 60960 h 182880"/>
                <a:gd name="connsiteX2" fmla="*/ 19263 w 19443"/>
                <a:gd name="connsiteY2" fmla="*/ 87086 h 182880"/>
                <a:gd name="connsiteX3" fmla="*/ 1846 w 19443"/>
                <a:gd name="connsiteY3" fmla="*/ 113212 h 182880"/>
                <a:gd name="connsiteX4" fmla="*/ 1846 w 194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3" h="182880">
                  <a:moveTo>
                    <a:pt x="1846" y="0"/>
                  </a:moveTo>
                  <a:cubicBezTo>
                    <a:pt x="4749" y="20320"/>
                    <a:pt x="6529" y="40832"/>
                    <a:pt x="10554" y="60960"/>
                  </a:cubicBezTo>
                  <a:cubicBezTo>
                    <a:pt x="12354" y="69962"/>
                    <a:pt x="20772" y="78031"/>
                    <a:pt x="19263" y="87086"/>
                  </a:cubicBezTo>
                  <a:cubicBezTo>
                    <a:pt x="17542" y="97410"/>
                    <a:pt x="3718" y="102914"/>
                    <a:pt x="1846" y="113212"/>
                  </a:cubicBezTo>
                  <a:cubicBezTo>
                    <a:pt x="-2308" y="136060"/>
                    <a:pt x="1846" y="159657"/>
                    <a:pt x="1846"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reeform: Shape 443">
              <a:extLst>
                <a:ext uri="{FF2B5EF4-FFF2-40B4-BE49-F238E27FC236}">
                  <a16:creationId xmlns:a16="http://schemas.microsoft.com/office/drawing/2014/main" id="{A8A9851E-D1B0-4F6D-AAB5-790A7213CC52}"/>
                </a:ext>
              </a:extLst>
            </p:cNvPr>
            <p:cNvSpPr/>
            <p:nvPr/>
          </p:nvSpPr>
          <p:spPr>
            <a:xfrm>
              <a:off x="8264434" y="3117669"/>
              <a:ext cx="18053" cy="182880"/>
            </a:xfrm>
            <a:custGeom>
              <a:avLst/>
              <a:gdLst>
                <a:gd name="connsiteX0" fmla="*/ 17417 w 18053"/>
                <a:gd name="connsiteY0" fmla="*/ 0 h 182880"/>
                <a:gd name="connsiteX1" fmla="*/ 0 w 18053"/>
                <a:gd name="connsiteY1" fmla="*/ 95794 h 182880"/>
                <a:gd name="connsiteX2" fmla="*/ 17417 w 18053"/>
                <a:gd name="connsiteY2" fmla="*/ 156754 h 182880"/>
                <a:gd name="connsiteX3" fmla="*/ 17417 w 18053"/>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8053" h="182880">
                  <a:moveTo>
                    <a:pt x="17417" y="0"/>
                  </a:moveTo>
                  <a:cubicBezTo>
                    <a:pt x="14586" y="14154"/>
                    <a:pt x="0" y="84657"/>
                    <a:pt x="0" y="95794"/>
                  </a:cubicBezTo>
                  <a:cubicBezTo>
                    <a:pt x="0" y="122784"/>
                    <a:pt x="13312" y="132120"/>
                    <a:pt x="17417" y="156754"/>
                  </a:cubicBezTo>
                  <a:cubicBezTo>
                    <a:pt x="18849" y="165344"/>
                    <a:pt x="17417" y="174171"/>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reeform: Shape 444">
              <a:extLst>
                <a:ext uri="{FF2B5EF4-FFF2-40B4-BE49-F238E27FC236}">
                  <a16:creationId xmlns:a16="http://schemas.microsoft.com/office/drawing/2014/main" id="{9D5AD846-6AFD-4EFF-A754-73DF8602823A}"/>
                </a:ext>
              </a:extLst>
            </p:cNvPr>
            <p:cNvSpPr/>
            <p:nvPr/>
          </p:nvSpPr>
          <p:spPr>
            <a:xfrm>
              <a:off x="8299268" y="3108958"/>
              <a:ext cx="26252" cy="182880"/>
            </a:xfrm>
            <a:custGeom>
              <a:avLst/>
              <a:gdLst>
                <a:gd name="connsiteX0" fmla="*/ 0 w 26252"/>
                <a:gd name="connsiteY0" fmla="*/ 0 h 182880"/>
                <a:gd name="connsiteX1" fmla="*/ 26126 w 26252"/>
                <a:gd name="connsiteY1" fmla="*/ 95795 h 182880"/>
                <a:gd name="connsiteX2" fmla="*/ 17417 w 26252"/>
                <a:gd name="connsiteY2" fmla="*/ 121920 h 182880"/>
                <a:gd name="connsiteX3" fmla="*/ 17417 w 26252"/>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26252" h="182880">
                  <a:moveTo>
                    <a:pt x="0" y="0"/>
                  </a:moveTo>
                  <a:cubicBezTo>
                    <a:pt x="8709" y="31932"/>
                    <a:pt x="21445" y="63030"/>
                    <a:pt x="26126" y="95795"/>
                  </a:cubicBezTo>
                  <a:cubicBezTo>
                    <a:pt x="27424" y="104882"/>
                    <a:pt x="18330" y="112786"/>
                    <a:pt x="17417" y="121920"/>
                  </a:cubicBezTo>
                  <a:cubicBezTo>
                    <a:pt x="15395" y="142139"/>
                    <a:pt x="17417" y="162560"/>
                    <a:pt x="17417"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Freeform: Shape 445">
              <a:extLst>
                <a:ext uri="{FF2B5EF4-FFF2-40B4-BE49-F238E27FC236}">
                  <a16:creationId xmlns:a16="http://schemas.microsoft.com/office/drawing/2014/main" id="{9230BC88-2D10-4805-A162-BCC7DF83E9D3}"/>
                </a:ext>
              </a:extLst>
            </p:cNvPr>
            <p:cNvSpPr/>
            <p:nvPr/>
          </p:nvSpPr>
          <p:spPr>
            <a:xfrm>
              <a:off x="8368848" y="3117669"/>
              <a:ext cx="34923" cy="182880"/>
            </a:xfrm>
            <a:custGeom>
              <a:avLst/>
              <a:gdLst>
                <a:gd name="connsiteX0" fmla="*/ 17506 w 34923"/>
                <a:gd name="connsiteY0" fmla="*/ 0 h 182880"/>
                <a:gd name="connsiteX1" fmla="*/ 8798 w 34923"/>
                <a:gd name="connsiteY1" fmla="*/ 60960 h 182880"/>
                <a:gd name="connsiteX2" fmla="*/ 89 w 34923"/>
                <a:gd name="connsiteY2" fmla="*/ 87085 h 182880"/>
                <a:gd name="connsiteX3" fmla="*/ 17506 w 34923"/>
                <a:gd name="connsiteY3" fmla="*/ 139337 h 182880"/>
                <a:gd name="connsiteX4" fmla="*/ 34923 w 3492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3" h="182880">
                  <a:moveTo>
                    <a:pt x="17506" y="0"/>
                  </a:moveTo>
                  <a:cubicBezTo>
                    <a:pt x="14603" y="20320"/>
                    <a:pt x="12824" y="40832"/>
                    <a:pt x="8798" y="60960"/>
                  </a:cubicBezTo>
                  <a:cubicBezTo>
                    <a:pt x="6998" y="69961"/>
                    <a:pt x="-925" y="77962"/>
                    <a:pt x="89" y="87085"/>
                  </a:cubicBezTo>
                  <a:cubicBezTo>
                    <a:pt x="2116" y="105332"/>
                    <a:pt x="11700" y="121920"/>
                    <a:pt x="17506" y="139337"/>
                  </a:cubicBezTo>
                  <a:cubicBezTo>
                    <a:pt x="28266" y="171616"/>
                    <a:pt x="22112" y="157254"/>
                    <a:pt x="34923" y="18288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Shape 446">
              <a:extLst>
                <a:ext uri="{FF2B5EF4-FFF2-40B4-BE49-F238E27FC236}">
                  <a16:creationId xmlns:a16="http://schemas.microsoft.com/office/drawing/2014/main" id="{A9E11E29-489A-4C1F-964B-6ACCA26F830C}"/>
                </a:ext>
              </a:extLst>
            </p:cNvPr>
            <p:cNvSpPr/>
            <p:nvPr/>
          </p:nvSpPr>
          <p:spPr>
            <a:xfrm>
              <a:off x="8412480" y="3126377"/>
              <a:ext cx="34834" cy="165463"/>
            </a:xfrm>
            <a:custGeom>
              <a:avLst/>
              <a:gdLst>
                <a:gd name="connsiteX0" fmla="*/ 34834 w 34834"/>
                <a:gd name="connsiteY0" fmla="*/ 0 h 165463"/>
                <a:gd name="connsiteX1" fmla="*/ 17417 w 34834"/>
                <a:gd name="connsiteY1" fmla="*/ 69669 h 165463"/>
                <a:gd name="connsiteX2" fmla="*/ 0 w 34834"/>
                <a:gd name="connsiteY2" fmla="*/ 95794 h 165463"/>
                <a:gd name="connsiteX3" fmla="*/ 8709 w 34834"/>
                <a:gd name="connsiteY3" fmla="*/ 165463 h 165463"/>
              </a:gdLst>
              <a:ahLst/>
              <a:cxnLst>
                <a:cxn ang="0">
                  <a:pos x="connsiteX0" y="connsiteY0"/>
                </a:cxn>
                <a:cxn ang="0">
                  <a:pos x="connsiteX1" y="connsiteY1"/>
                </a:cxn>
                <a:cxn ang="0">
                  <a:pos x="connsiteX2" y="connsiteY2"/>
                </a:cxn>
                <a:cxn ang="0">
                  <a:pos x="connsiteX3" y="connsiteY3"/>
                </a:cxn>
              </a:cxnLst>
              <a:rect l="l" t="t" r="r" b="b"/>
              <a:pathLst>
                <a:path w="34834" h="165463">
                  <a:moveTo>
                    <a:pt x="34834" y="0"/>
                  </a:moveTo>
                  <a:cubicBezTo>
                    <a:pt x="31521" y="16566"/>
                    <a:pt x="26344" y="51814"/>
                    <a:pt x="17417" y="69669"/>
                  </a:cubicBezTo>
                  <a:cubicBezTo>
                    <a:pt x="12736" y="79030"/>
                    <a:pt x="5806" y="87086"/>
                    <a:pt x="0" y="95794"/>
                  </a:cubicBezTo>
                  <a:cubicBezTo>
                    <a:pt x="9120" y="159628"/>
                    <a:pt x="8709" y="136228"/>
                    <a:pt x="8709"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Freeform: Shape 447">
              <a:extLst>
                <a:ext uri="{FF2B5EF4-FFF2-40B4-BE49-F238E27FC236}">
                  <a16:creationId xmlns:a16="http://schemas.microsoft.com/office/drawing/2014/main" id="{29D893F6-EC9F-4115-8EB8-5037F5E5B4B5}"/>
                </a:ext>
              </a:extLst>
            </p:cNvPr>
            <p:cNvSpPr/>
            <p:nvPr/>
          </p:nvSpPr>
          <p:spPr>
            <a:xfrm>
              <a:off x="8438606" y="3126377"/>
              <a:ext cx="34834" cy="165463"/>
            </a:xfrm>
            <a:custGeom>
              <a:avLst/>
              <a:gdLst>
                <a:gd name="connsiteX0" fmla="*/ 34834 w 34834"/>
                <a:gd name="connsiteY0" fmla="*/ 0 h 165463"/>
                <a:gd name="connsiteX1" fmla="*/ 26125 w 34834"/>
                <a:gd name="connsiteY1" fmla="*/ 78377 h 165463"/>
                <a:gd name="connsiteX2" fmla="*/ 8708 w 34834"/>
                <a:gd name="connsiteY2" fmla="*/ 104503 h 165463"/>
                <a:gd name="connsiteX3" fmla="*/ 0 w 34834"/>
                <a:gd name="connsiteY3" fmla="*/ 130629 h 165463"/>
                <a:gd name="connsiteX4" fmla="*/ 26125 w 34834"/>
                <a:gd name="connsiteY4" fmla="*/ 165463 h 1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65463">
                  <a:moveTo>
                    <a:pt x="34834" y="0"/>
                  </a:moveTo>
                  <a:cubicBezTo>
                    <a:pt x="31931" y="26126"/>
                    <a:pt x="32500" y="52875"/>
                    <a:pt x="26125" y="78377"/>
                  </a:cubicBezTo>
                  <a:cubicBezTo>
                    <a:pt x="23586" y="88531"/>
                    <a:pt x="13389" y="95141"/>
                    <a:pt x="8708" y="104503"/>
                  </a:cubicBezTo>
                  <a:cubicBezTo>
                    <a:pt x="4603" y="112714"/>
                    <a:pt x="2903" y="121920"/>
                    <a:pt x="0" y="130629"/>
                  </a:cubicBezTo>
                  <a:cubicBezTo>
                    <a:pt x="19694" y="160170"/>
                    <a:pt x="10017" y="149353"/>
                    <a:pt x="26125" y="165463"/>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eeform: Shape 448">
              <a:extLst>
                <a:ext uri="{FF2B5EF4-FFF2-40B4-BE49-F238E27FC236}">
                  <a16:creationId xmlns:a16="http://schemas.microsoft.com/office/drawing/2014/main" id="{0A377756-C8E8-44C6-8E07-8CFC7D772C5E}"/>
                </a:ext>
              </a:extLst>
            </p:cNvPr>
            <p:cNvSpPr/>
            <p:nvPr/>
          </p:nvSpPr>
          <p:spPr>
            <a:xfrm>
              <a:off x="8507997" y="3117669"/>
              <a:ext cx="17694" cy="182880"/>
            </a:xfrm>
            <a:custGeom>
              <a:avLst/>
              <a:gdLst>
                <a:gd name="connsiteX0" fmla="*/ 8986 w 17694"/>
                <a:gd name="connsiteY0" fmla="*/ 0 h 182880"/>
                <a:gd name="connsiteX1" fmla="*/ 277 w 17694"/>
                <a:gd name="connsiteY1" fmla="*/ 87085 h 182880"/>
                <a:gd name="connsiteX2" fmla="*/ 17694 w 17694"/>
                <a:gd name="connsiteY2" fmla="*/ 139337 h 182880"/>
                <a:gd name="connsiteX3" fmla="*/ 17694 w 17694"/>
                <a:gd name="connsiteY3" fmla="*/ 182880 h 182880"/>
              </a:gdLst>
              <a:ahLst/>
              <a:cxnLst>
                <a:cxn ang="0">
                  <a:pos x="connsiteX0" y="connsiteY0"/>
                </a:cxn>
                <a:cxn ang="0">
                  <a:pos x="connsiteX1" y="connsiteY1"/>
                </a:cxn>
                <a:cxn ang="0">
                  <a:pos x="connsiteX2" y="connsiteY2"/>
                </a:cxn>
                <a:cxn ang="0">
                  <a:pos x="connsiteX3" y="connsiteY3"/>
                </a:cxn>
              </a:cxnLst>
              <a:rect l="l" t="t" r="r" b="b"/>
              <a:pathLst>
                <a:path w="17694" h="182880">
                  <a:moveTo>
                    <a:pt x="8986" y="0"/>
                  </a:moveTo>
                  <a:cubicBezTo>
                    <a:pt x="6083" y="29028"/>
                    <a:pt x="-1543" y="57969"/>
                    <a:pt x="277" y="87085"/>
                  </a:cubicBezTo>
                  <a:cubicBezTo>
                    <a:pt x="1422" y="105409"/>
                    <a:pt x="17694" y="120978"/>
                    <a:pt x="17694" y="139337"/>
                  </a:cubicBezTo>
                  <a:lnTo>
                    <a:pt x="17694" y="18288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Freeform: Shape 449">
              <a:extLst>
                <a:ext uri="{FF2B5EF4-FFF2-40B4-BE49-F238E27FC236}">
                  <a16:creationId xmlns:a16="http://schemas.microsoft.com/office/drawing/2014/main" id="{1211467D-A97D-41EF-A085-15D943EAA1B7}"/>
                </a:ext>
              </a:extLst>
            </p:cNvPr>
            <p:cNvSpPr/>
            <p:nvPr/>
          </p:nvSpPr>
          <p:spPr>
            <a:xfrm>
              <a:off x="8575200" y="3117669"/>
              <a:ext cx="20160" cy="200297"/>
            </a:xfrm>
            <a:custGeom>
              <a:avLst/>
              <a:gdLst>
                <a:gd name="connsiteX0" fmla="*/ 11451 w 20160"/>
                <a:gd name="connsiteY0" fmla="*/ 0 h 200297"/>
                <a:gd name="connsiteX1" fmla="*/ 20160 w 20160"/>
                <a:gd name="connsiteY1" fmla="*/ 95794 h 200297"/>
                <a:gd name="connsiteX2" fmla="*/ 20160 w 20160"/>
                <a:gd name="connsiteY2" fmla="*/ 200297 h 200297"/>
              </a:gdLst>
              <a:ahLst/>
              <a:cxnLst>
                <a:cxn ang="0">
                  <a:pos x="connsiteX0" y="connsiteY0"/>
                </a:cxn>
                <a:cxn ang="0">
                  <a:pos x="connsiteX1" y="connsiteY1"/>
                </a:cxn>
                <a:cxn ang="0">
                  <a:pos x="connsiteX2" y="connsiteY2"/>
                </a:cxn>
              </a:cxnLst>
              <a:rect l="l" t="t" r="r" b="b"/>
              <a:pathLst>
                <a:path w="20160" h="200297">
                  <a:moveTo>
                    <a:pt x="11451" y="0"/>
                  </a:moveTo>
                  <a:cubicBezTo>
                    <a:pt x="-18672" y="150624"/>
                    <a:pt x="20160" y="-80993"/>
                    <a:pt x="20160" y="95794"/>
                  </a:cubicBezTo>
                  <a:lnTo>
                    <a:pt x="20160" y="200297"/>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reeform: Shape 450">
              <a:extLst>
                <a:ext uri="{FF2B5EF4-FFF2-40B4-BE49-F238E27FC236}">
                  <a16:creationId xmlns:a16="http://schemas.microsoft.com/office/drawing/2014/main" id="{F749DAE8-86DA-4A2C-84FE-10DBCAC15354}"/>
                </a:ext>
              </a:extLst>
            </p:cNvPr>
            <p:cNvSpPr/>
            <p:nvPr/>
          </p:nvSpPr>
          <p:spPr>
            <a:xfrm>
              <a:off x="8534400" y="3126377"/>
              <a:ext cx="17450" cy="174172"/>
            </a:xfrm>
            <a:custGeom>
              <a:avLst/>
              <a:gdLst>
                <a:gd name="connsiteX0" fmla="*/ 0 w 17450"/>
                <a:gd name="connsiteY0" fmla="*/ 0 h 174172"/>
                <a:gd name="connsiteX1" fmla="*/ 8709 w 17450"/>
                <a:gd name="connsiteY1" fmla="*/ 43543 h 174172"/>
                <a:gd name="connsiteX2" fmla="*/ 17417 w 17450"/>
                <a:gd name="connsiteY2" fmla="*/ 174172 h 174172"/>
              </a:gdLst>
              <a:ahLst/>
              <a:cxnLst>
                <a:cxn ang="0">
                  <a:pos x="connsiteX0" y="connsiteY0"/>
                </a:cxn>
                <a:cxn ang="0">
                  <a:pos x="connsiteX1" y="connsiteY1"/>
                </a:cxn>
                <a:cxn ang="0">
                  <a:pos x="connsiteX2" y="connsiteY2"/>
                </a:cxn>
              </a:cxnLst>
              <a:rect l="l" t="t" r="r" b="b"/>
              <a:pathLst>
                <a:path w="17450" h="174172">
                  <a:moveTo>
                    <a:pt x="0" y="0"/>
                  </a:moveTo>
                  <a:cubicBezTo>
                    <a:pt x="2903" y="14514"/>
                    <a:pt x="6873" y="28855"/>
                    <a:pt x="8709" y="43543"/>
                  </a:cubicBezTo>
                  <a:cubicBezTo>
                    <a:pt x="18468" y="121617"/>
                    <a:pt x="17417" y="117879"/>
                    <a:pt x="17417" y="174172"/>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reeform: Shape 451">
              <a:extLst>
                <a:ext uri="{FF2B5EF4-FFF2-40B4-BE49-F238E27FC236}">
                  <a16:creationId xmlns:a16="http://schemas.microsoft.com/office/drawing/2014/main" id="{4C1D466C-38F6-4C33-A106-3641C4310246}"/>
                </a:ext>
              </a:extLst>
            </p:cNvPr>
            <p:cNvSpPr/>
            <p:nvPr/>
          </p:nvSpPr>
          <p:spPr>
            <a:xfrm>
              <a:off x="8612777" y="3117669"/>
              <a:ext cx="17599" cy="191588"/>
            </a:xfrm>
            <a:custGeom>
              <a:avLst/>
              <a:gdLst>
                <a:gd name="connsiteX0" fmla="*/ 8709 w 17599"/>
                <a:gd name="connsiteY0" fmla="*/ 0 h 191588"/>
                <a:gd name="connsiteX1" fmla="*/ 17417 w 17599"/>
                <a:gd name="connsiteY1" fmla="*/ 43542 h 191588"/>
                <a:gd name="connsiteX2" fmla="*/ 0 w 17599"/>
                <a:gd name="connsiteY2" fmla="*/ 95794 h 191588"/>
                <a:gd name="connsiteX3" fmla="*/ 17417 w 17599"/>
                <a:gd name="connsiteY3" fmla="*/ 182880 h 191588"/>
                <a:gd name="connsiteX4" fmla="*/ 17417 w 17599"/>
                <a:gd name="connsiteY4" fmla="*/ 191588 h 1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 h="191588">
                  <a:moveTo>
                    <a:pt x="8709" y="0"/>
                  </a:moveTo>
                  <a:cubicBezTo>
                    <a:pt x="11612" y="14514"/>
                    <a:pt x="18757" y="28801"/>
                    <a:pt x="17417" y="43542"/>
                  </a:cubicBezTo>
                  <a:cubicBezTo>
                    <a:pt x="15755" y="61826"/>
                    <a:pt x="0" y="95794"/>
                    <a:pt x="0" y="95794"/>
                  </a:cubicBezTo>
                  <a:cubicBezTo>
                    <a:pt x="10580" y="138113"/>
                    <a:pt x="10299" y="133052"/>
                    <a:pt x="17417" y="182880"/>
                  </a:cubicBezTo>
                  <a:cubicBezTo>
                    <a:pt x="17827" y="185753"/>
                    <a:pt x="17417" y="188685"/>
                    <a:pt x="17417" y="19158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3" name="Freeform: Shape 452">
            <a:extLst>
              <a:ext uri="{FF2B5EF4-FFF2-40B4-BE49-F238E27FC236}">
                <a16:creationId xmlns:a16="http://schemas.microsoft.com/office/drawing/2014/main" id="{E5292303-1993-4C5A-9DC0-76C4885F13F1}"/>
              </a:ext>
            </a:extLst>
          </p:cNvPr>
          <p:cNvSpPr/>
          <p:nvPr/>
        </p:nvSpPr>
        <p:spPr>
          <a:xfrm>
            <a:off x="10990111" y="3195244"/>
            <a:ext cx="635726" cy="1001485"/>
          </a:xfrm>
          <a:custGeom>
            <a:avLst/>
            <a:gdLst>
              <a:gd name="connsiteX0" fmla="*/ 139337 w 635726"/>
              <a:gd name="connsiteY0" fmla="*/ 69668 h 1001485"/>
              <a:gd name="connsiteX1" fmla="*/ 130629 w 635726"/>
              <a:gd name="connsiteY1" fmla="*/ 121920 h 1001485"/>
              <a:gd name="connsiteX2" fmla="*/ 148046 w 635726"/>
              <a:gd name="connsiteY2" fmla="*/ 557348 h 1001485"/>
              <a:gd name="connsiteX3" fmla="*/ 156754 w 635726"/>
              <a:gd name="connsiteY3" fmla="*/ 583474 h 1001485"/>
              <a:gd name="connsiteX4" fmla="*/ 148046 w 635726"/>
              <a:gd name="connsiteY4" fmla="*/ 653143 h 1001485"/>
              <a:gd name="connsiteX5" fmla="*/ 139337 w 635726"/>
              <a:gd name="connsiteY5" fmla="*/ 687977 h 1001485"/>
              <a:gd name="connsiteX6" fmla="*/ 113212 w 635726"/>
              <a:gd name="connsiteY6" fmla="*/ 705394 h 1001485"/>
              <a:gd name="connsiteX7" fmla="*/ 60960 w 635726"/>
              <a:gd name="connsiteY7" fmla="*/ 722811 h 1001485"/>
              <a:gd name="connsiteX8" fmla="*/ 34834 w 635726"/>
              <a:gd name="connsiteY8" fmla="*/ 731520 h 1001485"/>
              <a:gd name="connsiteX9" fmla="*/ 8709 w 635726"/>
              <a:gd name="connsiteY9" fmla="*/ 748937 h 1001485"/>
              <a:gd name="connsiteX10" fmla="*/ 0 w 635726"/>
              <a:gd name="connsiteY10" fmla="*/ 775063 h 1001485"/>
              <a:gd name="connsiteX11" fmla="*/ 17417 w 635726"/>
              <a:gd name="connsiteY11" fmla="*/ 870857 h 1001485"/>
              <a:gd name="connsiteX12" fmla="*/ 34834 w 635726"/>
              <a:gd name="connsiteY12" fmla="*/ 896983 h 1001485"/>
              <a:gd name="connsiteX13" fmla="*/ 69669 w 635726"/>
              <a:gd name="connsiteY13" fmla="*/ 975360 h 1001485"/>
              <a:gd name="connsiteX14" fmla="*/ 121920 w 635726"/>
              <a:gd name="connsiteY14" fmla="*/ 992777 h 1001485"/>
              <a:gd name="connsiteX15" fmla="*/ 148046 w 635726"/>
              <a:gd name="connsiteY15" fmla="*/ 1001485 h 1001485"/>
              <a:gd name="connsiteX16" fmla="*/ 261257 w 635726"/>
              <a:gd name="connsiteY16" fmla="*/ 992777 h 1001485"/>
              <a:gd name="connsiteX17" fmla="*/ 418012 w 635726"/>
              <a:gd name="connsiteY17" fmla="*/ 975360 h 1001485"/>
              <a:gd name="connsiteX18" fmla="*/ 600892 w 635726"/>
              <a:gd name="connsiteY18" fmla="*/ 966651 h 1001485"/>
              <a:gd name="connsiteX19" fmla="*/ 627017 w 635726"/>
              <a:gd name="connsiteY19" fmla="*/ 949234 h 1001485"/>
              <a:gd name="connsiteX20" fmla="*/ 635726 w 635726"/>
              <a:gd name="connsiteY20" fmla="*/ 923108 h 1001485"/>
              <a:gd name="connsiteX21" fmla="*/ 627017 w 635726"/>
              <a:gd name="connsiteY21" fmla="*/ 801188 h 1001485"/>
              <a:gd name="connsiteX22" fmla="*/ 618309 w 635726"/>
              <a:gd name="connsiteY22" fmla="*/ 775063 h 1001485"/>
              <a:gd name="connsiteX23" fmla="*/ 583474 w 635726"/>
              <a:gd name="connsiteY23" fmla="*/ 740228 h 1001485"/>
              <a:gd name="connsiteX24" fmla="*/ 557349 w 635726"/>
              <a:gd name="connsiteY24" fmla="*/ 714103 h 1001485"/>
              <a:gd name="connsiteX25" fmla="*/ 513806 w 635726"/>
              <a:gd name="connsiteY25" fmla="*/ 705394 h 1001485"/>
              <a:gd name="connsiteX26" fmla="*/ 487680 w 635726"/>
              <a:gd name="connsiteY26" fmla="*/ 513805 h 1001485"/>
              <a:gd name="connsiteX27" fmla="*/ 478972 w 635726"/>
              <a:gd name="connsiteY27" fmla="*/ 470263 h 1001485"/>
              <a:gd name="connsiteX28" fmla="*/ 470263 w 635726"/>
              <a:gd name="connsiteY28" fmla="*/ 313508 h 1001485"/>
              <a:gd name="connsiteX29" fmla="*/ 461554 w 635726"/>
              <a:gd name="connsiteY29" fmla="*/ 139337 h 1001485"/>
              <a:gd name="connsiteX30" fmla="*/ 452846 w 635726"/>
              <a:gd name="connsiteY30" fmla="*/ 113211 h 1001485"/>
              <a:gd name="connsiteX31" fmla="*/ 435429 w 635726"/>
              <a:gd name="connsiteY31" fmla="*/ 87085 h 1001485"/>
              <a:gd name="connsiteX32" fmla="*/ 426720 w 635726"/>
              <a:gd name="connsiteY32" fmla="*/ 60960 h 1001485"/>
              <a:gd name="connsiteX33" fmla="*/ 400594 w 635726"/>
              <a:gd name="connsiteY33" fmla="*/ 43543 h 1001485"/>
              <a:gd name="connsiteX34" fmla="*/ 383177 w 635726"/>
              <a:gd name="connsiteY34" fmla="*/ 26125 h 1001485"/>
              <a:gd name="connsiteX35" fmla="*/ 330926 w 635726"/>
              <a:gd name="connsiteY35" fmla="*/ 8708 h 1001485"/>
              <a:gd name="connsiteX36" fmla="*/ 304800 w 635726"/>
              <a:gd name="connsiteY36" fmla="*/ 0 h 1001485"/>
              <a:gd name="connsiteX37" fmla="*/ 217714 w 635726"/>
              <a:gd name="connsiteY37" fmla="*/ 8708 h 1001485"/>
              <a:gd name="connsiteX38" fmla="*/ 191589 w 635726"/>
              <a:gd name="connsiteY38" fmla="*/ 26125 h 1001485"/>
              <a:gd name="connsiteX39" fmla="*/ 139337 w 635726"/>
              <a:gd name="connsiteY39" fmla="*/ 69668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5726" h="1001485">
                <a:moveTo>
                  <a:pt x="139337" y="69668"/>
                </a:moveTo>
                <a:cubicBezTo>
                  <a:pt x="129177" y="85634"/>
                  <a:pt x="130629" y="104262"/>
                  <a:pt x="130629" y="121920"/>
                </a:cubicBezTo>
                <a:cubicBezTo>
                  <a:pt x="130629" y="273861"/>
                  <a:pt x="107745" y="416294"/>
                  <a:pt x="148046" y="557348"/>
                </a:cubicBezTo>
                <a:cubicBezTo>
                  <a:pt x="150568" y="566174"/>
                  <a:pt x="153851" y="574765"/>
                  <a:pt x="156754" y="583474"/>
                </a:cubicBezTo>
                <a:cubicBezTo>
                  <a:pt x="153851" y="606697"/>
                  <a:pt x="151894" y="630058"/>
                  <a:pt x="148046" y="653143"/>
                </a:cubicBezTo>
                <a:cubicBezTo>
                  <a:pt x="146078" y="664949"/>
                  <a:pt x="145976" y="678018"/>
                  <a:pt x="139337" y="687977"/>
                </a:cubicBezTo>
                <a:cubicBezTo>
                  <a:pt x="133531" y="696685"/>
                  <a:pt x="122776" y="701143"/>
                  <a:pt x="113212" y="705394"/>
                </a:cubicBezTo>
                <a:cubicBezTo>
                  <a:pt x="96435" y="712850"/>
                  <a:pt x="78377" y="717005"/>
                  <a:pt x="60960" y="722811"/>
                </a:cubicBezTo>
                <a:cubicBezTo>
                  <a:pt x="52251" y="725714"/>
                  <a:pt x="42472" y="726428"/>
                  <a:pt x="34834" y="731520"/>
                </a:cubicBezTo>
                <a:lnTo>
                  <a:pt x="8709" y="748937"/>
                </a:lnTo>
                <a:cubicBezTo>
                  <a:pt x="5806" y="757646"/>
                  <a:pt x="0" y="765883"/>
                  <a:pt x="0" y="775063"/>
                </a:cubicBezTo>
                <a:cubicBezTo>
                  <a:pt x="0" y="793070"/>
                  <a:pt x="5171" y="846365"/>
                  <a:pt x="17417" y="870857"/>
                </a:cubicBezTo>
                <a:cubicBezTo>
                  <a:pt x="22098" y="880219"/>
                  <a:pt x="30583" y="887419"/>
                  <a:pt x="34834" y="896983"/>
                </a:cubicBezTo>
                <a:cubicBezTo>
                  <a:pt x="39057" y="906484"/>
                  <a:pt x="51478" y="963990"/>
                  <a:pt x="69669" y="975360"/>
                </a:cubicBezTo>
                <a:cubicBezTo>
                  <a:pt x="85237" y="985090"/>
                  <a:pt x="104503" y="986971"/>
                  <a:pt x="121920" y="992777"/>
                </a:cubicBezTo>
                <a:lnTo>
                  <a:pt x="148046" y="1001485"/>
                </a:lnTo>
                <a:cubicBezTo>
                  <a:pt x="185783" y="998582"/>
                  <a:pt x="223596" y="996543"/>
                  <a:pt x="261257" y="992777"/>
                </a:cubicBezTo>
                <a:cubicBezTo>
                  <a:pt x="403559" y="978547"/>
                  <a:pt x="224295" y="987467"/>
                  <a:pt x="418012" y="975360"/>
                </a:cubicBezTo>
                <a:cubicBezTo>
                  <a:pt x="478922" y="971553"/>
                  <a:pt x="539932" y="969554"/>
                  <a:pt x="600892" y="966651"/>
                </a:cubicBezTo>
                <a:cubicBezTo>
                  <a:pt x="609600" y="960845"/>
                  <a:pt x="620479" y="957407"/>
                  <a:pt x="627017" y="949234"/>
                </a:cubicBezTo>
                <a:cubicBezTo>
                  <a:pt x="632752" y="942066"/>
                  <a:pt x="635726" y="932288"/>
                  <a:pt x="635726" y="923108"/>
                </a:cubicBezTo>
                <a:cubicBezTo>
                  <a:pt x="635726" y="882364"/>
                  <a:pt x="631778" y="841652"/>
                  <a:pt x="627017" y="801188"/>
                </a:cubicBezTo>
                <a:cubicBezTo>
                  <a:pt x="625944" y="792072"/>
                  <a:pt x="623644" y="782533"/>
                  <a:pt x="618309" y="775063"/>
                </a:cubicBezTo>
                <a:cubicBezTo>
                  <a:pt x="608764" y="761700"/>
                  <a:pt x="595086" y="751840"/>
                  <a:pt x="583474" y="740228"/>
                </a:cubicBezTo>
                <a:cubicBezTo>
                  <a:pt x="574766" y="731520"/>
                  <a:pt x="569425" y="716518"/>
                  <a:pt x="557349" y="714103"/>
                </a:cubicBezTo>
                <a:lnTo>
                  <a:pt x="513806" y="705394"/>
                </a:lnTo>
                <a:cubicBezTo>
                  <a:pt x="464583" y="631559"/>
                  <a:pt x="503111" y="698978"/>
                  <a:pt x="487680" y="513805"/>
                </a:cubicBezTo>
                <a:cubicBezTo>
                  <a:pt x="486451" y="499055"/>
                  <a:pt x="481875" y="484777"/>
                  <a:pt x="478972" y="470263"/>
                </a:cubicBezTo>
                <a:cubicBezTo>
                  <a:pt x="476069" y="418011"/>
                  <a:pt x="473014" y="365768"/>
                  <a:pt x="470263" y="313508"/>
                </a:cubicBezTo>
                <a:cubicBezTo>
                  <a:pt x="467208" y="255459"/>
                  <a:pt x="466590" y="197248"/>
                  <a:pt x="461554" y="139337"/>
                </a:cubicBezTo>
                <a:cubicBezTo>
                  <a:pt x="460759" y="130192"/>
                  <a:pt x="456951" y="121422"/>
                  <a:pt x="452846" y="113211"/>
                </a:cubicBezTo>
                <a:cubicBezTo>
                  <a:pt x="448165" y="103849"/>
                  <a:pt x="440110" y="96446"/>
                  <a:pt x="435429" y="87085"/>
                </a:cubicBezTo>
                <a:cubicBezTo>
                  <a:pt x="431324" y="78875"/>
                  <a:pt x="432455" y="68128"/>
                  <a:pt x="426720" y="60960"/>
                </a:cubicBezTo>
                <a:cubicBezTo>
                  <a:pt x="420181" y="52787"/>
                  <a:pt x="408767" y="50081"/>
                  <a:pt x="400594" y="43543"/>
                </a:cubicBezTo>
                <a:cubicBezTo>
                  <a:pt x="394183" y="38414"/>
                  <a:pt x="390521" y="29797"/>
                  <a:pt x="383177" y="26125"/>
                </a:cubicBezTo>
                <a:cubicBezTo>
                  <a:pt x="366756" y="17914"/>
                  <a:pt x="348343" y="14514"/>
                  <a:pt x="330926" y="8708"/>
                </a:cubicBezTo>
                <a:lnTo>
                  <a:pt x="304800" y="0"/>
                </a:lnTo>
                <a:cubicBezTo>
                  <a:pt x="275771" y="2903"/>
                  <a:pt x="246140" y="2148"/>
                  <a:pt x="217714" y="8708"/>
                </a:cubicBezTo>
                <a:cubicBezTo>
                  <a:pt x="207516" y="11061"/>
                  <a:pt x="199535" y="19314"/>
                  <a:pt x="191589" y="26125"/>
                </a:cubicBezTo>
                <a:cubicBezTo>
                  <a:pt x="157092" y="55695"/>
                  <a:pt x="149497" y="53702"/>
                  <a:pt x="139337" y="69668"/>
                </a:cubicBezTo>
                <a:close/>
              </a:path>
            </a:pathLst>
          </a:custGeom>
          <a:solidFill>
            <a:srgbClr val="90BE88"/>
          </a:solidFill>
          <a:ln>
            <a:solidFill>
              <a:srgbClr val="337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TextBox 453">
            <a:extLst>
              <a:ext uri="{FF2B5EF4-FFF2-40B4-BE49-F238E27FC236}">
                <a16:creationId xmlns:a16="http://schemas.microsoft.com/office/drawing/2014/main" id="{EC0E78A2-BA97-4D51-A0C9-103F378968FD}"/>
              </a:ext>
            </a:extLst>
          </p:cNvPr>
          <p:cNvSpPr txBox="1"/>
          <p:nvPr/>
        </p:nvSpPr>
        <p:spPr>
          <a:xfrm>
            <a:off x="8513620" y="2287264"/>
            <a:ext cx="378103" cy="276999"/>
          </a:xfrm>
          <a:prstGeom prst="rect">
            <a:avLst/>
          </a:prstGeom>
          <a:noFill/>
        </p:spPr>
        <p:txBody>
          <a:bodyPr wrap="square" rtlCol="0">
            <a:spAutoFit/>
          </a:bodyPr>
          <a:lstStyle/>
          <a:p>
            <a:r>
              <a:rPr lang="en-US" sz="1200" dirty="0"/>
              <a:t>H</a:t>
            </a:r>
            <a:r>
              <a:rPr lang="en-US" sz="1200" baseline="30000" dirty="0"/>
              <a:t>+</a:t>
            </a:r>
          </a:p>
        </p:txBody>
      </p:sp>
      <p:sp>
        <p:nvSpPr>
          <p:cNvPr id="455" name="TextBox 454">
            <a:extLst>
              <a:ext uri="{FF2B5EF4-FFF2-40B4-BE49-F238E27FC236}">
                <a16:creationId xmlns:a16="http://schemas.microsoft.com/office/drawing/2014/main" id="{E591AFA8-B5ED-451E-9DA1-2A06CF3B3260}"/>
              </a:ext>
            </a:extLst>
          </p:cNvPr>
          <p:cNvSpPr txBox="1"/>
          <p:nvPr/>
        </p:nvSpPr>
        <p:spPr>
          <a:xfrm>
            <a:off x="8666020" y="2439664"/>
            <a:ext cx="378103" cy="276999"/>
          </a:xfrm>
          <a:prstGeom prst="rect">
            <a:avLst/>
          </a:prstGeom>
          <a:noFill/>
        </p:spPr>
        <p:txBody>
          <a:bodyPr wrap="square" rtlCol="0">
            <a:spAutoFit/>
          </a:bodyPr>
          <a:lstStyle/>
          <a:p>
            <a:r>
              <a:rPr lang="en-US" sz="1200" dirty="0"/>
              <a:t>H</a:t>
            </a:r>
            <a:r>
              <a:rPr lang="en-US" sz="1200" baseline="30000" dirty="0"/>
              <a:t>+</a:t>
            </a:r>
          </a:p>
        </p:txBody>
      </p:sp>
      <p:sp>
        <p:nvSpPr>
          <p:cNvPr id="456" name="TextBox 455">
            <a:extLst>
              <a:ext uri="{FF2B5EF4-FFF2-40B4-BE49-F238E27FC236}">
                <a16:creationId xmlns:a16="http://schemas.microsoft.com/office/drawing/2014/main" id="{9A36B452-FD5E-436A-A0AD-40062CCEAB55}"/>
              </a:ext>
            </a:extLst>
          </p:cNvPr>
          <p:cNvSpPr txBox="1"/>
          <p:nvPr/>
        </p:nvSpPr>
        <p:spPr>
          <a:xfrm>
            <a:off x="8661909" y="2732152"/>
            <a:ext cx="378103" cy="276999"/>
          </a:xfrm>
          <a:prstGeom prst="rect">
            <a:avLst/>
          </a:prstGeom>
          <a:noFill/>
        </p:spPr>
        <p:txBody>
          <a:bodyPr wrap="square" rtlCol="0">
            <a:spAutoFit/>
          </a:bodyPr>
          <a:lstStyle/>
          <a:p>
            <a:r>
              <a:rPr lang="en-US" sz="1200" dirty="0"/>
              <a:t>H</a:t>
            </a:r>
            <a:r>
              <a:rPr lang="en-US" sz="1200" baseline="30000" dirty="0"/>
              <a:t>+</a:t>
            </a:r>
          </a:p>
        </p:txBody>
      </p:sp>
      <p:sp>
        <p:nvSpPr>
          <p:cNvPr id="457" name="TextBox 456">
            <a:extLst>
              <a:ext uri="{FF2B5EF4-FFF2-40B4-BE49-F238E27FC236}">
                <a16:creationId xmlns:a16="http://schemas.microsoft.com/office/drawing/2014/main" id="{20D2301D-B335-4ED0-A515-E258CDE9D42B}"/>
              </a:ext>
            </a:extLst>
          </p:cNvPr>
          <p:cNvSpPr txBox="1"/>
          <p:nvPr/>
        </p:nvSpPr>
        <p:spPr>
          <a:xfrm>
            <a:off x="9224408" y="2620587"/>
            <a:ext cx="378103" cy="276999"/>
          </a:xfrm>
          <a:prstGeom prst="rect">
            <a:avLst/>
          </a:prstGeom>
          <a:noFill/>
        </p:spPr>
        <p:txBody>
          <a:bodyPr wrap="square" rtlCol="0">
            <a:spAutoFit/>
          </a:bodyPr>
          <a:lstStyle/>
          <a:p>
            <a:r>
              <a:rPr lang="en-US" sz="1200" dirty="0"/>
              <a:t>H</a:t>
            </a:r>
            <a:r>
              <a:rPr lang="en-US" sz="1200" baseline="30000" dirty="0"/>
              <a:t>+</a:t>
            </a:r>
          </a:p>
        </p:txBody>
      </p:sp>
      <p:sp>
        <p:nvSpPr>
          <p:cNvPr id="458" name="TextBox 457">
            <a:extLst>
              <a:ext uri="{FF2B5EF4-FFF2-40B4-BE49-F238E27FC236}">
                <a16:creationId xmlns:a16="http://schemas.microsoft.com/office/drawing/2014/main" id="{EF28CF15-5A14-4602-B3A5-FE1F13A08868}"/>
              </a:ext>
            </a:extLst>
          </p:cNvPr>
          <p:cNvSpPr txBox="1"/>
          <p:nvPr/>
        </p:nvSpPr>
        <p:spPr>
          <a:xfrm>
            <a:off x="9270275" y="2861559"/>
            <a:ext cx="378103" cy="276999"/>
          </a:xfrm>
          <a:prstGeom prst="rect">
            <a:avLst/>
          </a:prstGeom>
          <a:noFill/>
        </p:spPr>
        <p:txBody>
          <a:bodyPr wrap="square" rtlCol="0">
            <a:spAutoFit/>
          </a:bodyPr>
          <a:lstStyle/>
          <a:p>
            <a:r>
              <a:rPr lang="en-US" sz="1200" dirty="0"/>
              <a:t>H</a:t>
            </a:r>
            <a:r>
              <a:rPr lang="en-US" sz="1200" baseline="30000" dirty="0"/>
              <a:t>+</a:t>
            </a:r>
          </a:p>
        </p:txBody>
      </p:sp>
      <p:sp>
        <p:nvSpPr>
          <p:cNvPr id="459" name="TextBox 458">
            <a:extLst>
              <a:ext uri="{FF2B5EF4-FFF2-40B4-BE49-F238E27FC236}">
                <a16:creationId xmlns:a16="http://schemas.microsoft.com/office/drawing/2014/main" id="{5BAD4621-34C1-412A-BEF3-345A65AA9C8F}"/>
              </a:ext>
            </a:extLst>
          </p:cNvPr>
          <p:cNvSpPr txBox="1"/>
          <p:nvPr/>
        </p:nvSpPr>
        <p:spPr>
          <a:xfrm>
            <a:off x="9084341" y="2135178"/>
            <a:ext cx="378103" cy="276999"/>
          </a:xfrm>
          <a:prstGeom prst="rect">
            <a:avLst/>
          </a:prstGeom>
          <a:noFill/>
        </p:spPr>
        <p:txBody>
          <a:bodyPr wrap="square" rtlCol="0">
            <a:spAutoFit/>
          </a:bodyPr>
          <a:lstStyle/>
          <a:p>
            <a:r>
              <a:rPr lang="en-US" sz="1200" dirty="0"/>
              <a:t>H</a:t>
            </a:r>
            <a:r>
              <a:rPr lang="en-US" sz="1200" baseline="30000" dirty="0"/>
              <a:t>+</a:t>
            </a:r>
          </a:p>
        </p:txBody>
      </p:sp>
      <p:cxnSp>
        <p:nvCxnSpPr>
          <p:cNvPr id="461" name="Straight Arrow Connector 460">
            <a:extLst>
              <a:ext uri="{FF2B5EF4-FFF2-40B4-BE49-F238E27FC236}">
                <a16:creationId xmlns:a16="http://schemas.microsoft.com/office/drawing/2014/main" id="{4B9AC1BE-7289-4B9C-B775-28FE57198CA2}"/>
              </a:ext>
            </a:extLst>
          </p:cNvPr>
          <p:cNvCxnSpPr/>
          <p:nvPr/>
        </p:nvCxnSpPr>
        <p:spPr>
          <a:xfrm flipH="1" flipV="1">
            <a:off x="9422405" y="3074989"/>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2" name="Straight Arrow Connector 461">
            <a:extLst>
              <a:ext uri="{FF2B5EF4-FFF2-40B4-BE49-F238E27FC236}">
                <a16:creationId xmlns:a16="http://schemas.microsoft.com/office/drawing/2014/main" id="{4B928BE3-4CC6-4D4D-9417-9CB52C7A032F}"/>
              </a:ext>
            </a:extLst>
          </p:cNvPr>
          <p:cNvCxnSpPr/>
          <p:nvPr/>
        </p:nvCxnSpPr>
        <p:spPr>
          <a:xfrm flipH="1" flipV="1">
            <a:off x="8633824" y="3070675"/>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3" name="Straight Arrow Connector 462">
            <a:extLst>
              <a:ext uri="{FF2B5EF4-FFF2-40B4-BE49-F238E27FC236}">
                <a16:creationId xmlns:a16="http://schemas.microsoft.com/office/drawing/2014/main" id="{852DBCA9-4702-443D-B472-8E034DC1225E}"/>
              </a:ext>
            </a:extLst>
          </p:cNvPr>
          <p:cNvCxnSpPr/>
          <p:nvPr/>
        </p:nvCxnSpPr>
        <p:spPr>
          <a:xfrm flipH="1" flipV="1">
            <a:off x="10188197" y="3091245"/>
            <a:ext cx="22433" cy="11161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64" name="TextBox 463">
            <a:extLst>
              <a:ext uri="{FF2B5EF4-FFF2-40B4-BE49-F238E27FC236}">
                <a16:creationId xmlns:a16="http://schemas.microsoft.com/office/drawing/2014/main" id="{8294DF51-BD00-4EBA-AD8D-1D2F7BB8FB0D}"/>
              </a:ext>
            </a:extLst>
          </p:cNvPr>
          <p:cNvSpPr txBox="1"/>
          <p:nvPr/>
        </p:nvSpPr>
        <p:spPr>
          <a:xfrm>
            <a:off x="8080607" y="4425834"/>
            <a:ext cx="378103" cy="276999"/>
          </a:xfrm>
          <a:prstGeom prst="rect">
            <a:avLst/>
          </a:prstGeom>
          <a:noFill/>
        </p:spPr>
        <p:txBody>
          <a:bodyPr wrap="square" rtlCol="0">
            <a:spAutoFit/>
          </a:bodyPr>
          <a:lstStyle/>
          <a:p>
            <a:r>
              <a:rPr lang="en-US" sz="1200" dirty="0"/>
              <a:t>H</a:t>
            </a:r>
            <a:r>
              <a:rPr lang="en-US" sz="1200" baseline="30000" dirty="0"/>
              <a:t>+</a:t>
            </a:r>
          </a:p>
        </p:txBody>
      </p:sp>
      <p:sp>
        <p:nvSpPr>
          <p:cNvPr id="466" name="TextBox 465">
            <a:extLst>
              <a:ext uri="{FF2B5EF4-FFF2-40B4-BE49-F238E27FC236}">
                <a16:creationId xmlns:a16="http://schemas.microsoft.com/office/drawing/2014/main" id="{48983593-B754-40FF-A152-EF1CBC8EC9A4}"/>
              </a:ext>
            </a:extLst>
          </p:cNvPr>
          <p:cNvSpPr txBox="1"/>
          <p:nvPr/>
        </p:nvSpPr>
        <p:spPr>
          <a:xfrm>
            <a:off x="9649881" y="4025421"/>
            <a:ext cx="378103" cy="276999"/>
          </a:xfrm>
          <a:prstGeom prst="rect">
            <a:avLst/>
          </a:prstGeom>
          <a:noFill/>
        </p:spPr>
        <p:txBody>
          <a:bodyPr wrap="square" rtlCol="0">
            <a:spAutoFit/>
          </a:bodyPr>
          <a:lstStyle/>
          <a:p>
            <a:r>
              <a:rPr lang="en-US" sz="1200" dirty="0"/>
              <a:t>H</a:t>
            </a:r>
            <a:r>
              <a:rPr lang="en-US" sz="1200" baseline="30000" dirty="0"/>
              <a:t>+</a:t>
            </a:r>
          </a:p>
        </p:txBody>
      </p:sp>
      <p:sp>
        <p:nvSpPr>
          <p:cNvPr id="467" name="TextBox 466">
            <a:extLst>
              <a:ext uri="{FF2B5EF4-FFF2-40B4-BE49-F238E27FC236}">
                <a16:creationId xmlns:a16="http://schemas.microsoft.com/office/drawing/2014/main" id="{699D0948-5F4F-4685-9F9E-E62C1FEDD941}"/>
              </a:ext>
            </a:extLst>
          </p:cNvPr>
          <p:cNvSpPr txBox="1"/>
          <p:nvPr/>
        </p:nvSpPr>
        <p:spPr>
          <a:xfrm>
            <a:off x="9475733" y="4196254"/>
            <a:ext cx="378103" cy="276999"/>
          </a:xfrm>
          <a:prstGeom prst="rect">
            <a:avLst/>
          </a:prstGeom>
          <a:noFill/>
        </p:spPr>
        <p:txBody>
          <a:bodyPr wrap="square" rtlCol="0">
            <a:spAutoFit/>
          </a:bodyPr>
          <a:lstStyle/>
          <a:p>
            <a:r>
              <a:rPr lang="en-US" sz="1200" dirty="0"/>
              <a:t>H</a:t>
            </a:r>
            <a:r>
              <a:rPr lang="en-US" sz="1200" baseline="30000" dirty="0"/>
              <a:t>+</a:t>
            </a:r>
          </a:p>
        </p:txBody>
      </p:sp>
      <p:sp>
        <p:nvSpPr>
          <p:cNvPr id="468" name="TextBox 467">
            <a:extLst>
              <a:ext uri="{FF2B5EF4-FFF2-40B4-BE49-F238E27FC236}">
                <a16:creationId xmlns:a16="http://schemas.microsoft.com/office/drawing/2014/main" id="{1E802EC8-E853-464B-98E8-8090B2A44F07}"/>
              </a:ext>
            </a:extLst>
          </p:cNvPr>
          <p:cNvSpPr txBox="1"/>
          <p:nvPr/>
        </p:nvSpPr>
        <p:spPr>
          <a:xfrm>
            <a:off x="9810726" y="4228670"/>
            <a:ext cx="378103" cy="276999"/>
          </a:xfrm>
          <a:prstGeom prst="rect">
            <a:avLst/>
          </a:prstGeom>
          <a:noFill/>
        </p:spPr>
        <p:txBody>
          <a:bodyPr wrap="square" rtlCol="0">
            <a:spAutoFit/>
          </a:bodyPr>
          <a:lstStyle/>
          <a:p>
            <a:r>
              <a:rPr lang="en-US" sz="1200" dirty="0"/>
              <a:t>H</a:t>
            </a:r>
            <a:r>
              <a:rPr lang="en-US" sz="1200" baseline="30000" dirty="0"/>
              <a:t>+</a:t>
            </a:r>
          </a:p>
        </p:txBody>
      </p:sp>
      <p:sp>
        <p:nvSpPr>
          <p:cNvPr id="469" name="TextBox 468">
            <a:extLst>
              <a:ext uri="{FF2B5EF4-FFF2-40B4-BE49-F238E27FC236}">
                <a16:creationId xmlns:a16="http://schemas.microsoft.com/office/drawing/2014/main" id="{560C3AB9-07E4-4347-A957-8D23826497DE}"/>
              </a:ext>
            </a:extLst>
          </p:cNvPr>
          <p:cNvSpPr txBox="1"/>
          <p:nvPr/>
        </p:nvSpPr>
        <p:spPr>
          <a:xfrm>
            <a:off x="8456984" y="4295262"/>
            <a:ext cx="378103" cy="276999"/>
          </a:xfrm>
          <a:prstGeom prst="rect">
            <a:avLst/>
          </a:prstGeom>
          <a:noFill/>
        </p:spPr>
        <p:txBody>
          <a:bodyPr wrap="square" rtlCol="0">
            <a:spAutoFit/>
          </a:bodyPr>
          <a:lstStyle/>
          <a:p>
            <a:r>
              <a:rPr lang="en-US" sz="1200" dirty="0"/>
              <a:t>H</a:t>
            </a:r>
            <a:r>
              <a:rPr lang="en-US" sz="1200" baseline="30000" dirty="0"/>
              <a:t>+</a:t>
            </a:r>
          </a:p>
        </p:txBody>
      </p:sp>
      <p:sp>
        <p:nvSpPr>
          <p:cNvPr id="470" name="TextBox 469">
            <a:extLst>
              <a:ext uri="{FF2B5EF4-FFF2-40B4-BE49-F238E27FC236}">
                <a16:creationId xmlns:a16="http://schemas.microsoft.com/office/drawing/2014/main" id="{5A9B1C00-6654-452E-9DE7-C1FB42B484A7}"/>
              </a:ext>
            </a:extLst>
          </p:cNvPr>
          <p:cNvSpPr txBox="1"/>
          <p:nvPr/>
        </p:nvSpPr>
        <p:spPr>
          <a:xfrm>
            <a:off x="10062387" y="4159151"/>
            <a:ext cx="378103" cy="276999"/>
          </a:xfrm>
          <a:prstGeom prst="rect">
            <a:avLst/>
          </a:prstGeom>
          <a:noFill/>
        </p:spPr>
        <p:txBody>
          <a:bodyPr wrap="square" rtlCol="0">
            <a:spAutoFit/>
          </a:bodyPr>
          <a:lstStyle/>
          <a:p>
            <a:r>
              <a:rPr lang="en-US" sz="1200" dirty="0"/>
              <a:t>H</a:t>
            </a:r>
            <a:r>
              <a:rPr lang="en-US" sz="1200" baseline="30000" dirty="0"/>
              <a:t>+</a:t>
            </a:r>
          </a:p>
        </p:txBody>
      </p:sp>
      <p:cxnSp>
        <p:nvCxnSpPr>
          <p:cNvPr id="471" name="Straight Arrow Connector 470">
            <a:extLst>
              <a:ext uri="{FF2B5EF4-FFF2-40B4-BE49-F238E27FC236}">
                <a16:creationId xmlns:a16="http://schemas.microsoft.com/office/drawing/2014/main" id="{CE54869A-7424-4A54-A3F4-B1FE8B3C36BF}"/>
              </a:ext>
            </a:extLst>
          </p:cNvPr>
          <p:cNvCxnSpPr>
            <a:cxnSpLocks/>
          </p:cNvCxnSpPr>
          <p:nvPr/>
        </p:nvCxnSpPr>
        <p:spPr>
          <a:xfrm>
            <a:off x="11300115" y="3044295"/>
            <a:ext cx="30555" cy="134542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3" name="TextBox 472">
            <a:extLst>
              <a:ext uri="{FF2B5EF4-FFF2-40B4-BE49-F238E27FC236}">
                <a16:creationId xmlns:a16="http://schemas.microsoft.com/office/drawing/2014/main" id="{E961AEBB-8737-4EFF-B2D5-377BD9CF9B5C}"/>
              </a:ext>
            </a:extLst>
          </p:cNvPr>
          <p:cNvSpPr txBox="1"/>
          <p:nvPr/>
        </p:nvSpPr>
        <p:spPr>
          <a:xfrm>
            <a:off x="9088727" y="2366132"/>
            <a:ext cx="378103" cy="276999"/>
          </a:xfrm>
          <a:prstGeom prst="rect">
            <a:avLst/>
          </a:prstGeom>
          <a:noFill/>
        </p:spPr>
        <p:txBody>
          <a:bodyPr wrap="square" rtlCol="0">
            <a:spAutoFit/>
          </a:bodyPr>
          <a:lstStyle/>
          <a:p>
            <a:r>
              <a:rPr lang="en-US" sz="1200" dirty="0"/>
              <a:t>H</a:t>
            </a:r>
            <a:r>
              <a:rPr lang="en-US" sz="1200" baseline="30000" dirty="0"/>
              <a:t>+</a:t>
            </a:r>
          </a:p>
        </p:txBody>
      </p:sp>
      <p:sp>
        <p:nvSpPr>
          <p:cNvPr id="474" name="TextBox 473">
            <a:extLst>
              <a:ext uri="{FF2B5EF4-FFF2-40B4-BE49-F238E27FC236}">
                <a16:creationId xmlns:a16="http://schemas.microsoft.com/office/drawing/2014/main" id="{CAF2E72C-0AF3-4CA4-AD19-FD818662B4B8}"/>
              </a:ext>
            </a:extLst>
          </p:cNvPr>
          <p:cNvSpPr txBox="1"/>
          <p:nvPr/>
        </p:nvSpPr>
        <p:spPr>
          <a:xfrm>
            <a:off x="8706840" y="2075029"/>
            <a:ext cx="378103" cy="276999"/>
          </a:xfrm>
          <a:prstGeom prst="rect">
            <a:avLst/>
          </a:prstGeom>
          <a:noFill/>
        </p:spPr>
        <p:txBody>
          <a:bodyPr wrap="square" rtlCol="0">
            <a:spAutoFit/>
          </a:bodyPr>
          <a:lstStyle/>
          <a:p>
            <a:r>
              <a:rPr lang="en-US" sz="1200" dirty="0"/>
              <a:t>H</a:t>
            </a:r>
            <a:r>
              <a:rPr lang="en-US" sz="1200" baseline="30000" dirty="0"/>
              <a:t>+</a:t>
            </a:r>
          </a:p>
        </p:txBody>
      </p:sp>
      <p:sp>
        <p:nvSpPr>
          <p:cNvPr id="475" name="TextBox 474">
            <a:extLst>
              <a:ext uri="{FF2B5EF4-FFF2-40B4-BE49-F238E27FC236}">
                <a16:creationId xmlns:a16="http://schemas.microsoft.com/office/drawing/2014/main" id="{F3484015-4BCA-4F5D-A101-13C0315E5D74}"/>
              </a:ext>
            </a:extLst>
          </p:cNvPr>
          <p:cNvSpPr txBox="1"/>
          <p:nvPr/>
        </p:nvSpPr>
        <p:spPr>
          <a:xfrm>
            <a:off x="8970820" y="2744464"/>
            <a:ext cx="378103" cy="276999"/>
          </a:xfrm>
          <a:prstGeom prst="rect">
            <a:avLst/>
          </a:prstGeom>
          <a:noFill/>
        </p:spPr>
        <p:txBody>
          <a:bodyPr wrap="square" rtlCol="0">
            <a:spAutoFit/>
          </a:bodyPr>
          <a:lstStyle/>
          <a:p>
            <a:r>
              <a:rPr lang="en-US" sz="1200" dirty="0"/>
              <a:t>H</a:t>
            </a:r>
            <a:r>
              <a:rPr lang="en-US" sz="1200" baseline="30000" dirty="0"/>
              <a:t>+</a:t>
            </a:r>
          </a:p>
        </p:txBody>
      </p:sp>
      <p:sp>
        <p:nvSpPr>
          <p:cNvPr id="477" name="TextBox 476">
            <a:extLst>
              <a:ext uri="{FF2B5EF4-FFF2-40B4-BE49-F238E27FC236}">
                <a16:creationId xmlns:a16="http://schemas.microsoft.com/office/drawing/2014/main" id="{E8EE250B-1329-4750-9E2E-F9D01A6E7A38}"/>
              </a:ext>
            </a:extLst>
          </p:cNvPr>
          <p:cNvSpPr txBox="1"/>
          <p:nvPr/>
        </p:nvSpPr>
        <p:spPr>
          <a:xfrm>
            <a:off x="9432623" y="2370433"/>
            <a:ext cx="378103" cy="276999"/>
          </a:xfrm>
          <a:prstGeom prst="rect">
            <a:avLst/>
          </a:prstGeom>
          <a:noFill/>
        </p:spPr>
        <p:txBody>
          <a:bodyPr wrap="square" rtlCol="0">
            <a:spAutoFit/>
          </a:bodyPr>
          <a:lstStyle/>
          <a:p>
            <a:r>
              <a:rPr lang="en-US" sz="1200" dirty="0"/>
              <a:t>H</a:t>
            </a:r>
            <a:r>
              <a:rPr lang="en-US" sz="1200" baseline="30000" dirty="0"/>
              <a:t>+</a:t>
            </a:r>
          </a:p>
        </p:txBody>
      </p:sp>
      <p:sp>
        <p:nvSpPr>
          <p:cNvPr id="478" name="TextBox 477">
            <a:extLst>
              <a:ext uri="{FF2B5EF4-FFF2-40B4-BE49-F238E27FC236}">
                <a16:creationId xmlns:a16="http://schemas.microsoft.com/office/drawing/2014/main" id="{98E81EEC-040F-4398-AFD6-9237B24A4F41}"/>
              </a:ext>
            </a:extLst>
          </p:cNvPr>
          <p:cNvSpPr txBox="1"/>
          <p:nvPr/>
        </p:nvSpPr>
        <p:spPr>
          <a:xfrm>
            <a:off x="9597092" y="2631207"/>
            <a:ext cx="378103" cy="276999"/>
          </a:xfrm>
          <a:prstGeom prst="rect">
            <a:avLst/>
          </a:prstGeom>
          <a:noFill/>
        </p:spPr>
        <p:txBody>
          <a:bodyPr wrap="square" rtlCol="0">
            <a:spAutoFit/>
          </a:bodyPr>
          <a:lstStyle/>
          <a:p>
            <a:r>
              <a:rPr lang="en-US" sz="1200" dirty="0"/>
              <a:t>H</a:t>
            </a:r>
            <a:r>
              <a:rPr lang="en-US" sz="1200" baseline="30000" dirty="0"/>
              <a:t>+</a:t>
            </a:r>
          </a:p>
        </p:txBody>
      </p:sp>
      <p:sp>
        <p:nvSpPr>
          <p:cNvPr id="479" name="TextBox 478">
            <a:extLst>
              <a:ext uri="{FF2B5EF4-FFF2-40B4-BE49-F238E27FC236}">
                <a16:creationId xmlns:a16="http://schemas.microsoft.com/office/drawing/2014/main" id="{FBB31644-61F0-4373-900D-DDFB2C5E0B3F}"/>
              </a:ext>
            </a:extLst>
          </p:cNvPr>
          <p:cNvSpPr txBox="1"/>
          <p:nvPr/>
        </p:nvSpPr>
        <p:spPr>
          <a:xfrm>
            <a:off x="9488657" y="2147838"/>
            <a:ext cx="378103" cy="276999"/>
          </a:xfrm>
          <a:prstGeom prst="rect">
            <a:avLst/>
          </a:prstGeom>
          <a:noFill/>
        </p:spPr>
        <p:txBody>
          <a:bodyPr wrap="square" rtlCol="0">
            <a:spAutoFit/>
          </a:bodyPr>
          <a:lstStyle/>
          <a:p>
            <a:r>
              <a:rPr lang="en-US" sz="1200" dirty="0"/>
              <a:t>H</a:t>
            </a:r>
            <a:r>
              <a:rPr lang="en-US" sz="1200" baseline="30000" dirty="0"/>
              <a:t>+</a:t>
            </a:r>
          </a:p>
        </p:txBody>
      </p:sp>
      <p:sp>
        <p:nvSpPr>
          <p:cNvPr id="480" name="TextBox 479">
            <a:extLst>
              <a:ext uri="{FF2B5EF4-FFF2-40B4-BE49-F238E27FC236}">
                <a16:creationId xmlns:a16="http://schemas.microsoft.com/office/drawing/2014/main" id="{9BAB2ACA-AF56-4C58-B38A-3F9AB5F78925}"/>
              </a:ext>
            </a:extLst>
          </p:cNvPr>
          <p:cNvSpPr txBox="1"/>
          <p:nvPr/>
        </p:nvSpPr>
        <p:spPr>
          <a:xfrm>
            <a:off x="9749492" y="2783607"/>
            <a:ext cx="378103" cy="276999"/>
          </a:xfrm>
          <a:prstGeom prst="rect">
            <a:avLst/>
          </a:prstGeom>
          <a:noFill/>
        </p:spPr>
        <p:txBody>
          <a:bodyPr wrap="square" rtlCol="0">
            <a:spAutoFit/>
          </a:bodyPr>
          <a:lstStyle/>
          <a:p>
            <a:r>
              <a:rPr lang="en-US" sz="1200" dirty="0"/>
              <a:t>H</a:t>
            </a:r>
            <a:r>
              <a:rPr lang="en-US" sz="1200" baseline="30000" dirty="0"/>
              <a:t>+</a:t>
            </a:r>
          </a:p>
        </p:txBody>
      </p:sp>
      <p:sp>
        <p:nvSpPr>
          <p:cNvPr id="481" name="TextBox 480">
            <a:extLst>
              <a:ext uri="{FF2B5EF4-FFF2-40B4-BE49-F238E27FC236}">
                <a16:creationId xmlns:a16="http://schemas.microsoft.com/office/drawing/2014/main" id="{ED3F8F97-9D5F-4302-9275-AB46152BA753}"/>
              </a:ext>
            </a:extLst>
          </p:cNvPr>
          <p:cNvSpPr txBox="1"/>
          <p:nvPr/>
        </p:nvSpPr>
        <p:spPr>
          <a:xfrm>
            <a:off x="9554119" y="2900604"/>
            <a:ext cx="378103" cy="276999"/>
          </a:xfrm>
          <a:prstGeom prst="rect">
            <a:avLst/>
          </a:prstGeom>
          <a:noFill/>
        </p:spPr>
        <p:txBody>
          <a:bodyPr wrap="square" rtlCol="0">
            <a:spAutoFit/>
          </a:bodyPr>
          <a:lstStyle/>
          <a:p>
            <a:r>
              <a:rPr lang="en-US" sz="1200" dirty="0"/>
              <a:t>H</a:t>
            </a:r>
            <a:r>
              <a:rPr lang="en-US" sz="1200" baseline="30000" dirty="0"/>
              <a:t>+</a:t>
            </a:r>
          </a:p>
        </p:txBody>
      </p:sp>
      <p:sp>
        <p:nvSpPr>
          <p:cNvPr id="482" name="TextBox 481">
            <a:extLst>
              <a:ext uri="{FF2B5EF4-FFF2-40B4-BE49-F238E27FC236}">
                <a16:creationId xmlns:a16="http://schemas.microsoft.com/office/drawing/2014/main" id="{38B40891-F0C2-479B-8982-724A228EA5CF}"/>
              </a:ext>
            </a:extLst>
          </p:cNvPr>
          <p:cNvSpPr txBox="1"/>
          <p:nvPr/>
        </p:nvSpPr>
        <p:spPr>
          <a:xfrm>
            <a:off x="10978603" y="2420364"/>
            <a:ext cx="378103" cy="276999"/>
          </a:xfrm>
          <a:prstGeom prst="rect">
            <a:avLst/>
          </a:prstGeom>
          <a:noFill/>
        </p:spPr>
        <p:txBody>
          <a:bodyPr wrap="square" rtlCol="0">
            <a:spAutoFit/>
          </a:bodyPr>
          <a:lstStyle/>
          <a:p>
            <a:r>
              <a:rPr lang="en-US" sz="1200" dirty="0"/>
              <a:t>H</a:t>
            </a:r>
            <a:r>
              <a:rPr lang="en-US" sz="1200" baseline="30000" dirty="0"/>
              <a:t>+</a:t>
            </a:r>
          </a:p>
        </p:txBody>
      </p:sp>
      <p:sp>
        <p:nvSpPr>
          <p:cNvPr id="483" name="TextBox 482">
            <a:extLst>
              <a:ext uri="{FF2B5EF4-FFF2-40B4-BE49-F238E27FC236}">
                <a16:creationId xmlns:a16="http://schemas.microsoft.com/office/drawing/2014/main" id="{24CE8B22-D371-43FD-88E9-84226091689C}"/>
              </a:ext>
            </a:extLst>
          </p:cNvPr>
          <p:cNvSpPr txBox="1"/>
          <p:nvPr/>
        </p:nvSpPr>
        <p:spPr>
          <a:xfrm>
            <a:off x="9706519" y="3053004"/>
            <a:ext cx="378103" cy="276999"/>
          </a:xfrm>
          <a:prstGeom prst="rect">
            <a:avLst/>
          </a:prstGeom>
          <a:noFill/>
        </p:spPr>
        <p:txBody>
          <a:bodyPr wrap="square" rtlCol="0">
            <a:spAutoFit/>
          </a:bodyPr>
          <a:lstStyle/>
          <a:p>
            <a:r>
              <a:rPr lang="en-US" sz="1200" dirty="0"/>
              <a:t>H</a:t>
            </a:r>
            <a:r>
              <a:rPr lang="en-US" sz="1200" baseline="30000" dirty="0"/>
              <a:t>+</a:t>
            </a:r>
          </a:p>
        </p:txBody>
      </p:sp>
      <p:sp>
        <p:nvSpPr>
          <p:cNvPr id="484" name="TextBox 483">
            <a:extLst>
              <a:ext uri="{FF2B5EF4-FFF2-40B4-BE49-F238E27FC236}">
                <a16:creationId xmlns:a16="http://schemas.microsoft.com/office/drawing/2014/main" id="{5159EFB5-D5B6-40B4-9E8F-C6A3DEB8A6C4}"/>
              </a:ext>
            </a:extLst>
          </p:cNvPr>
          <p:cNvSpPr txBox="1"/>
          <p:nvPr/>
        </p:nvSpPr>
        <p:spPr>
          <a:xfrm>
            <a:off x="9989129" y="2186638"/>
            <a:ext cx="378103" cy="276999"/>
          </a:xfrm>
          <a:prstGeom prst="rect">
            <a:avLst/>
          </a:prstGeom>
          <a:noFill/>
        </p:spPr>
        <p:txBody>
          <a:bodyPr wrap="square" rtlCol="0">
            <a:spAutoFit/>
          </a:bodyPr>
          <a:lstStyle/>
          <a:p>
            <a:r>
              <a:rPr lang="en-US" sz="1200" dirty="0"/>
              <a:t>H</a:t>
            </a:r>
            <a:r>
              <a:rPr lang="en-US" sz="1200" baseline="30000" dirty="0"/>
              <a:t>+</a:t>
            </a:r>
          </a:p>
        </p:txBody>
      </p:sp>
      <p:sp>
        <p:nvSpPr>
          <p:cNvPr id="485" name="TextBox 484">
            <a:extLst>
              <a:ext uri="{FF2B5EF4-FFF2-40B4-BE49-F238E27FC236}">
                <a16:creationId xmlns:a16="http://schemas.microsoft.com/office/drawing/2014/main" id="{AAB52DAA-99DF-4FFA-AB8F-77C36C9923E2}"/>
              </a:ext>
            </a:extLst>
          </p:cNvPr>
          <p:cNvSpPr txBox="1"/>
          <p:nvPr/>
        </p:nvSpPr>
        <p:spPr>
          <a:xfrm>
            <a:off x="9910861" y="2596709"/>
            <a:ext cx="378103" cy="276999"/>
          </a:xfrm>
          <a:prstGeom prst="rect">
            <a:avLst/>
          </a:prstGeom>
          <a:noFill/>
        </p:spPr>
        <p:txBody>
          <a:bodyPr wrap="square" rtlCol="0">
            <a:spAutoFit/>
          </a:bodyPr>
          <a:lstStyle/>
          <a:p>
            <a:r>
              <a:rPr lang="en-US" sz="1200" dirty="0"/>
              <a:t>H</a:t>
            </a:r>
            <a:r>
              <a:rPr lang="en-US" sz="1200" baseline="30000" dirty="0"/>
              <a:t>+</a:t>
            </a:r>
          </a:p>
        </p:txBody>
      </p:sp>
      <p:sp>
        <p:nvSpPr>
          <p:cNvPr id="486" name="TextBox 485">
            <a:extLst>
              <a:ext uri="{FF2B5EF4-FFF2-40B4-BE49-F238E27FC236}">
                <a16:creationId xmlns:a16="http://schemas.microsoft.com/office/drawing/2014/main" id="{BA53A08A-2B08-490C-ADD4-8EA04184DE32}"/>
              </a:ext>
            </a:extLst>
          </p:cNvPr>
          <p:cNvSpPr txBox="1"/>
          <p:nvPr/>
        </p:nvSpPr>
        <p:spPr>
          <a:xfrm>
            <a:off x="10063261" y="2749109"/>
            <a:ext cx="378103" cy="276999"/>
          </a:xfrm>
          <a:prstGeom prst="rect">
            <a:avLst/>
          </a:prstGeom>
          <a:noFill/>
        </p:spPr>
        <p:txBody>
          <a:bodyPr wrap="square" rtlCol="0">
            <a:spAutoFit/>
          </a:bodyPr>
          <a:lstStyle/>
          <a:p>
            <a:r>
              <a:rPr lang="en-US" sz="1200" dirty="0"/>
              <a:t>H</a:t>
            </a:r>
            <a:r>
              <a:rPr lang="en-US" sz="1200" baseline="30000" dirty="0"/>
              <a:t>+</a:t>
            </a:r>
          </a:p>
        </p:txBody>
      </p:sp>
      <p:sp>
        <p:nvSpPr>
          <p:cNvPr id="487" name="TextBox 486">
            <a:extLst>
              <a:ext uri="{FF2B5EF4-FFF2-40B4-BE49-F238E27FC236}">
                <a16:creationId xmlns:a16="http://schemas.microsoft.com/office/drawing/2014/main" id="{C3A6ACB8-6618-4F63-A788-930E5155B521}"/>
              </a:ext>
            </a:extLst>
          </p:cNvPr>
          <p:cNvSpPr txBox="1"/>
          <p:nvPr/>
        </p:nvSpPr>
        <p:spPr>
          <a:xfrm>
            <a:off x="10042733" y="2387436"/>
            <a:ext cx="378103" cy="276999"/>
          </a:xfrm>
          <a:prstGeom prst="rect">
            <a:avLst/>
          </a:prstGeom>
          <a:noFill/>
        </p:spPr>
        <p:txBody>
          <a:bodyPr wrap="square" rtlCol="0">
            <a:spAutoFit/>
          </a:bodyPr>
          <a:lstStyle/>
          <a:p>
            <a:r>
              <a:rPr lang="en-US" sz="1200" dirty="0"/>
              <a:t>H</a:t>
            </a:r>
            <a:r>
              <a:rPr lang="en-US" sz="1200" baseline="30000" dirty="0"/>
              <a:t>+</a:t>
            </a:r>
          </a:p>
        </p:txBody>
      </p:sp>
      <p:sp>
        <p:nvSpPr>
          <p:cNvPr id="488" name="TextBox 487">
            <a:extLst>
              <a:ext uri="{FF2B5EF4-FFF2-40B4-BE49-F238E27FC236}">
                <a16:creationId xmlns:a16="http://schemas.microsoft.com/office/drawing/2014/main" id="{E39CBA2D-F1DC-40AB-95D1-7ED4ADF806DD}"/>
              </a:ext>
            </a:extLst>
          </p:cNvPr>
          <p:cNvSpPr txBox="1"/>
          <p:nvPr/>
        </p:nvSpPr>
        <p:spPr>
          <a:xfrm>
            <a:off x="10195133" y="2539836"/>
            <a:ext cx="378103" cy="276999"/>
          </a:xfrm>
          <a:prstGeom prst="rect">
            <a:avLst/>
          </a:prstGeom>
          <a:noFill/>
        </p:spPr>
        <p:txBody>
          <a:bodyPr wrap="square" rtlCol="0">
            <a:spAutoFit/>
          </a:bodyPr>
          <a:lstStyle/>
          <a:p>
            <a:r>
              <a:rPr lang="en-US" sz="1200" dirty="0"/>
              <a:t>H</a:t>
            </a:r>
            <a:r>
              <a:rPr lang="en-US" sz="1200" baseline="30000" dirty="0"/>
              <a:t>+</a:t>
            </a:r>
          </a:p>
        </p:txBody>
      </p:sp>
      <p:sp>
        <p:nvSpPr>
          <p:cNvPr id="489" name="TextBox 488">
            <a:extLst>
              <a:ext uri="{FF2B5EF4-FFF2-40B4-BE49-F238E27FC236}">
                <a16:creationId xmlns:a16="http://schemas.microsoft.com/office/drawing/2014/main" id="{18F30D38-A21F-4F9C-932C-DB2E7AE4DA13}"/>
              </a:ext>
            </a:extLst>
          </p:cNvPr>
          <p:cNvSpPr txBox="1"/>
          <p:nvPr/>
        </p:nvSpPr>
        <p:spPr>
          <a:xfrm>
            <a:off x="10295672" y="2883723"/>
            <a:ext cx="378103" cy="276999"/>
          </a:xfrm>
          <a:prstGeom prst="rect">
            <a:avLst/>
          </a:prstGeom>
          <a:noFill/>
        </p:spPr>
        <p:txBody>
          <a:bodyPr wrap="square" rtlCol="0">
            <a:spAutoFit/>
          </a:bodyPr>
          <a:lstStyle/>
          <a:p>
            <a:r>
              <a:rPr lang="en-US" sz="1200" dirty="0"/>
              <a:t>H</a:t>
            </a:r>
            <a:r>
              <a:rPr lang="en-US" sz="1200" baseline="30000" dirty="0"/>
              <a:t>+</a:t>
            </a:r>
          </a:p>
        </p:txBody>
      </p:sp>
      <p:sp>
        <p:nvSpPr>
          <p:cNvPr id="490" name="TextBox 489">
            <a:extLst>
              <a:ext uri="{FF2B5EF4-FFF2-40B4-BE49-F238E27FC236}">
                <a16:creationId xmlns:a16="http://schemas.microsoft.com/office/drawing/2014/main" id="{AFE38DB3-FCE4-4CA5-A54D-95C78B3341E2}"/>
              </a:ext>
            </a:extLst>
          </p:cNvPr>
          <p:cNvSpPr txBox="1"/>
          <p:nvPr/>
        </p:nvSpPr>
        <p:spPr>
          <a:xfrm>
            <a:off x="10307314" y="2173129"/>
            <a:ext cx="378103" cy="276999"/>
          </a:xfrm>
          <a:prstGeom prst="rect">
            <a:avLst/>
          </a:prstGeom>
          <a:noFill/>
        </p:spPr>
        <p:txBody>
          <a:bodyPr wrap="square" rtlCol="0">
            <a:spAutoFit/>
          </a:bodyPr>
          <a:lstStyle/>
          <a:p>
            <a:r>
              <a:rPr lang="en-US" sz="1200" dirty="0"/>
              <a:t>H</a:t>
            </a:r>
            <a:r>
              <a:rPr lang="en-US" sz="1200" baseline="30000" dirty="0"/>
              <a:t>+</a:t>
            </a:r>
          </a:p>
        </p:txBody>
      </p:sp>
      <p:sp>
        <p:nvSpPr>
          <p:cNvPr id="491" name="TextBox 490">
            <a:extLst>
              <a:ext uri="{FF2B5EF4-FFF2-40B4-BE49-F238E27FC236}">
                <a16:creationId xmlns:a16="http://schemas.microsoft.com/office/drawing/2014/main" id="{9A6F35E4-18AC-4DE7-9093-621AAE25B7D7}"/>
              </a:ext>
            </a:extLst>
          </p:cNvPr>
          <p:cNvSpPr txBox="1"/>
          <p:nvPr/>
        </p:nvSpPr>
        <p:spPr>
          <a:xfrm>
            <a:off x="8814309" y="2884552"/>
            <a:ext cx="378103" cy="276999"/>
          </a:xfrm>
          <a:prstGeom prst="rect">
            <a:avLst/>
          </a:prstGeom>
          <a:noFill/>
        </p:spPr>
        <p:txBody>
          <a:bodyPr wrap="square" rtlCol="0">
            <a:spAutoFit/>
          </a:bodyPr>
          <a:lstStyle/>
          <a:p>
            <a:r>
              <a:rPr lang="en-US" sz="1200" dirty="0"/>
              <a:t>H</a:t>
            </a:r>
            <a:r>
              <a:rPr lang="en-US" sz="1200" baseline="30000" dirty="0"/>
              <a:t>+</a:t>
            </a:r>
          </a:p>
        </p:txBody>
      </p:sp>
      <p:sp>
        <p:nvSpPr>
          <p:cNvPr id="492" name="TextBox 491">
            <a:extLst>
              <a:ext uri="{FF2B5EF4-FFF2-40B4-BE49-F238E27FC236}">
                <a16:creationId xmlns:a16="http://schemas.microsoft.com/office/drawing/2014/main" id="{6C506FEA-8D38-4573-B05F-318953E4A2FD}"/>
              </a:ext>
            </a:extLst>
          </p:cNvPr>
          <p:cNvSpPr txBox="1"/>
          <p:nvPr/>
        </p:nvSpPr>
        <p:spPr>
          <a:xfrm>
            <a:off x="8721155" y="3054999"/>
            <a:ext cx="378103" cy="276999"/>
          </a:xfrm>
          <a:prstGeom prst="rect">
            <a:avLst/>
          </a:prstGeom>
          <a:noFill/>
        </p:spPr>
        <p:txBody>
          <a:bodyPr wrap="square" rtlCol="0">
            <a:spAutoFit/>
          </a:bodyPr>
          <a:lstStyle/>
          <a:p>
            <a:r>
              <a:rPr lang="en-US" sz="1200" dirty="0"/>
              <a:t>H</a:t>
            </a:r>
            <a:r>
              <a:rPr lang="en-US" sz="1200" baseline="30000" dirty="0"/>
              <a:t>+</a:t>
            </a:r>
          </a:p>
        </p:txBody>
      </p:sp>
      <p:sp>
        <p:nvSpPr>
          <p:cNvPr id="493" name="TextBox 492">
            <a:extLst>
              <a:ext uri="{FF2B5EF4-FFF2-40B4-BE49-F238E27FC236}">
                <a16:creationId xmlns:a16="http://schemas.microsoft.com/office/drawing/2014/main" id="{4C3F9C0D-A2AA-4A9D-8122-2CA1DD07581C}"/>
              </a:ext>
            </a:extLst>
          </p:cNvPr>
          <p:cNvSpPr txBox="1"/>
          <p:nvPr/>
        </p:nvSpPr>
        <p:spPr>
          <a:xfrm>
            <a:off x="7886474" y="2233489"/>
            <a:ext cx="378103" cy="276999"/>
          </a:xfrm>
          <a:prstGeom prst="rect">
            <a:avLst/>
          </a:prstGeom>
          <a:noFill/>
        </p:spPr>
        <p:txBody>
          <a:bodyPr wrap="square" rtlCol="0">
            <a:spAutoFit/>
          </a:bodyPr>
          <a:lstStyle/>
          <a:p>
            <a:r>
              <a:rPr lang="en-US" sz="1200" dirty="0"/>
              <a:t>H</a:t>
            </a:r>
            <a:r>
              <a:rPr lang="en-US" sz="1200" baseline="30000" dirty="0"/>
              <a:t>+</a:t>
            </a:r>
          </a:p>
        </p:txBody>
      </p:sp>
      <p:sp>
        <p:nvSpPr>
          <p:cNvPr id="494" name="TextBox 493">
            <a:extLst>
              <a:ext uri="{FF2B5EF4-FFF2-40B4-BE49-F238E27FC236}">
                <a16:creationId xmlns:a16="http://schemas.microsoft.com/office/drawing/2014/main" id="{3D980FC8-D939-44CF-BF09-30B9DA096E35}"/>
              </a:ext>
            </a:extLst>
          </p:cNvPr>
          <p:cNvSpPr txBox="1"/>
          <p:nvPr/>
        </p:nvSpPr>
        <p:spPr>
          <a:xfrm>
            <a:off x="8056622" y="2629707"/>
            <a:ext cx="378103" cy="276999"/>
          </a:xfrm>
          <a:prstGeom prst="rect">
            <a:avLst/>
          </a:prstGeom>
          <a:noFill/>
        </p:spPr>
        <p:txBody>
          <a:bodyPr wrap="square" rtlCol="0">
            <a:spAutoFit/>
          </a:bodyPr>
          <a:lstStyle/>
          <a:p>
            <a:r>
              <a:rPr lang="en-US" sz="1200" dirty="0"/>
              <a:t>H</a:t>
            </a:r>
            <a:r>
              <a:rPr lang="en-US" sz="1200" baseline="30000" dirty="0"/>
              <a:t>+</a:t>
            </a:r>
          </a:p>
        </p:txBody>
      </p:sp>
      <p:sp>
        <p:nvSpPr>
          <p:cNvPr id="495" name="TextBox 494">
            <a:extLst>
              <a:ext uri="{FF2B5EF4-FFF2-40B4-BE49-F238E27FC236}">
                <a16:creationId xmlns:a16="http://schemas.microsoft.com/office/drawing/2014/main" id="{1D917574-6912-4679-BC2D-4312898F95BE}"/>
              </a:ext>
            </a:extLst>
          </p:cNvPr>
          <p:cNvSpPr txBox="1"/>
          <p:nvPr/>
        </p:nvSpPr>
        <p:spPr>
          <a:xfrm>
            <a:off x="8226146" y="2782159"/>
            <a:ext cx="378103" cy="276999"/>
          </a:xfrm>
          <a:prstGeom prst="rect">
            <a:avLst/>
          </a:prstGeom>
          <a:noFill/>
        </p:spPr>
        <p:txBody>
          <a:bodyPr wrap="square" rtlCol="0">
            <a:spAutoFit/>
          </a:bodyPr>
          <a:lstStyle/>
          <a:p>
            <a:r>
              <a:rPr lang="en-US" sz="1200" dirty="0"/>
              <a:t>H</a:t>
            </a:r>
            <a:r>
              <a:rPr lang="en-US" sz="1200" baseline="30000" dirty="0"/>
              <a:t>+</a:t>
            </a:r>
          </a:p>
        </p:txBody>
      </p:sp>
      <p:sp>
        <p:nvSpPr>
          <p:cNvPr id="496" name="TextBox 495">
            <a:extLst>
              <a:ext uri="{FF2B5EF4-FFF2-40B4-BE49-F238E27FC236}">
                <a16:creationId xmlns:a16="http://schemas.microsoft.com/office/drawing/2014/main" id="{CE909AA3-3AD0-4BD2-A547-EA3F7929FA50}"/>
              </a:ext>
            </a:extLst>
          </p:cNvPr>
          <p:cNvSpPr txBox="1"/>
          <p:nvPr/>
        </p:nvSpPr>
        <p:spPr>
          <a:xfrm>
            <a:off x="8465754" y="2847926"/>
            <a:ext cx="378103" cy="276999"/>
          </a:xfrm>
          <a:prstGeom prst="rect">
            <a:avLst/>
          </a:prstGeom>
          <a:noFill/>
        </p:spPr>
        <p:txBody>
          <a:bodyPr wrap="square" rtlCol="0">
            <a:spAutoFit/>
          </a:bodyPr>
          <a:lstStyle/>
          <a:p>
            <a:r>
              <a:rPr lang="en-US" sz="1200" dirty="0"/>
              <a:t>H</a:t>
            </a:r>
            <a:r>
              <a:rPr lang="en-US" sz="1200" baseline="30000" dirty="0"/>
              <a:t>+</a:t>
            </a:r>
          </a:p>
        </p:txBody>
      </p:sp>
      <p:sp>
        <p:nvSpPr>
          <p:cNvPr id="497" name="TextBox 496">
            <a:extLst>
              <a:ext uri="{FF2B5EF4-FFF2-40B4-BE49-F238E27FC236}">
                <a16:creationId xmlns:a16="http://schemas.microsoft.com/office/drawing/2014/main" id="{F980189F-3C82-4164-A43F-7418AD58A82B}"/>
              </a:ext>
            </a:extLst>
          </p:cNvPr>
          <p:cNvSpPr txBox="1"/>
          <p:nvPr/>
        </p:nvSpPr>
        <p:spPr>
          <a:xfrm>
            <a:off x="8042902" y="3009259"/>
            <a:ext cx="378103" cy="276999"/>
          </a:xfrm>
          <a:prstGeom prst="rect">
            <a:avLst/>
          </a:prstGeom>
          <a:noFill/>
        </p:spPr>
        <p:txBody>
          <a:bodyPr wrap="square" rtlCol="0">
            <a:spAutoFit/>
          </a:bodyPr>
          <a:lstStyle/>
          <a:p>
            <a:r>
              <a:rPr lang="en-US" sz="1200" dirty="0"/>
              <a:t>H</a:t>
            </a:r>
            <a:r>
              <a:rPr lang="en-US" sz="1200" baseline="30000" dirty="0"/>
              <a:t>+</a:t>
            </a:r>
          </a:p>
        </p:txBody>
      </p:sp>
      <p:sp>
        <p:nvSpPr>
          <p:cNvPr id="498" name="TextBox 497">
            <a:extLst>
              <a:ext uri="{FF2B5EF4-FFF2-40B4-BE49-F238E27FC236}">
                <a16:creationId xmlns:a16="http://schemas.microsoft.com/office/drawing/2014/main" id="{EC375984-38ED-43A5-A251-F20C47ACA388}"/>
              </a:ext>
            </a:extLst>
          </p:cNvPr>
          <p:cNvSpPr txBox="1"/>
          <p:nvPr/>
        </p:nvSpPr>
        <p:spPr>
          <a:xfrm>
            <a:off x="8162729" y="2411813"/>
            <a:ext cx="378103" cy="276999"/>
          </a:xfrm>
          <a:prstGeom prst="rect">
            <a:avLst/>
          </a:prstGeom>
          <a:noFill/>
        </p:spPr>
        <p:txBody>
          <a:bodyPr wrap="square" rtlCol="0">
            <a:spAutoFit/>
          </a:bodyPr>
          <a:lstStyle/>
          <a:p>
            <a:r>
              <a:rPr lang="en-US" sz="1200" dirty="0"/>
              <a:t>H</a:t>
            </a:r>
            <a:r>
              <a:rPr lang="en-US" sz="1200" baseline="30000" dirty="0"/>
              <a:t>+</a:t>
            </a:r>
          </a:p>
        </p:txBody>
      </p:sp>
      <p:sp>
        <p:nvSpPr>
          <p:cNvPr id="499" name="TextBox 498">
            <a:extLst>
              <a:ext uri="{FF2B5EF4-FFF2-40B4-BE49-F238E27FC236}">
                <a16:creationId xmlns:a16="http://schemas.microsoft.com/office/drawing/2014/main" id="{CCBFD9B9-C513-4182-928E-2B2D2C2F5F57}"/>
              </a:ext>
            </a:extLst>
          </p:cNvPr>
          <p:cNvSpPr txBox="1"/>
          <p:nvPr/>
        </p:nvSpPr>
        <p:spPr>
          <a:xfrm>
            <a:off x="8226145" y="2199561"/>
            <a:ext cx="378103" cy="276999"/>
          </a:xfrm>
          <a:prstGeom prst="rect">
            <a:avLst/>
          </a:prstGeom>
          <a:noFill/>
        </p:spPr>
        <p:txBody>
          <a:bodyPr wrap="square" rtlCol="0">
            <a:spAutoFit/>
          </a:bodyPr>
          <a:lstStyle/>
          <a:p>
            <a:r>
              <a:rPr lang="en-US" sz="1200" dirty="0"/>
              <a:t>H</a:t>
            </a:r>
            <a:r>
              <a:rPr lang="en-US" sz="1200" baseline="30000" dirty="0"/>
              <a:t>+</a:t>
            </a:r>
          </a:p>
        </p:txBody>
      </p:sp>
      <p:sp>
        <p:nvSpPr>
          <p:cNvPr id="500" name="TextBox 499">
            <a:extLst>
              <a:ext uri="{FF2B5EF4-FFF2-40B4-BE49-F238E27FC236}">
                <a16:creationId xmlns:a16="http://schemas.microsoft.com/office/drawing/2014/main" id="{EAE7A7E4-4B94-41A0-8151-FBFBC994FA20}"/>
              </a:ext>
            </a:extLst>
          </p:cNvPr>
          <p:cNvSpPr txBox="1"/>
          <p:nvPr/>
        </p:nvSpPr>
        <p:spPr>
          <a:xfrm>
            <a:off x="10520121" y="2422634"/>
            <a:ext cx="378103" cy="276999"/>
          </a:xfrm>
          <a:prstGeom prst="rect">
            <a:avLst/>
          </a:prstGeom>
          <a:noFill/>
        </p:spPr>
        <p:txBody>
          <a:bodyPr wrap="square" rtlCol="0">
            <a:spAutoFit/>
          </a:bodyPr>
          <a:lstStyle/>
          <a:p>
            <a:r>
              <a:rPr lang="en-US" sz="1200" dirty="0"/>
              <a:t>H</a:t>
            </a:r>
            <a:r>
              <a:rPr lang="en-US" sz="1200" baseline="30000" dirty="0"/>
              <a:t>+</a:t>
            </a:r>
          </a:p>
        </p:txBody>
      </p:sp>
      <p:sp>
        <p:nvSpPr>
          <p:cNvPr id="501" name="Arrow: Curved Up 500">
            <a:extLst>
              <a:ext uri="{FF2B5EF4-FFF2-40B4-BE49-F238E27FC236}">
                <a16:creationId xmlns:a16="http://schemas.microsoft.com/office/drawing/2014/main" id="{B1E0757B-586E-4DA0-9749-43404BC16295}"/>
              </a:ext>
            </a:extLst>
          </p:cNvPr>
          <p:cNvSpPr/>
          <p:nvPr/>
        </p:nvSpPr>
        <p:spPr>
          <a:xfrm rot="362314" flipV="1">
            <a:off x="11008821" y="4192688"/>
            <a:ext cx="698514" cy="226797"/>
          </a:xfrm>
          <a:prstGeom prst="curved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2" name="TextBox 501">
            <a:extLst>
              <a:ext uri="{FF2B5EF4-FFF2-40B4-BE49-F238E27FC236}">
                <a16:creationId xmlns:a16="http://schemas.microsoft.com/office/drawing/2014/main" id="{831CFB9A-CB01-4AE4-9E23-F0F367C76E5A}"/>
              </a:ext>
            </a:extLst>
          </p:cNvPr>
          <p:cNvSpPr txBox="1"/>
          <p:nvPr/>
        </p:nvSpPr>
        <p:spPr>
          <a:xfrm>
            <a:off x="11183241" y="4301365"/>
            <a:ext cx="378103" cy="276999"/>
          </a:xfrm>
          <a:prstGeom prst="rect">
            <a:avLst/>
          </a:prstGeom>
          <a:noFill/>
        </p:spPr>
        <p:txBody>
          <a:bodyPr wrap="square" rtlCol="0">
            <a:spAutoFit/>
          </a:bodyPr>
          <a:lstStyle/>
          <a:p>
            <a:r>
              <a:rPr lang="en-US" sz="1200" dirty="0"/>
              <a:t>H</a:t>
            </a:r>
            <a:r>
              <a:rPr lang="en-US" sz="1200" baseline="30000" dirty="0"/>
              <a:t>+</a:t>
            </a:r>
          </a:p>
        </p:txBody>
      </p:sp>
      <p:grpSp>
        <p:nvGrpSpPr>
          <p:cNvPr id="504" name="Group 503">
            <a:extLst>
              <a:ext uri="{FF2B5EF4-FFF2-40B4-BE49-F238E27FC236}">
                <a16:creationId xmlns:a16="http://schemas.microsoft.com/office/drawing/2014/main" id="{B782E546-4962-4067-B179-AB3BEE2A9A96}"/>
              </a:ext>
            </a:extLst>
          </p:cNvPr>
          <p:cNvGrpSpPr/>
          <p:nvPr/>
        </p:nvGrpSpPr>
        <p:grpSpPr>
          <a:xfrm>
            <a:off x="11432200" y="4505669"/>
            <a:ext cx="697825" cy="345094"/>
            <a:chOff x="1631780" y="3753379"/>
            <a:chExt cx="697825" cy="345094"/>
          </a:xfrm>
        </p:grpSpPr>
        <p:sp>
          <p:nvSpPr>
            <p:cNvPr id="505" name="Star: 12 Points 504">
              <a:extLst>
                <a:ext uri="{FF2B5EF4-FFF2-40B4-BE49-F238E27FC236}">
                  <a16:creationId xmlns:a16="http://schemas.microsoft.com/office/drawing/2014/main" id="{AB79DB1C-006E-45F1-8CB1-DF159438C92E}"/>
                </a:ext>
              </a:extLst>
            </p:cNvPr>
            <p:cNvSpPr/>
            <p:nvPr/>
          </p:nvSpPr>
          <p:spPr>
            <a:xfrm>
              <a:off x="1631780" y="3753379"/>
              <a:ext cx="697825" cy="345094"/>
            </a:xfrm>
            <a:prstGeom prst="star12">
              <a:avLst>
                <a:gd name="adj" fmla="val 349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506" name="TextBox 505">
              <a:extLst>
                <a:ext uri="{FF2B5EF4-FFF2-40B4-BE49-F238E27FC236}">
                  <a16:creationId xmlns:a16="http://schemas.microsoft.com/office/drawing/2014/main" id="{4F2F346C-9460-4F76-8C78-1B7E7B615D94}"/>
                </a:ext>
              </a:extLst>
            </p:cNvPr>
            <p:cNvSpPr txBox="1"/>
            <p:nvPr/>
          </p:nvSpPr>
          <p:spPr>
            <a:xfrm>
              <a:off x="1661701" y="3771341"/>
              <a:ext cx="639558" cy="276999"/>
            </a:xfrm>
            <a:prstGeom prst="rect">
              <a:avLst/>
            </a:prstGeom>
            <a:noFill/>
          </p:spPr>
          <p:txBody>
            <a:bodyPr wrap="square" rtlCol="0">
              <a:spAutoFit/>
            </a:bodyPr>
            <a:lstStyle/>
            <a:p>
              <a:r>
                <a:rPr lang="en-US" sz="1200" dirty="0"/>
                <a:t>__ATP</a:t>
              </a:r>
            </a:p>
          </p:txBody>
        </p:sp>
      </p:grpSp>
      <p:sp>
        <p:nvSpPr>
          <p:cNvPr id="546" name="Oval 545">
            <a:extLst>
              <a:ext uri="{FF2B5EF4-FFF2-40B4-BE49-F238E27FC236}">
                <a16:creationId xmlns:a16="http://schemas.microsoft.com/office/drawing/2014/main" id="{E1447C79-3A79-4648-8616-E2E9BC2DB42B}"/>
              </a:ext>
            </a:extLst>
          </p:cNvPr>
          <p:cNvSpPr/>
          <p:nvPr/>
        </p:nvSpPr>
        <p:spPr>
          <a:xfrm>
            <a:off x="10554997" y="4411033"/>
            <a:ext cx="376653" cy="203747"/>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extBox 547">
            <a:extLst>
              <a:ext uri="{FF2B5EF4-FFF2-40B4-BE49-F238E27FC236}">
                <a16:creationId xmlns:a16="http://schemas.microsoft.com/office/drawing/2014/main" id="{6E269F67-566A-4E75-A6A3-C2C51ECF3278}"/>
              </a:ext>
            </a:extLst>
          </p:cNvPr>
          <p:cNvSpPr txBox="1"/>
          <p:nvPr/>
        </p:nvSpPr>
        <p:spPr>
          <a:xfrm>
            <a:off x="10501668" y="4373034"/>
            <a:ext cx="483309" cy="276999"/>
          </a:xfrm>
          <a:prstGeom prst="rect">
            <a:avLst/>
          </a:prstGeom>
          <a:noFill/>
        </p:spPr>
        <p:txBody>
          <a:bodyPr wrap="square" rtlCol="0">
            <a:spAutoFit/>
          </a:bodyPr>
          <a:lstStyle/>
          <a:p>
            <a:r>
              <a:rPr lang="en-US" sz="1200" dirty="0"/>
              <a:t>ADP</a:t>
            </a:r>
            <a:endParaRPr lang="en-US" sz="1200" baseline="-25000" dirty="0"/>
          </a:p>
        </p:txBody>
      </p:sp>
      <p:sp>
        <p:nvSpPr>
          <p:cNvPr id="549" name="TextBox 548">
            <a:extLst>
              <a:ext uri="{FF2B5EF4-FFF2-40B4-BE49-F238E27FC236}">
                <a16:creationId xmlns:a16="http://schemas.microsoft.com/office/drawing/2014/main" id="{C918A26B-8111-413F-8833-46B133704733}"/>
              </a:ext>
            </a:extLst>
          </p:cNvPr>
          <p:cNvSpPr txBox="1"/>
          <p:nvPr/>
        </p:nvSpPr>
        <p:spPr>
          <a:xfrm>
            <a:off x="10851255" y="4381381"/>
            <a:ext cx="444501" cy="276999"/>
          </a:xfrm>
          <a:prstGeom prst="rect">
            <a:avLst/>
          </a:prstGeom>
          <a:noFill/>
        </p:spPr>
        <p:txBody>
          <a:bodyPr wrap="square" rtlCol="0">
            <a:spAutoFit/>
          </a:bodyPr>
          <a:lstStyle/>
          <a:p>
            <a:r>
              <a:rPr lang="en-US" sz="1200" dirty="0"/>
              <a:t>+ P</a:t>
            </a:r>
            <a:endParaRPr lang="en-US" sz="1200" baseline="30000" dirty="0"/>
          </a:p>
        </p:txBody>
      </p:sp>
      <p:sp>
        <p:nvSpPr>
          <p:cNvPr id="554" name="Freeform: Shape 553">
            <a:extLst>
              <a:ext uri="{FF2B5EF4-FFF2-40B4-BE49-F238E27FC236}">
                <a16:creationId xmlns:a16="http://schemas.microsoft.com/office/drawing/2014/main" id="{933E0399-E867-436C-A2F5-3484DEE1F62F}"/>
              </a:ext>
            </a:extLst>
          </p:cNvPr>
          <p:cNvSpPr/>
          <p:nvPr/>
        </p:nvSpPr>
        <p:spPr>
          <a:xfrm>
            <a:off x="9152709" y="3570513"/>
            <a:ext cx="435428" cy="435429"/>
          </a:xfrm>
          <a:custGeom>
            <a:avLst/>
            <a:gdLst>
              <a:gd name="connsiteX0" fmla="*/ 0 w 435428"/>
              <a:gd name="connsiteY0" fmla="*/ 435429 h 435429"/>
              <a:gd name="connsiteX1" fmla="*/ 26125 w 435428"/>
              <a:gd name="connsiteY1" fmla="*/ 391886 h 435429"/>
              <a:gd name="connsiteX2" fmla="*/ 34834 w 435428"/>
              <a:gd name="connsiteY2" fmla="*/ 365760 h 435429"/>
              <a:gd name="connsiteX3" fmla="*/ 60960 w 435428"/>
              <a:gd name="connsiteY3" fmla="*/ 339634 h 435429"/>
              <a:gd name="connsiteX4" fmla="*/ 78377 w 435428"/>
              <a:gd name="connsiteY4" fmla="*/ 313509 h 435429"/>
              <a:gd name="connsiteX5" fmla="*/ 121920 w 435428"/>
              <a:gd name="connsiteY5" fmla="*/ 235131 h 435429"/>
              <a:gd name="connsiteX6" fmla="*/ 139337 w 435428"/>
              <a:gd name="connsiteY6" fmla="*/ 209006 h 435429"/>
              <a:gd name="connsiteX7" fmla="*/ 165462 w 435428"/>
              <a:gd name="connsiteY7" fmla="*/ 156754 h 435429"/>
              <a:gd name="connsiteX8" fmla="*/ 174171 w 435428"/>
              <a:gd name="connsiteY8" fmla="*/ 130629 h 435429"/>
              <a:gd name="connsiteX9" fmla="*/ 191588 w 435428"/>
              <a:gd name="connsiteY9" fmla="*/ 113211 h 435429"/>
              <a:gd name="connsiteX10" fmla="*/ 235131 w 435428"/>
              <a:gd name="connsiteY10" fmla="*/ 69669 h 435429"/>
              <a:gd name="connsiteX11" fmla="*/ 287382 w 435428"/>
              <a:gd name="connsiteY11" fmla="*/ 52251 h 435429"/>
              <a:gd name="connsiteX12" fmla="*/ 313508 w 435428"/>
              <a:gd name="connsiteY12" fmla="*/ 43543 h 435429"/>
              <a:gd name="connsiteX13" fmla="*/ 348342 w 435428"/>
              <a:gd name="connsiteY13" fmla="*/ 34834 h 435429"/>
              <a:gd name="connsiteX14" fmla="*/ 400594 w 435428"/>
              <a:gd name="connsiteY14" fmla="*/ 17417 h 435429"/>
              <a:gd name="connsiteX15" fmla="*/ 435428 w 435428"/>
              <a:gd name="connsiteY15" fmla="*/ 0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428" h="435429">
                <a:moveTo>
                  <a:pt x="0" y="435429"/>
                </a:moveTo>
                <a:cubicBezTo>
                  <a:pt x="8708" y="420915"/>
                  <a:pt x="18555" y="407025"/>
                  <a:pt x="26125" y="391886"/>
                </a:cubicBezTo>
                <a:cubicBezTo>
                  <a:pt x="30230" y="383675"/>
                  <a:pt x="29742" y="373398"/>
                  <a:pt x="34834" y="365760"/>
                </a:cubicBezTo>
                <a:cubicBezTo>
                  <a:pt x="41666" y="355513"/>
                  <a:pt x="53075" y="349095"/>
                  <a:pt x="60960" y="339634"/>
                </a:cubicBezTo>
                <a:cubicBezTo>
                  <a:pt x="67660" y="331594"/>
                  <a:pt x="72571" y="322217"/>
                  <a:pt x="78377" y="313509"/>
                </a:cubicBezTo>
                <a:cubicBezTo>
                  <a:pt x="93704" y="267524"/>
                  <a:pt x="81993" y="295021"/>
                  <a:pt x="121920" y="235131"/>
                </a:cubicBezTo>
                <a:lnTo>
                  <a:pt x="139337" y="209006"/>
                </a:lnTo>
                <a:cubicBezTo>
                  <a:pt x="161221" y="143348"/>
                  <a:pt x="131703" y="224270"/>
                  <a:pt x="165462" y="156754"/>
                </a:cubicBezTo>
                <a:cubicBezTo>
                  <a:pt x="169567" y="148544"/>
                  <a:pt x="169448" y="138500"/>
                  <a:pt x="174171" y="130629"/>
                </a:cubicBezTo>
                <a:cubicBezTo>
                  <a:pt x="178395" y="123588"/>
                  <a:pt x="186459" y="119622"/>
                  <a:pt x="191588" y="113211"/>
                </a:cubicBezTo>
                <a:cubicBezTo>
                  <a:pt x="212408" y="87185"/>
                  <a:pt x="202699" y="84084"/>
                  <a:pt x="235131" y="69669"/>
                </a:cubicBezTo>
                <a:cubicBezTo>
                  <a:pt x="251908" y="62212"/>
                  <a:pt x="269965" y="58057"/>
                  <a:pt x="287382" y="52251"/>
                </a:cubicBezTo>
                <a:cubicBezTo>
                  <a:pt x="296091" y="49348"/>
                  <a:pt x="304602" y="45770"/>
                  <a:pt x="313508" y="43543"/>
                </a:cubicBezTo>
                <a:cubicBezTo>
                  <a:pt x="325119" y="40640"/>
                  <a:pt x="336878" y="38273"/>
                  <a:pt x="348342" y="34834"/>
                </a:cubicBezTo>
                <a:cubicBezTo>
                  <a:pt x="365927" y="29558"/>
                  <a:pt x="383177" y="23223"/>
                  <a:pt x="400594" y="17417"/>
                </a:cubicBezTo>
                <a:cubicBezTo>
                  <a:pt x="430615" y="7410"/>
                  <a:pt x="420229" y="15201"/>
                  <a:pt x="43542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6" name="Group 555">
            <a:extLst>
              <a:ext uri="{FF2B5EF4-FFF2-40B4-BE49-F238E27FC236}">
                <a16:creationId xmlns:a16="http://schemas.microsoft.com/office/drawing/2014/main" id="{F9894A08-1442-4904-B2D8-56F21BB1EB5C}"/>
              </a:ext>
            </a:extLst>
          </p:cNvPr>
          <p:cNvGrpSpPr/>
          <p:nvPr/>
        </p:nvGrpSpPr>
        <p:grpSpPr>
          <a:xfrm>
            <a:off x="8687416" y="4091614"/>
            <a:ext cx="823655" cy="342173"/>
            <a:chOff x="5067968" y="3215759"/>
            <a:chExt cx="808898" cy="354925"/>
          </a:xfrm>
        </p:grpSpPr>
        <p:sp>
          <p:nvSpPr>
            <p:cNvPr id="557" name="Octagon 556">
              <a:extLst>
                <a:ext uri="{FF2B5EF4-FFF2-40B4-BE49-F238E27FC236}">
                  <a16:creationId xmlns:a16="http://schemas.microsoft.com/office/drawing/2014/main" id="{894278BB-FC55-48DD-AEDA-0AE4D4CA98B5}"/>
                </a:ext>
              </a:extLst>
            </p:cNvPr>
            <p:cNvSpPr/>
            <p:nvPr/>
          </p:nvSpPr>
          <p:spPr>
            <a:xfrm>
              <a:off x="5106559" y="3215759"/>
              <a:ext cx="702189" cy="354925"/>
            </a:xfrm>
            <a:prstGeom prst="oc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TextBox 557">
              <a:extLst>
                <a:ext uri="{FF2B5EF4-FFF2-40B4-BE49-F238E27FC236}">
                  <a16:creationId xmlns:a16="http://schemas.microsoft.com/office/drawing/2014/main" id="{91FAB14E-F149-401F-806E-119EC28ECD9E}"/>
                </a:ext>
              </a:extLst>
            </p:cNvPr>
            <p:cNvSpPr txBox="1"/>
            <p:nvPr/>
          </p:nvSpPr>
          <p:spPr>
            <a:xfrm>
              <a:off x="5067968" y="3261115"/>
              <a:ext cx="808898" cy="276999"/>
            </a:xfrm>
            <a:prstGeom prst="rect">
              <a:avLst/>
            </a:prstGeom>
            <a:noFill/>
            <a:ln>
              <a:noFill/>
            </a:ln>
          </p:spPr>
          <p:txBody>
            <a:bodyPr wrap="square" rtlCol="0">
              <a:spAutoFit/>
            </a:bodyPr>
            <a:lstStyle/>
            <a:p>
              <a:r>
                <a:rPr lang="en-US" sz="1200" dirty="0"/>
                <a:t>__FADH</a:t>
              </a:r>
              <a:r>
                <a:rPr lang="en-US" sz="1200" baseline="-25000" dirty="0"/>
                <a:t>2</a:t>
              </a:r>
            </a:p>
          </p:txBody>
        </p:sp>
      </p:grpSp>
      <p:grpSp>
        <p:nvGrpSpPr>
          <p:cNvPr id="559" name="Group 558">
            <a:extLst>
              <a:ext uri="{FF2B5EF4-FFF2-40B4-BE49-F238E27FC236}">
                <a16:creationId xmlns:a16="http://schemas.microsoft.com/office/drawing/2014/main" id="{BE6B2D88-6383-4093-8A5A-A4F99435A079}"/>
              </a:ext>
            </a:extLst>
          </p:cNvPr>
          <p:cNvGrpSpPr/>
          <p:nvPr/>
        </p:nvGrpSpPr>
        <p:grpSpPr>
          <a:xfrm>
            <a:off x="7708549" y="4065273"/>
            <a:ext cx="808898" cy="345084"/>
            <a:chOff x="1546777" y="4206235"/>
            <a:chExt cx="808898" cy="345084"/>
          </a:xfrm>
        </p:grpSpPr>
        <p:sp>
          <p:nvSpPr>
            <p:cNvPr id="560" name="TextBox 559">
              <a:extLst>
                <a:ext uri="{FF2B5EF4-FFF2-40B4-BE49-F238E27FC236}">
                  <a16:creationId xmlns:a16="http://schemas.microsoft.com/office/drawing/2014/main" id="{700C331C-2F45-412F-A4D0-AC6D6DB24147}"/>
                </a:ext>
              </a:extLst>
            </p:cNvPr>
            <p:cNvSpPr txBox="1"/>
            <p:nvPr/>
          </p:nvSpPr>
          <p:spPr>
            <a:xfrm>
              <a:off x="1546777" y="4266470"/>
              <a:ext cx="808898" cy="276999"/>
            </a:xfrm>
            <a:prstGeom prst="rect">
              <a:avLst/>
            </a:prstGeom>
            <a:noFill/>
          </p:spPr>
          <p:txBody>
            <a:bodyPr wrap="square" rtlCol="0">
              <a:spAutoFit/>
            </a:bodyPr>
            <a:lstStyle/>
            <a:p>
              <a:r>
                <a:rPr lang="en-US" sz="1200" dirty="0"/>
                <a:t>__NADH</a:t>
              </a:r>
            </a:p>
          </p:txBody>
        </p:sp>
        <p:sp>
          <p:nvSpPr>
            <p:cNvPr id="561" name="Hexagon 560">
              <a:extLst>
                <a:ext uri="{FF2B5EF4-FFF2-40B4-BE49-F238E27FC236}">
                  <a16:creationId xmlns:a16="http://schemas.microsoft.com/office/drawing/2014/main" id="{8F686F6B-4678-4EEF-844C-0A9BD6405A29}"/>
                </a:ext>
              </a:extLst>
            </p:cNvPr>
            <p:cNvSpPr/>
            <p:nvPr/>
          </p:nvSpPr>
          <p:spPr>
            <a:xfrm>
              <a:off x="1546777" y="4206235"/>
              <a:ext cx="758682" cy="345084"/>
            </a:xfrm>
            <a:prstGeom prst="hexago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564">
            <a:extLst>
              <a:ext uri="{FF2B5EF4-FFF2-40B4-BE49-F238E27FC236}">
                <a16:creationId xmlns:a16="http://schemas.microsoft.com/office/drawing/2014/main" id="{1A663840-3582-488B-AD66-6BDA12B45112}"/>
              </a:ext>
            </a:extLst>
          </p:cNvPr>
          <p:cNvGrpSpPr/>
          <p:nvPr/>
        </p:nvGrpSpPr>
        <p:grpSpPr>
          <a:xfrm>
            <a:off x="9152571" y="3666215"/>
            <a:ext cx="341410" cy="276999"/>
            <a:chOff x="936488" y="1453073"/>
            <a:chExt cx="341410" cy="276999"/>
          </a:xfrm>
        </p:grpSpPr>
        <p:sp>
          <p:nvSpPr>
            <p:cNvPr id="566" name="Oval 565">
              <a:extLst>
                <a:ext uri="{FF2B5EF4-FFF2-40B4-BE49-F238E27FC236}">
                  <a16:creationId xmlns:a16="http://schemas.microsoft.com/office/drawing/2014/main" id="{C2805CDE-5253-40D9-AB8C-0F2E949C1810}"/>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TextBox 566">
              <a:extLst>
                <a:ext uri="{FF2B5EF4-FFF2-40B4-BE49-F238E27FC236}">
                  <a16:creationId xmlns:a16="http://schemas.microsoft.com/office/drawing/2014/main" id="{54448D02-FB25-4F68-A7DA-49010A924D2D}"/>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sp>
        <p:nvSpPr>
          <p:cNvPr id="571" name="TextBox 570">
            <a:extLst>
              <a:ext uri="{FF2B5EF4-FFF2-40B4-BE49-F238E27FC236}">
                <a16:creationId xmlns:a16="http://schemas.microsoft.com/office/drawing/2014/main" id="{7064DDE0-186B-43D3-8541-924FC11CF4FA}"/>
              </a:ext>
            </a:extLst>
          </p:cNvPr>
          <p:cNvSpPr txBox="1"/>
          <p:nvPr/>
        </p:nvSpPr>
        <p:spPr>
          <a:xfrm>
            <a:off x="9175986" y="4777511"/>
            <a:ext cx="1416069" cy="276999"/>
          </a:xfrm>
          <a:prstGeom prst="rect">
            <a:avLst/>
          </a:prstGeom>
          <a:noFill/>
        </p:spPr>
        <p:txBody>
          <a:bodyPr wrap="square" rtlCol="0">
            <a:spAutoFit/>
          </a:bodyPr>
          <a:lstStyle/>
          <a:p>
            <a:r>
              <a:rPr lang="en-US" sz="1200" dirty="0"/>
              <a:t>___  +  2H</a:t>
            </a:r>
            <a:r>
              <a:rPr lang="en-US" sz="1200" baseline="30000" dirty="0"/>
              <a:t>+</a:t>
            </a:r>
            <a:r>
              <a:rPr lang="en-US" sz="1200" dirty="0"/>
              <a:t> = H</a:t>
            </a:r>
            <a:r>
              <a:rPr lang="en-US" sz="1200" baseline="-25000" dirty="0"/>
              <a:t>2</a:t>
            </a:r>
            <a:r>
              <a:rPr lang="en-US" sz="1200" dirty="0"/>
              <a:t>O </a:t>
            </a:r>
          </a:p>
        </p:txBody>
      </p:sp>
      <p:sp>
        <p:nvSpPr>
          <p:cNvPr id="573" name="TextBox 572">
            <a:extLst>
              <a:ext uri="{FF2B5EF4-FFF2-40B4-BE49-F238E27FC236}">
                <a16:creationId xmlns:a16="http://schemas.microsoft.com/office/drawing/2014/main" id="{3E16A771-96DF-4E3F-9B34-01FBCC642CCA}"/>
              </a:ext>
            </a:extLst>
          </p:cNvPr>
          <p:cNvSpPr txBox="1"/>
          <p:nvPr/>
        </p:nvSpPr>
        <p:spPr>
          <a:xfrm>
            <a:off x="10749846" y="2243068"/>
            <a:ext cx="378103" cy="276999"/>
          </a:xfrm>
          <a:prstGeom prst="rect">
            <a:avLst/>
          </a:prstGeom>
          <a:noFill/>
        </p:spPr>
        <p:txBody>
          <a:bodyPr wrap="square" rtlCol="0">
            <a:spAutoFit/>
          </a:bodyPr>
          <a:lstStyle/>
          <a:p>
            <a:r>
              <a:rPr lang="en-US" sz="1200" dirty="0"/>
              <a:t>H</a:t>
            </a:r>
            <a:r>
              <a:rPr lang="en-US" sz="1200" baseline="30000" dirty="0"/>
              <a:t>+</a:t>
            </a:r>
          </a:p>
        </p:txBody>
      </p:sp>
      <p:sp>
        <p:nvSpPr>
          <p:cNvPr id="574" name="TextBox 573">
            <a:extLst>
              <a:ext uri="{FF2B5EF4-FFF2-40B4-BE49-F238E27FC236}">
                <a16:creationId xmlns:a16="http://schemas.microsoft.com/office/drawing/2014/main" id="{C26FF263-A1CC-418B-8765-608565213054}"/>
              </a:ext>
            </a:extLst>
          </p:cNvPr>
          <p:cNvSpPr txBox="1"/>
          <p:nvPr/>
        </p:nvSpPr>
        <p:spPr>
          <a:xfrm>
            <a:off x="10694188" y="2815019"/>
            <a:ext cx="378103" cy="276999"/>
          </a:xfrm>
          <a:prstGeom prst="rect">
            <a:avLst/>
          </a:prstGeom>
          <a:noFill/>
        </p:spPr>
        <p:txBody>
          <a:bodyPr wrap="square" rtlCol="0">
            <a:spAutoFit/>
          </a:bodyPr>
          <a:lstStyle/>
          <a:p>
            <a:r>
              <a:rPr lang="en-US" sz="1200" dirty="0"/>
              <a:t>H</a:t>
            </a:r>
            <a:r>
              <a:rPr lang="en-US" sz="1200" baseline="30000" dirty="0"/>
              <a:t>+</a:t>
            </a:r>
          </a:p>
        </p:txBody>
      </p:sp>
      <p:sp>
        <p:nvSpPr>
          <p:cNvPr id="575" name="TextBox 574">
            <a:extLst>
              <a:ext uri="{FF2B5EF4-FFF2-40B4-BE49-F238E27FC236}">
                <a16:creationId xmlns:a16="http://schemas.microsoft.com/office/drawing/2014/main" id="{69B33D96-50C8-4F74-B569-D5D490078E81}"/>
              </a:ext>
            </a:extLst>
          </p:cNvPr>
          <p:cNvSpPr txBox="1"/>
          <p:nvPr/>
        </p:nvSpPr>
        <p:spPr>
          <a:xfrm>
            <a:off x="11132527" y="2758315"/>
            <a:ext cx="378103" cy="276999"/>
          </a:xfrm>
          <a:prstGeom prst="rect">
            <a:avLst/>
          </a:prstGeom>
          <a:noFill/>
        </p:spPr>
        <p:txBody>
          <a:bodyPr wrap="square" rtlCol="0">
            <a:spAutoFit/>
          </a:bodyPr>
          <a:lstStyle/>
          <a:p>
            <a:r>
              <a:rPr lang="en-US" sz="1200" dirty="0"/>
              <a:t>H</a:t>
            </a:r>
            <a:r>
              <a:rPr lang="en-US" sz="1200" baseline="30000" dirty="0"/>
              <a:t>+</a:t>
            </a:r>
          </a:p>
        </p:txBody>
      </p:sp>
      <p:sp>
        <p:nvSpPr>
          <p:cNvPr id="576" name="TextBox 575">
            <a:extLst>
              <a:ext uri="{FF2B5EF4-FFF2-40B4-BE49-F238E27FC236}">
                <a16:creationId xmlns:a16="http://schemas.microsoft.com/office/drawing/2014/main" id="{84C840DD-3C0B-4F9F-BC26-48F1C02D59DC}"/>
              </a:ext>
            </a:extLst>
          </p:cNvPr>
          <p:cNvSpPr txBox="1"/>
          <p:nvPr/>
        </p:nvSpPr>
        <p:spPr>
          <a:xfrm>
            <a:off x="11078167" y="2194868"/>
            <a:ext cx="378103" cy="276999"/>
          </a:xfrm>
          <a:prstGeom prst="rect">
            <a:avLst/>
          </a:prstGeom>
          <a:noFill/>
        </p:spPr>
        <p:txBody>
          <a:bodyPr wrap="square" rtlCol="0">
            <a:spAutoFit/>
          </a:bodyPr>
          <a:lstStyle/>
          <a:p>
            <a:r>
              <a:rPr lang="en-US" sz="1200" dirty="0"/>
              <a:t>H</a:t>
            </a:r>
            <a:r>
              <a:rPr lang="en-US" sz="1200" baseline="30000" dirty="0"/>
              <a:t>+</a:t>
            </a:r>
          </a:p>
        </p:txBody>
      </p:sp>
      <p:sp>
        <p:nvSpPr>
          <p:cNvPr id="577" name="TextBox 576">
            <a:extLst>
              <a:ext uri="{FF2B5EF4-FFF2-40B4-BE49-F238E27FC236}">
                <a16:creationId xmlns:a16="http://schemas.microsoft.com/office/drawing/2014/main" id="{1B332A92-A4B7-4306-B4D5-56C12B90F17C}"/>
              </a:ext>
            </a:extLst>
          </p:cNvPr>
          <p:cNvSpPr txBox="1"/>
          <p:nvPr/>
        </p:nvSpPr>
        <p:spPr>
          <a:xfrm>
            <a:off x="11247660" y="2478072"/>
            <a:ext cx="378103" cy="276999"/>
          </a:xfrm>
          <a:prstGeom prst="rect">
            <a:avLst/>
          </a:prstGeom>
          <a:noFill/>
        </p:spPr>
        <p:txBody>
          <a:bodyPr wrap="square" rtlCol="0">
            <a:spAutoFit/>
          </a:bodyPr>
          <a:lstStyle/>
          <a:p>
            <a:r>
              <a:rPr lang="en-US" sz="1200" dirty="0"/>
              <a:t>H</a:t>
            </a:r>
            <a:r>
              <a:rPr lang="en-US" sz="1200" baseline="30000" dirty="0"/>
              <a:t>+</a:t>
            </a:r>
          </a:p>
        </p:txBody>
      </p:sp>
      <p:sp>
        <p:nvSpPr>
          <p:cNvPr id="578" name="TextBox 577">
            <a:extLst>
              <a:ext uri="{FF2B5EF4-FFF2-40B4-BE49-F238E27FC236}">
                <a16:creationId xmlns:a16="http://schemas.microsoft.com/office/drawing/2014/main" id="{90607395-A2BA-441D-AC71-C71967C3E53D}"/>
              </a:ext>
            </a:extLst>
          </p:cNvPr>
          <p:cNvSpPr txBox="1"/>
          <p:nvPr/>
        </p:nvSpPr>
        <p:spPr>
          <a:xfrm>
            <a:off x="11401787" y="2690987"/>
            <a:ext cx="378103" cy="276999"/>
          </a:xfrm>
          <a:prstGeom prst="rect">
            <a:avLst/>
          </a:prstGeom>
          <a:noFill/>
        </p:spPr>
        <p:txBody>
          <a:bodyPr wrap="square" rtlCol="0">
            <a:spAutoFit/>
          </a:bodyPr>
          <a:lstStyle/>
          <a:p>
            <a:r>
              <a:rPr lang="en-US" sz="1200" dirty="0"/>
              <a:t>H</a:t>
            </a:r>
            <a:r>
              <a:rPr lang="en-US" sz="1200" baseline="30000" dirty="0"/>
              <a:t>+</a:t>
            </a:r>
          </a:p>
        </p:txBody>
      </p:sp>
      <p:sp>
        <p:nvSpPr>
          <p:cNvPr id="579" name="TextBox 578">
            <a:extLst>
              <a:ext uri="{FF2B5EF4-FFF2-40B4-BE49-F238E27FC236}">
                <a16:creationId xmlns:a16="http://schemas.microsoft.com/office/drawing/2014/main" id="{C50743EC-E858-4E6C-9F73-3749C0FC68CD}"/>
              </a:ext>
            </a:extLst>
          </p:cNvPr>
          <p:cNvSpPr txBox="1"/>
          <p:nvPr/>
        </p:nvSpPr>
        <p:spPr>
          <a:xfrm>
            <a:off x="11465573" y="2913644"/>
            <a:ext cx="378103" cy="276999"/>
          </a:xfrm>
          <a:prstGeom prst="rect">
            <a:avLst/>
          </a:prstGeom>
          <a:noFill/>
        </p:spPr>
        <p:txBody>
          <a:bodyPr wrap="square" rtlCol="0">
            <a:spAutoFit/>
          </a:bodyPr>
          <a:lstStyle/>
          <a:p>
            <a:r>
              <a:rPr lang="en-US" sz="1200" dirty="0"/>
              <a:t>H</a:t>
            </a:r>
            <a:r>
              <a:rPr lang="en-US" sz="1200" baseline="30000" dirty="0"/>
              <a:t>+</a:t>
            </a:r>
          </a:p>
        </p:txBody>
      </p:sp>
      <p:sp>
        <p:nvSpPr>
          <p:cNvPr id="580" name="TextBox 579">
            <a:extLst>
              <a:ext uri="{FF2B5EF4-FFF2-40B4-BE49-F238E27FC236}">
                <a16:creationId xmlns:a16="http://schemas.microsoft.com/office/drawing/2014/main" id="{2BFAC5F1-23DA-4593-9692-28F2E5C4C684}"/>
              </a:ext>
            </a:extLst>
          </p:cNvPr>
          <p:cNvSpPr txBox="1"/>
          <p:nvPr/>
        </p:nvSpPr>
        <p:spPr>
          <a:xfrm>
            <a:off x="10690719" y="2590964"/>
            <a:ext cx="378103" cy="276999"/>
          </a:xfrm>
          <a:prstGeom prst="rect">
            <a:avLst/>
          </a:prstGeom>
          <a:noFill/>
        </p:spPr>
        <p:txBody>
          <a:bodyPr wrap="square" rtlCol="0">
            <a:spAutoFit/>
          </a:bodyPr>
          <a:lstStyle/>
          <a:p>
            <a:r>
              <a:rPr lang="en-US" sz="1200" dirty="0"/>
              <a:t>H</a:t>
            </a:r>
            <a:r>
              <a:rPr lang="en-US" sz="1200" baseline="30000" dirty="0"/>
              <a:t>+</a:t>
            </a:r>
          </a:p>
        </p:txBody>
      </p:sp>
      <p:sp>
        <p:nvSpPr>
          <p:cNvPr id="581" name="TextBox 580">
            <a:extLst>
              <a:ext uri="{FF2B5EF4-FFF2-40B4-BE49-F238E27FC236}">
                <a16:creationId xmlns:a16="http://schemas.microsoft.com/office/drawing/2014/main" id="{05391B43-D3FD-4D4A-822F-F7270CD53250}"/>
              </a:ext>
            </a:extLst>
          </p:cNvPr>
          <p:cNvSpPr txBox="1"/>
          <p:nvPr/>
        </p:nvSpPr>
        <p:spPr>
          <a:xfrm>
            <a:off x="10929368" y="2777890"/>
            <a:ext cx="378103" cy="276999"/>
          </a:xfrm>
          <a:prstGeom prst="rect">
            <a:avLst/>
          </a:prstGeom>
          <a:noFill/>
        </p:spPr>
        <p:txBody>
          <a:bodyPr wrap="square" rtlCol="0">
            <a:spAutoFit/>
          </a:bodyPr>
          <a:lstStyle/>
          <a:p>
            <a:r>
              <a:rPr lang="en-US" sz="1200" dirty="0"/>
              <a:t>H</a:t>
            </a:r>
            <a:r>
              <a:rPr lang="en-US" sz="1200" baseline="30000" dirty="0"/>
              <a:t>+</a:t>
            </a:r>
          </a:p>
        </p:txBody>
      </p:sp>
      <p:sp>
        <p:nvSpPr>
          <p:cNvPr id="583" name="Freeform: Shape 582">
            <a:extLst>
              <a:ext uri="{FF2B5EF4-FFF2-40B4-BE49-F238E27FC236}">
                <a16:creationId xmlns:a16="http://schemas.microsoft.com/office/drawing/2014/main" id="{A0F91D13-62EE-4807-A8AC-A11EA4ED0110}"/>
              </a:ext>
            </a:extLst>
          </p:cNvPr>
          <p:cNvSpPr/>
          <p:nvPr/>
        </p:nvSpPr>
        <p:spPr>
          <a:xfrm>
            <a:off x="8403771" y="3317962"/>
            <a:ext cx="2142309" cy="1410855"/>
          </a:xfrm>
          <a:custGeom>
            <a:avLst/>
            <a:gdLst>
              <a:gd name="connsiteX0" fmla="*/ 0 w 2142309"/>
              <a:gd name="connsiteY0" fmla="*/ 635726 h 1410855"/>
              <a:gd name="connsiteX1" fmla="*/ 17418 w 2142309"/>
              <a:gd name="connsiteY1" fmla="*/ 592183 h 1410855"/>
              <a:gd name="connsiteX2" fmla="*/ 34835 w 2142309"/>
              <a:gd name="connsiteY2" fmla="*/ 566057 h 1410855"/>
              <a:gd name="connsiteX3" fmla="*/ 43543 w 2142309"/>
              <a:gd name="connsiteY3" fmla="*/ 539932 h 1410855"/>
              <a:gd name="connsiteX4" fmla="*/ 69669 w 2142309"/>
              <a:gd name="connsiteY4" fmla="*/ 522515 h 1410855"/>
              <a:gd name="connsiteX5" fmla="*/ 104503 w 2142309"/>
              <a:gd name="connsiteY5" fmla="*/ 478972 h 1410855"/>
              <a:gd name="connsiteX6" fmla="*/ 121920 w 2142309"/>
              <a:gd name="connsiteY6" fmla="*/ 452846 h 1410855"/>
              <a:gd name="connsiteX7" fmla="*/ 174172 w 2142309"/>
              <a:gd name="connsiteY7" fmla="*/ 435429 h 1410855"/>
              <a:gd name="connsiteX8" fmla="*/ 200298 w 2142309"/>
              <a:gd name="connsiteY8" fmla="*/ 418012 h 1410855"/>
              <a:gd name="connsiteX9" fmla="*/ 252549 w 2142309"/>
              <a:gd name="connsiteY9" fmla="*/ 400595 h 1410855"/>
              <a:gd name="connsiteX10" fmla="*/ 322218 w 2142309"/>
              <a:gd name="connsiteY10" fmla="*/ 365760 h 1410855"/>
              <a:gd name="connsiteX11" fmla="*/ 322218 w 2142309"/>
              <a:gd name="connsiteY11" fmla="*/ 365760 h 1410855"/>
              <a:gd name="connsiteX12" fmla="*/ 400595 w 2142309"/>
              <a:gd name="connsiteY12" fmla="*/ 330926 h 1410855"/>
              <a:gd name="connsiteX13" fmla="*/ 452846 w 2142309"/>
              <a:gd name="connsiteY13" fmla="*/ 313509 h 1410855"/>
              <a:gd name="connsiteX14" fmla="*/ 478972 w 2142309"/>
              <a:gd name="connsiteY14" fmla="*/ 304800 h 1410855"/>
              <a:gd name="connsiteX15" fmla="*/ 1036320 w 2142309"/>
              <a:gd name="connsiteY15" fmla="*/ 304800 h 1410855"/>
              <a:gd name="connsiteX16" fmla="*/ 1114698 w 2142309"/>
              <a:gd name="connsiteY16" fmla="*/ 269966 h 1410855"/>
              <a:gd name="connsiteX17" fmla="*/ 1158240 w 2142309"/>
              <a:gd name="connsiteY17" fmla="*/ 261257 h 1410855"/>
              <a:gd name="connsiteX18" fmla="*/ 1193075 w 2142309"/>
              <a:gd name="connsiteY18" fmla="*/ 252549 h 1410855"/>
              <a:gd name="connsiteX19" fmla="*/ 1332412 w 2142309"/>
              <a:gd name="connsiteY19" fmla="*/ 243840 h 1410855"/>
              <a:gd name="connsiteX20" fmla="*/ 1402080 w 2142309"/>
              <a:gd name="connsiteY20" fmla="*/ 235132 h 1410855"/>
              <a:gd name="connsiteX21" fmla="*/ 1454332 w 2142309"/>
              <a:gd name="connsiteY21" fmla="*/ 217715 h 1410855"/>
              <a:gd name="connsiteX22" fmla="*/ 1515292 w 2142309"/>
              <a:gd name="connsiteY22" fmla="*/ 191589 h 1410855"/>
              <a:gd name="connsiteX23" fmla="*/ 1584960 w 2142309"/>
              <a:gd name="connsiteY23" fmla="*/ 148046 h 1410855"/>
              <a:gd name="connsiteX24" fmla="*/ 1637212 w 2142309"/>
              <a:gd name="connsiteY24" fmla="*/ 121920 h 1410855"/>
              <a:gd name="connsiteX25" fmla="*/ 1672046 w 2142309"/>
              <a:gd name="connsiteY25" fmla="*/ 95795 h 1410855"/>
              <a:gd name="connsiteX26" fmla="*/ 1724298 w 2142309"/>
              <a:gd name="connsiteY26" fmla="*/ 60960 h 1410855"/>
              <a:gd name="connsiteX27" fmla="*/ 1741715 w 2142309"/>
              <a:gd name="connsiteY27" fmla="*/ 34835 h 1410855"/>
              <a:gd name="connsiteX28" fmla="*/ 1767840 w 2142309"/>
              <a:gd name="connsiteY28" fmla="*/ 17417 h 1410855"/>
              <a:gd name="connsiteX29" fmla="*/ 1785258 w 2142309"/>
              <a:gd name="connsiteY29" fmla="*/ 0 h 1410855"/>
              <a:gd name="connsiteX30" fmla="*/ 1898469 w 2142309"/>
              <a:gd name="connsiteY30" fmla="*/ 8709 h 1410855"/>
              <a:gd name="connsiteX31" fmla="*/ 1942012 w 2142309"/>
              <a:gd name="connsiteY31" fmla="*/ 34835 h 1410855"/>
              <a:gd name="connsiteX32" fmla="*/ 1968138 w 2142309"/>
              <a:gd name="connsiteY32" fmla="*/ 43543 h 1410855"/>
              <a:gd name="connsiteX33" fmla="*/ 2011680 w 2142309"/>
              <a:gd name="connsiteY33" fmla="*/ 95795 h 1410855"/>
              <a:gd name="connsiteX34" fmla="*/ 2029098 w 2142309"/>
              <a:gd name="connsiteY34" fmla="*/ 113212 h 1410855"/>
              <a:gd name="connsiteX35" fmla="*/ 2063932 w 2142309"/>
              <a:gd name="connsiteY35" fmla="*/ 174172 h 1410855"/>
              <a:gd name="connsiteX36" fmla="*/ 2081349 w 2142309"/>
              <a:gd name="connsiteY36" fmla="*/ 200297 h 1410855"/>
              <a:gd name="connsiteX37" fmla="*/ 2090058 w 2142309"/>
              <a:gd name="connsiteY37" fmla="*/ 226423 h 1410855"/>
              <a:gd name="connsiteX38" fmla="*/ 2107475 w 2142309"/>
              <a:gd name="connsiteY38" fmla="*/ 296092 h 1410855"/>
              <a:gd name="connsiteX39" fmla="*/ 2116183 w 2142309"/>
              <a:gd name="connsiteY39" fmla="*/ 339635 h 1410855"/>
              <a:gd name="connsiteX40" fmla="*/ 2133600 w 2142309"/>
              <a:gd name="connsiteY40" fmla="*/ 452846 h 1410855"/>
              <a:gd name="connsiteX41" fmla="*/ 2142309 w 2142309"/>
              <a:gd name="connsiteY41" fmla="*/ 618309 h 1410855"/>
              <a:gd name="connsiteX42" fmla="*/ 2124892 w 2142309"/>
              <a:gd name="connsiteY42" fmla="*/ 836023 h 1410855"/>
              <a:gd name="connsiteX43" fmla="*/ 2107475 w 2142309"/>
              <a:gd name="connsiteY43" fmla="*/ 905692 h 1410855"/>
              <a:gd name="connsiteX44" fmla="*/ 2090058 w 2142309"/>
              <a:gd name="connsiteY44" fmla="*/ 940526 h 1410855"/>
              <a:gd name="connsiteX45" fmla="*/ 2072640 w 2142309"/>
              <a:gd name="connsiteY45" fmla="*/ 992777 h 1410855"/>
              <a:gd name="connsiteX46" fmla="*/ 2063932 w 2142309"/>
              <a:gd name="connsiteY46" fmla="*/ 1018903 h 1410855"/>
              <a:gd name="connsiteX47" fmla="*/ 2037806 w 2142309"/>
              <a:gd name="connsiteY47" fmla="*/ 1053737 h 1410855"/>
              <a:gd name="connsiteX48" fmla="*/ 2002972 w 2142309"/>
              <a:gd name="connsiteY48" fmla="*/ 1123406 h 1410855"/>
              <a:gd name="connsiteX49" fmla="*/ 1889760 w 2142309"/>
              <a:gd name="connsiteY49" fmla="*/ 1227909 h 1410855"/>
              <a:gd name="connsiteX50" fmla="*/ 1854926 w 2142309"/>
              <a:gd name="connsiteY50" fmla="*/ 1245326 h 1410855"/>
              <a:gd name="connsiteX51" fmla="*/ 1828800 w 2142309"/>
              <a:gd name="connsiteY51" fmla="*/ 1262743 h 1410855"/>
              <a:gd name="connsiteX52" fmla="*/ 1776549 w 2142309"/>
              <a:gd name="connsiteY52" fmla="*/ 1280160 h 1410855"/>
              <a:gd name="connsiteX53" fmla="*/ 1715589 w 2142309"/>
              <a:gd name="connsiteY53" fmla="*/ 1306286 h 1410855"/>
              <a:gd name="connsiteX54" fmla="*/ 1680755 w 2142309"/>
              <a:gd name="connsiteY54" fmla="*/ 1323703 h 1410855"/>
              <a:gd name="connsiteX55" fmla="*/ 1645920 w 2142309"/>
              <a:gd name="connsiteY55" fmla="*/ 1332412 h 1410855"/>
              <a:gd name="connsiteX56" fmla="*/ 1619795 w 2142309"/>
              <a:gd name="connsiteY56" fmla="*/ 1341120 h 1410855"/>
              <a:gd name="connsiteX57" fmla="*/ 1550126 w 2142309"/>
              <a:gd name="connsiteY57" fmla="*/ 1367246 h 1410855"/>
              <a:gd name="connsiteX58" fmla="*/ 1497875 w 2142309"/>
              <a:gd name="connsiteY58" fmla="*/ 1384663 h 1410855"/>
              <a:gd name="connsiteX59" fmla="*/ 1471749 w 2142309"/>
              <a:gd name="connsiteY59" fmla="*/ 1393372 h 1410855"/>
              <a:gd name="connsiteX60" fmla="*/ 1384663 w 2142309"/>
              <a:gd name="connsiteY60" fmla="*/ 1402080 h 1410855"/>
              <a:gd name="connsiteX61" fmla="*/ 1332412 w 2142309"/>
              <a:gd name="connsiteY61" fmla="*/ 1410789 h 14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42309" h="1410855">
                <a:moveTo>
                  <a:pt x="0" y="635726"/>
                </a:moveTo>
                <a:cubicBezTo>
                  <a:pt x="5806" y="621212"/>
                  <a:pt x="10427" y="606165"/>
                  <a:pt x="17418" y="592183"/>
                </a:cubicBezTo>
                <a:cubicBezTo>
                  <a:pt x="22099" y="582822"/>
                  <a:pt x="30154" y="575419"/>
                  <a:pt x="34835" y="566057"/>
                </a:cubicBezTo>
                <a:cubicBezTo>
                  <a:pt x="38940" y="557847"/>
                  <a:pt x="37809" y="547100"/>
                  <a:pt x="43543" y="539932"/>
                </a:cubicBezTo>
                <a:cubicBezTo>
                  <a:pt x="50081" y="531759"/>
                  <a:pt x="60960" y="528321"/>
                  <a:pt x="69669" y="522515"/>
                </a:cubicBezTo>
                <a:cubicBezTo>
                  <a:pt x="86624" y="471652"/>
                  <a:pt x="65112" y="518364"/>
                  <a:pt x="104503" y="478972"/>
                </a:cubicBezTo>
                <a:cubicBezTo>
                  <a:pt x="111904" y="471571"/>
                  <a:pt x="113044" y="458393"/>
                  <a:pt x="121920" y="452846"/>
                </a:cubicBezTo>
                <a:cubicBezTo>
                  <a:pt x="137489" y="443116"/>
                  <a:pt x="174172" y="435429"/>
                  <a:pt x="174172" y="435429"/>
                </a:cubicBezTo>
                <a:cubicBezTo>
                  <a:pt x="182881" y="429623"/>
                  <a:pt x="190734" y="422263"/>
                  <a:pt x="200298" y="418012"/>
                </a:cubicBezTo>
                <a:cubicBezTo>
                  <a:pt x="217075" y="410556"/>
                  <a:pt x="252549" y="400595"/>
                  <a:pt x="252549" y="400595"/>
                </a:cubicBezTo>
                <a:cubicBezTo>
                  <a:pt x="282948" y="370195"/>
                  <a:pt x="262177" y="385773"/>
                  <a:pt x="322218" y="365760"/>
                </a:cubicBezTo>
                <a:lnTo>
                  <a:pt x="322218" y="365760"/>
                </a:lnTo>
                <a:cubicBezTo>
                  <a:pt x="363620" y="338158"/>
                  <a:pt x="338412" y="351654"/>
                  <a:pt x="400595" y="330926"/>
                </a:cubicBezTo>
                <a:lnTo>
                  <a:pt x="452846" y="313509"/>
                </a:lnTo>
                <a:lnTo>
                  <a:pt x="478972" y="304800"/>
                </a:lnTo>
                <a:cubicBezTo>
                  <a:pt x="699552" y="312407"/>
                  <a:pt x="808472" y="321472"/>
                  <a:pt x="1036320" y="304800"/>
                </a:cubicBezTo>
                <a:cubicBezTo>
                  <a:pt x="1115079" y="299037"/>
                  <a:pt x="1063845" y="289036"/>
                  <a:pt x="1114698" y="269966"/>
                </a:cubicBezTo>
                <a:cubicBezTo>
                  <a:pt x="1128557" y="264769"/>
                  <a:pt x="1143791" y="264468"/>
                  <a:pt x="1158240" y="261257"/>
                </a:cubicBezTo>
                <a:cubicBezTo>
                  <a:pt x="1169924" y="258661"/>
                  <a:pt x="1181165" y="253740"/>
                  <a:pt x="1193075" y="252549"/>
                </a:cubicBezTo>
                <a:cubicBezTo>
                  <a:pt x="1239380" y="247919"/>
                  <a:pt x="1286036" y="247705"/>
                  <a:pt x="1332412" y="243840"/>
                </a:cubicBezTo>
                <a:cubicBezTo>
                  <a:pt x="1355735" y="241896"/>
                  <a:pt x="1378857" y="238035"/>
                  <a:pt x="1402080" y="235132"/>
                </a:cubicBezTo>
                <a:cubicBezTo>
                  <a:pt x="1419497" y="229326"/>
                  <a:pt x="1439056" y="227899"/>
                  <a:pt x="1454332" y="217715"/>
                </a:cubicBezTo>
                <a:cubicBezTo>
                  <a:pt x="1490416" y="193658"/>
                  <a:pt x="1470304" y="202835"/>
                  <a:pt x="1515292" y="191589"/>
                </a:cubicBezTo>
                <a:cubicBezTo>
                  <a:pt x="1538515" y="177075"/>
                  <a:pt x="1558980" y="156706"/>
                  <a:pt x="1584960" y="148046"/>
                </a:cubicBezTo>
                <a:cubicBezTo>
                  <a:pt x="1617313" y="137261"/>
                  <a:pt x="1607669" y="143022"/>
                  <a:pt x="1637212" y="121920"/>
                </a:cubicBezTo>
                <a:cubicBezTo>
                  <a:pt x="1649023" y="113484"/>
                  <a:pt x="1660156" y="104118"/>
                  <a:pt x="1672046" y="95795"/>
                </a:cubicBezTo>
                <a:cubicBezTo>
                  <a:pt x="1689195" y="83791"/>
                  <a:pt x="1724298" y="60960"/>
                  <a:pt x="1724298" y="60960"/>
                </a:cubicBezTo>
                <a:cubicBezTo>
                  <a:pt x="1730104" y="52252"/>
                  <a:pt x="1734314" y="42236"/>
                  <a:pt x="1741715" y="34835"/>
                </a:cubicBezTo>
                <a:cubicBezTo>
                  <a:pt x="1749116" y="27434"/>
                  <a:pt x="1759667" y="23955"/>
                  <a:pt x="1767840" y="17417"/>
                </a:cubicBezTo>
                <a:cubicBezTo>
                  <a:pt x="1774251" y="12288"/>
                  <a:pt x="1779452" y="5806"/>
                  <a:pt x="1785258" y="0"/>
                </a:cubicBezTo>
                <a:cubicBezTo>
                  <a:pt x="1822995" y="2903"/>
                  <a:pt x="1860913" y="4015"/>
                  <a:pt x="1898469" y="8709"/>
                </a:cubicBezTo>
                <a:cubicBezTo>
                  <a:pt x="1940023" y="13903"/>
                  <a:pt x="1911272" y="16391"/>
                  <a:pt x="1942012" y="34835"/>
                </a:cubicBezTo>
                <a:cubicBezTo>
                  <a:pt x="1949883" y="39558"/>
                  <a:pt x="1959429" y="40640"/>
                  <a:pt x="1968138" y="43543"/>
                </a:cubicBezTo>
                <a:cubicBezTo>
                  <a:pt x="2015756" y="75289"/>
                  <a:pt x="1976322" y="42758"/>
                  <a:pt x="2011680" y="95795"/>
                </a:cubicBezTo>
                <a:cubicBezTo>
                  <a:pt x="2016235" y="102627"/>
                  <a:pt x="2023969" y="106801"/>
                  <a:pt x="2029098" y="113212"/>
                </a:cubicBezTo>
                <a:cubicBezTo>
                  <a:pt x="2050316" y="139733"/>
                  <a:pt x="2046053" y="142883"/>
                  <a:pt x="2063932" y="174172"/>
                </a:cubicBezTo>
                <a:cubicBezTo>
                  <a:pt x="2069125" y="183259"/>
                  <a:pt x="2076668" y="190936"/>
                  <a:pt x="2081349" y="200297"/>
                </a:cubicBezTo>
                <a:cubicBezTo>
                  <a:pt x="2085454" y="208508"/>
                  <a:pt x="2087643" y="217567"/>
                  <a:pt x="2090058" y="226423"/>
                </a:cubicBezTo>
                <a:cubicBezTo>
                  <a:pt x="2096356" y="249517"/>
                  <a:pt x="2102781" y="272619"/>
                  <a:pt x="2107475" y="296092"/>
                </a:cubicBezTo>
                <a:cubicBezTo>
                  <a:pt x="2110378" y="310606"/>
                  <a:pt x="2114090" y="324982"/>
                  <a:pt x="2116183" y="339635"/>
                </a:cubicBezTo>
                <a:cubicBezTo>
                  <a:pt x="2132900" y="456652"/>
                  <a:pt x="2115473" y="380333"/>
                  <a:pt x="2133600" y="452846"/>
                </a:cubicBezTo>
                <a:cubicBezTo>
                  <a:pt x="2136503" y="508000"/>
                  <a:pt x="2142309" y="563078"/>
                  <a:pt x="2142309" y="618309"/>
                </a:cubicBezTo>
                <a:cubicBezTo>
                  <a:pt x="2142309" y="682235"/>
                  <a:pt x="2139598" y="767391"/>
                  <a:pt x="2124892" y="836023"/>
                </a:cubicBezTo>
                <a:cubicBezTo>
                  <a:pt x="2119876" y="859429"/>
                  <a:pt x="2118180" y="884281"/>
                  <a:pt x="2107475" y="905692"/>
                </a:cubicBezTo>
                <a:cubicBezTo>
                  <a:pt x="2101669" y="917303"/>
                  <a:pt x="2094879" y="928473"/>
                  <a:pt x="2090058" y="940526"/>
                </a:cubicBezTo>
                <a:cubicBezTo>
                  <a:pt x="2083239" y="957572"/>
                  <a:pt x="2078446" y="975360"/>
                  <a:pt x="2072640" y="992777"/>
                </a:cubicBezTo>
                <a:cubicBezTo>
                  <a:pt x="2069737" y="1001486"/>
                  <a:pt x="2069440" y="1011559"/>
                  <a:pt x="2063932" y="1018903"/>
                </a:cubicBezTo>
                <a:cubicBezTo>
                  <a:pt x="2055223" y="1030514"/>
                  <a:pt x="2045119" y="1041200"/>
                  <a:pt x="2037806" y="1053737"/>
                </a:cubicBezTo>
                <a:cubicBezTo>
                  <a:pt x="2024723" y="1076164"/>
                  <a:pt x="2024576" y="1109004"/>
                  <a:pt x="2002972" y="1123406"/>
                </a:cubicBezTo>
                <a:cubicBezTo>
                  <a:pt x="1924622" y="1175638"/>
                  <a:pt x="2055106" y="1086183"/>
                  <a:pt x="1889760" y="1227909"/>
                </a:cubicBezTo>
                <a:cubicBezTo>
                  <a:pt x="1879903" y="1236357"/>
                  <a:pt x="1866197" y="1238885"/>
                  <a:pt x="1854926" y="1245326"/>
                </a:cubicBezTo>
                <a:cubicBezTo>
                  <a:pt x="1845839" y="1250519"/>
                  <a:pt x="1838364" y="1258492"/>
                  <a:pt x="1828800" y="1262743"/>
                </a:cubicBezTo>
                <a:cubicBezTo>
                  <a:pt x="1812023" y="1270199"/>
                  <a:pt x="1776549" y="1280160"/>
                  <a:pt x="1776549" y="1280160"/>
                </a:cubicBezTo>
                <a:cubicBezTo>
                  <a:pt x="1723604" y="1315456"/>
                  <a:pt x="1779858" y="1282185"/>
                  <a:pt x="1715589" y="1306286"/>
                </a:cubicBezTo>
                <a:cubicBezTo>
                  <a:pt x="1703434" y="1310844"/>
                  <a:pt x="1692910" y="1319145"/>
                  <a:pt x="1680755" y="1323703"/>
                </a:cubicBezTo>
                <a:cubicBezTo>
                  <a:pt x="1669548" y="1327906"/>
                  <a:pt x="1657429" y="1329124"/>
                  <a:pt x="1645920" y="1332412"/>
                </a:cubicBezTo>
                <a:cubicBezTo>
                  <a:pt x="1637094" y="1334934"/>
                  <a:pt x="1628503" y="1338217"/>
                  <a:pt x="1619795" y="1341120"/>
                </a:cubicBezTo>
                <a:cubicBezTo>
                  <a:pt x="1574329" y="1371430"/>
                  <a:pt x="1613865" y="1349862"/>
                  <a:pt x="1550126" y="1367246"/>
                </a:cubicBezTo>
                <a:cubicBezTo>
                  <a:pt x="1532414" y="1372077"/>
                  <a:pt x="1515292" y="1378857"/>
                  <a:pt x="1497875" y="1384663"/>
                </a:cubicBezTo>
                <a:cubicBezTo>
                  <a:pt x="1489166" y="1387566"/>
                  <a:pt x="1480883" y="1392459"/>
                  <a:pt x="1471749" y="1393372"/>
                </a:cubicBezTo>
                <a:lnTo>
                  <a:pt x="1384663" y="1402080"/>
                </a:lnTo>
                <a:cubicBezTo>
                  <a:pt x="1344197" y="1412197"/>
                  <a:pt x="1361798" y="1410789"/>
                  <a:pt x="1332412" y="1410789"/>
                </a:cubicBezTo>
              </a:path>
            </a:pathLst>
          </a:custGeom>
          <a:noFill/>
          <a:ln w="28575">
            <a:solidFill>
              <a:srgbClr val="FFFF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4" name="Group 563">
            <a:extLst>
              <a:ext uri="{FF2B5EF4-FFF2-40B4-BE49-F238E27FC236}">
                <a16:creationId xmlns:a16="http://schemas.microsoft.com/office/drawing/2014/main" id="{4FE79794-9122-4138-B552-26CD5E6F7718}"/>
              </a:ext>
            </a:extLst>
          </p:cNvPr>
          <p:cNvGrpSpPr/>
          <p:nvPr/>
        </p:nvGrpSpPr>
        <p:grpSpPr>
          <a:xfrm>
            <a:off x="8354570" y="3699746"/>
            <a:ext cx="341410" cy="276999"/>
            <a:chOff x="936488" y="1453073"/>
            <a:chExt cx="341410" cy="276999"/>
          </a:xfrm>
        </p:grpSpPr>
        <p:sp>
          <p:nvSpPr>
            <p:cNvPr id="562" name="Oval 561">
              <a:extLst>
                <a:ext uri="{FF2B5EF4-FFF2-40B4-BE49-F238E27FC236}">
                  <a16:creationId xmlns:a16="http://schemas.microsoft.com/office/drawing/2014/main" id="{8297FAF1-C031-4BDA-9D23-CB7425D66D18}"/>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TextBox 562">
              <a:extLst>
                <a:ext uri="{FF2B5EF4-FFF2-40B4-BE49-F238E27FC236}">
                  <a16:creationId xmlns:a16="http://schemas.microsoft.com/office/drawing/2014/main" id="{7D88171C-90A0-49B8-95B0-ACFDA8F56DAB}"/>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grpSp>
        <p:nvGrpSpPr>
          <p:cNvPr id="568" name="Group 567">
            <a:extLst>
              <a:ext uri="{FF2B5EF4-FFF2-40B4-BE49-F238E27FC236}">
                <a16:creationId xmlns:a16="http://schemas.microsoft.com/office/drawing/2014/main" id="{24EB042F-4A31-431B-9140-61E63D235643}"/>
              </a:ext>
            </a:extLst>
          </p:cNvPr>
          <p:cNvGrpSpPr/>
          <p:nvPr/>
        </p:nvGrpSpPr>
        <p:grpSpPr>
          <a:xfrm>
            <a:off x="10401843" y="3897908"/>
            <a:ext cx="341410" cy="276999"/>
            <a:chOff x="936488" y="1453073"/>
            <a:chExt cx="341410" cy="276999"/>
          </a:xfrm>
        </p:grpSpPr>
        <p:sp>
          <p:nvSpPr>
            <p:cNvPr id="569" name="Oval 568">
              <a:extLst>
                <a:ext uri="{FF2B5EF4-FFF2-40B4-BE49-F238E27FC236}">
                  <a16:creationId xmlns:a16="http://schemas.microsoft.com/office/drawing/2014/main" id="{95B1C689-5B89-4CD8-9F6B-2E5B1612D5D3}"/>
                </a:ext>
              </a:extLst>
            </p:cNvPr>
            <p:cNvSpPr/>
            <p:nvPr/>
          </p:nvSpPr>
          <p:spPr>
            <a:xfrm>
              <a:off x="1009645" y="1550411"/>
              <a:ext cx="130629" cy="113202"/>
            </a:xfrm>
            <a:prstGeom prst="ellipse">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TextBox 569">
              <a:extLst>
                <a:ext uri="{FF2B5EF4-FFF2-40B4-BE49-F238E27FC236}">
                  <a16:creationId xmlns:a16="http://schemas.microsoft.com/office/drawing/2014/main" id="{18DC3E00-820E-46CC-9FBC-DA2F2502AD95}"/>
                </a:ext>
              </a:extLst>
            </p:cNvPr>
            <p:cNvSpPr txBox="1"/>
            <p:nvPr/>
          </p:nvSpPr>
          <p:spPr>
            <a:xfrm>
              <a:off x="936488" y="1453073"/>
              <a:ext cx="341410" cy="276999"/>
            </a:xfrm>
            <a:prstGeom prst="rect">
              <a:avLst/>
            </a:prstGeom>
            <a:noFill/>
          </p:spPr>
          <p:txBody>
            <a:bodyPr wrap="square" rtlCol="0">
              <a:spAutoFit/>
            </a:bodyPr>
            <a:lstStyle/>
            <a:p>
              <a:r>
                <a:rPr lang="en-US" sz="1200" dirty="0"/>
                <a:t>e-</a:t>
              </a:r>
              <a:endParaRPr lang="en-US" sz="1200" baseline="-25000" dirty="0"/>
            </a:p>
          </p:txBody>
        </p:sp>
      </p:grpSp>
      <p:sp>
        <p:nvSpPr>
          <p:cNvPr id="584" name="Right Brace 583">
            <a:extLst>
              <a:ext uri="{FF2B5EF4-FFF2-40B4-BE49-F238E27FC236}">
                <a16:creationId xmlns:a16="http://schemas.microsoft.com/office/drawing/2014/main" id="{6B3D4452-AA01-4717-9C14-A063AE37C512}"/>
              </a:ext>
            </a:extLst>
          </p:cNvPr>
          <p:cNvSpPr/>
          <p:nvPr/>
        </p:nvSpPr>
        <p:spPr>
          <a:xfrm rot="16200000">
            <a:off x="973300" y="611349"/>
            <a:ext cx="226931" cy="18352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5" name="Right Brace 584">
            <a:extLst>
              <a:ext uri="{FF2B5EF4-FFF2-40B4-BE49-F238E27FC236}">
                <a16:creationId xmlns:a16="http://schemas.microsoft.com/office/drawing/2014/main" id="{AAB7C3D3-1D8B-453A-964A-F6096AE5CB3C}"/>
              </a:ext>
            </a:extLst>
          </p:cNvPr>
          <p:cNvSpPr/>
          <p:nvPr/>
        </p:nvSpPr>
        <p:spPr>
          <a:xfrm rot="16200000">
            <a:off x="3885512" y="839953"/>
            <a:ext cx="226931" cy="13688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86" name="Straight Connector 585">
            <a:extLst>
              <a:ext uri="{FF2B5EF4-FFF2-40B4-BE49-F238E27FC236}">
                <a16:creationId xmlns:a16="http://schemas.microsoft.com/office/drawing/2014/main" id="{D9E92FA3-6A7A-477A-9A2F-EA184CABBF0C}"/>
              </a:ext>
            </a:extLst>
          </p:cNvPr>
          <p:cNvCxnSpPr>
            <a:cxnSpLocks/>
          </p:cNvCxnSpPr>
          <p:nvPr/>
        </p:nvCxnSpPr>
        <p:spPr>
          <a:xfrm>
            <a:off x="310776" y="1402205"/>
            <a:ext cx="1585517" cy="0"/>
          </a:xfrm>
          <a:prstGeom prst="line">
            <a:avLst/>
          </a:prstGeom>
        </p:spPr>
        <p:style>
          <a:lnRef idx="1">
            <a:schemeClr val="dk1"/>
          </a:lnRef>
          <a:fillRef idx="0">
            <a:schemeClr val="dk1"/>
          </a:fillRef>
          <a:effectRef idx="0">
            <a:schemeClr val="dk1"/>
          </a:effectRef>
          <a:fontRef idx="minor">
            <a:schemeClr val="tx1"/>
          </a:fontRef>
        </p:style>
      </p:cxnSp>
      <p:cxnSp>
        <p:nvCxnSpPr>
          <p:cNvPr id="589" name="Straight Connector 588">
            <a:extLst>
              <a:ext uri="{FF2B5EF4-FFF2-40B4-BE49-F238E27FC236}">
                <a16:creationId xmlns:a16="http://schemas.microsoft.com/office/drawing/2014/main" id="{64193CD6-B86A-410B-91A2-BAED3464744E}"/>
              </a:ext>
            </a:extLst>
          </p:cNvPr>
          <p:cNvCxnSpPr>
            <a:cxnSpLocks/>
          </p:cNvCxnSpPr>
          <p:nvPr/>
        </p:nvCxnSpPr>
        <p:spPr>
          <a:xfrm>
            <a:off x="3234978" y="1389268"/>
            <a:ext cx="1585517" cy="0"/>
          </a:xfrm>
          <a:prstGeom prst="line">
            <a:avLst/>
          </a:prstGeom>
        </p:spPr>
        <p:style>
          <a:lnRef idx="1">
            <a:schemeClr val="dk1"/>
          </a:lnRef>
          <a:fillRef idx="0">
            <a:schemeClr val="dk1"/>
          </a:fillRef>
          <a:effectRef idx="0">
            <a:schemeClr val="dk1"/>
          </a:effectRef>
          <a:fontRef idx="minor">
            <a:schemeClr val="tx1"/>
          </a:fontRef>
        </p:style>
      </p:cxnSp>
      <p:sp>
        <p:nvSpPr>
          <p:cNvPr id="590" name="Right Brace 589">
            <a:extLst>
              <a:ext uri="{FF2B5EF4-FFF2-40B4-BE49-F238E27FC236}">
                <a16:creationId xmlns:a16="http://schemas.microsoft.com/office/drawing/2014/main" id="{3AFF88BD-AF2F-4E11-8226-903B1DBC9B36}"/>
              </a:ext>
            </a:extLst>
          </p:cNvPr>
          <p:cNvSpPr/>
          <p:nvPr/>
        </p:nvSpPr>
        <p:spPr>
          <a:xfrm rot="16200000">
            <a:off x="9060475" y="614540"/>
            <a:ext cx="226931" cy="258619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1" name="Right Brace 590">
            <a:extLst>
              <a:ext uri="{FF2B5EF4-FFF2-40B4-BE49-F238E27FC236}">
                <a16:creationId xmlns:a16="http://schemas.microsoft.com/office/drawing/2014/main" id="{FE75AD75-5DDF-4603-9FF0-1479108FC81D}"/>
              </a:ext>
            </a:extLst>
          </p:cNvPr>
          <p:cNvSpPr/>
          <p:nvPr/>
        </p:nvSpPr>
        <p:spPr>
          <a:xfrm rot="16200000">
            <a:off x="11109196" y="1218496"/>
            <a:ext cx="226931" cy="13688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92" name="Straight Connector 591">
            <a:extLst>
              <a:ext uri="{FF2B5EF4-FFF2-40B4-BE49-F238E27FC236}">
                <a16:creationId xmlns:a16="http://schemas.microsoft.com/office/drawing/2014/main" id="{0806C59E-6099-4C52-9A3A-96EB771F1B0A}"/>
              </a:ext>
            </a:extLst>
          </p:cNvPr>
          <p:cNvCxnSpPr>
            <a:cxnSpLocks/>
          </p:cNvCxnSpPr>
          <p:nvPr/>
        </p:nvCxnSpPr>
        <p:spPr>
          <a:xfrm>
            <a:off x="7950400" y="1762752"/>
            <a:ext cx="2374172" cy="8458"/>
          </a:xfrm>
          <a:prstGeom prst="line">
            <a:avLst/>
          </a:prstGeom>
        </p:spPr>
        <p:style>
          <a:lnRef idx="1">
            <a:schemeClr val="dk1"/>
          </a:lnRef>
          <a:fillRef idx="0">
            <a:schemeClr val="dk1"/>
          </a:fillRef>
          <a:effectRef idx="0">
            <a:schemeClr val="dk1"/>
          </a:effectRef>
          <a:fontRef idx="minor">
            <a:schemeClr val="tx1"/>
          </a:fontRef>
        </p:style>
      </p:cxnSp>
      <p:cxnSp>
        <p:nvCxnSpPr>
          <p:cNvPr id="594" name="Straight Connector 593">
            <a:extLst>
              <a:ext uri="{FF2B5EF4-FFF2-40B4-BE49-F238E27FC236}">
                <a16:creationId xmlns:a16="http://schemas.microsoft.com/office/drawing/2014/main" id="{55FBA42D-AB49-4A8A-93CA-B3B02F59DC0B}"/>
              </a:ext>
            </a:extLst>
          </p:cNvPr>
          <p:cNvCxnSpPr>
            <a:cxnSpLocks/>
          </p:cNvCxnSpPr>
          <p:nvPr/>
        </p:nvCxnSpPr>
        <p:spPr>
          <a:xfrm flipV="1">
            <a:off x="10527538" y="1754752"/>
            <a:ext cx="1311194" cy="8458"/>
          </a:xfrm>
          <a:prstGeom prst="line">
            <a:avLst/>
          </a:prstGeom>
        </p:spPr>
        <p:style>
          <a:lnRef idx="1">
            <a:schemeClr val="dk1"/>
          </a:lnRef>
          <a:fillRef idx="0">
            <a:schemeClr val="dk1"/>
          </a:fillRef>
          <a:effectRef idx="0">
            <a:schemeClr val="dk1"/>
          </a:effectRef>
          <a:fontRef idx="minor">
            <a:schemeClr val="tx1"/>
          </a:fontRef>
        </p:style>
      </p:cxnSp>
      <p:cxnSp>
        <p:nvCxnSpPr>
          <p:cNvPr id="597" name="Straight Arrow Connector 596">
            <a:extLst>
              <a:ext uri="{FF2B5EF4-FFF2-40B4-BE49-F238E27FC236}">
                <a16:creationId xmlns:a16="http://schemas.microsoft.com/office/drawing/2014/main" id="{818F0E62-6F77-4F1E-8239-119EE8055913}"/>
              </a:ext>
            </a:extLst>
          </p:cNvPr>
          <p:cNvCxnSpPr>
            <a:cxnSpLocks/>
          </p:cNvCxnSpPr>
          <p:nvPr/>
        </p:nvCxnSpPr>
        <p:spPr>
          <a:xfrm flipV="1">
            <a:off x="11108291" y="4022912"/>
            <a:ext cx="124441" cy="1383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9" name="Straight Connector 598">
            <a:extLst>
              <a:ext uri="{FF2B5EF4-FFF2-40B4-BE49-F238E27FC236}">
                <a16:creationId xmlns:a16="http://schemas.microsoft.com/office/drawing/2014/main" id="{0CAD4E6F-31DE-4AFE-A0F8-BB52D8583AF1}"/>
              </a:ext>
            </a:extLst>
          </p:cNvPr>
          <p:cNvCxnSpPr>
            <a:cxnSpLocks/>
          </p:cNvCxnSpPr>
          <p:nvPr/>
        </p:nvCxnSpPr>
        <p:spPr>
          <a:xfrm flipV="1">
            <a:off x="10019372" y="5615538"/>
            <a:ext cx="1311194" cy="8458"/>
          </a:xfrm>
          <a:prstGeom prst="line">
            <a:avLst/>
          </a:prstGeom>
        </p:spPr>
        <p:style>
          <a:lnRef idx="1">
            <a:schemeClr val="dk1"/>
          </a:lnRef>
          <a:fillRef idx="0">
            <a:schemeClr val="dk1"/>
          </a:fillRef>
          <a:effectRef idx="0">
            <a:schemeClr val="dk1"/>
          </a:effectRef>
          <a:fontRef idx="minor">
            <a:schemeClr val="tx1"/>
          </a:fontRef>
        </p:style>
      </p:cxnSp>
      <p:sp>
        <p:nvSpPr>
          <p:cNvPr id="602" name="TextBox 601">
            <a:extLst>
              <a:ext uri="{FF2B5EF4-FFF2-40B4-BE49-F238E27FC236}">
                <a16:creationId xmlns:a16="http://schemas.microsoft.com/office/drawing/2014/main" id="{7E377ECC-77E8-476E-BA72-429BB2A26BBE}"/>
              </a:ext>
            </a:extLst>
          </p:cNvPr>
          <p:cNvSpPr txBox="1"/>
          <p:nvPr/>
        </p:nvSpPr>
        <p:spPr>
          <a:xfrm>
            <a:off x="267059" y="3782485"/>
            <a:ext cx="1044278" cy="307777"/>
          </a:xfrm>
          <a:prstGeom prst="rect">
            <a:avLst/>
          </a:prstGeom>
          <a:noFill/>
        </p:spPr>
        <p:txBody>
          <a:bodyPr wrap="square" rtlCol="0">
            <a:spAutoFit/>
          </a:bodyPr>
          <a:lstStyle/>
          <a:p>
            <a:r>
              <a:rPr lang="en-US" sz="1400" dirty="0"/>
              <a:t>Glucose</a:t>
            </a:r>
          </a:p>
        </p:txBody>
      </p:sp>
      <p:sp>
        <p:nvSpPr>
          <p:cNvPr id="603" name="TextBox 602">
            <a:extLst>
              <a:ext uri="{FF2B5EF4-FFF2-40B4-BE49-F238E27FC236}">
                <a16:creationId xmlns:a16="http://schemas.microsoft.com/office/drawing/2014/main" id="{F7925CA3-CD3A-4628-9DDC-782E5E80F68F}"/>
              </a:ext>
            </a:extLst>
          </p:cNvPr>
          <p:cNvSpPr txBox="1"/>
          <p:nvPr/>
        </p:nvSpPr>
        <p:spPr>
          <a:xfrm>
            <a:off x="1533482" y="2742925"/>
            <a:ext cx="1044278" cy="307777"/>
          </a:xfrm>
          <a:prstGeom prst="rect">
            <a:avLst/>
          </a:prstGeom>
          <a:noFill/>
        </p:spPr>
        <p:txBody>
          <a:bodyPr wrap="square" rtlCol="0">
            <a:spAutoFit/>
          </a:bodyPr>
          <a:lstStyle/>
          <a:p>
            <a:r>
              <a:rPr lang="en-US" sz="1400" dirty="0"/>
              <a:t>Pyruvate</a:t>
            </a:r>
          </a:p>
        </p:txBody>
      </p:sp>
      <p:sp>
        <p:nvSpPr>
          <p:cNvPr id="604" name="TextBox 603">
            <a:extLst>
              <a:ext uri="{FF2B5EF4-FFF2-40B4-BE49-F238E27FC236}">
                <a16:creationId xmlns:a16="http://schemas.microsoft.com/office/drawing/2014/main" id="{F622744F-8322-4E96-8E79-0064B4256E23}"/>
              </a:ext>
            </a:extLst>
          </p:cNvPr>
          <p:cNvSpPr txBox="1"/>
          <p:nvPr/>
        </p:nvSpPr>
        <p:spPr>
          <a:xfrm>
            <a:off x="1458939" y="4917759"/>
            <a:ext cx="1044278" cy="307777"/>
          </a:xfrm>
          <a:prstGeom prst="rect">
            <a:avLst/>
          </a:prstGeom>
          <a:noFill/>
        </p:spPr>
        <p:txBody>
          <a:bodyPr wrap="square" rtlCol="0">
            <a:spAutoFit/>
          </a:bodyPr>
          <a:lstStyle/>
          <a:p>
            <a:r>
              <a:rPr lang="en-US" sz="1400" dirty="0"/>
              <a:t>Pyruvate</a:t>
            </a:r>
          </a:p>
        </p:txBody>
      </p:sp>
      <p:sp>
        <p:nvSpPr>
          <p:cNvPr id="605" name="TextBox 604">
            <a:extLst>
              <a:ext uri="{FF2B5EF4-FFF2-40B4-BE49-F238E27FC236}">
                <a16:creationId xmlns:a16="http://schemas.microsoft.com/office/drawing/2014/main" id="{9A7B8127-651A-4970-B297-7FA67D572040}"/>
              </a:ext>
            </a:extLst>
          </p:cNvPr>
          <p:cNvSpPr txBox="1"/>
          <p:nvPr/>
        </p:nvSpPr>
        <p:spPr>
          <a:xfrm>
            <a:off x="2855643" y="4945508"/>
            <a:ext cx="1857459" cy="307777"/>
          </a:xfrm>
          <a:prstGeom prst="rect">
            <a:avLst/>
          </a:prstGeom>
          <a:noFill/>
        </p:spPr>
        <p:txBody>
          <a:bodyPr wrap="square" rtlCol="0">
            <a:spAutoFit/>
          </a:bodyPr>
          <a:lstStyle/>
          <a:p>
            <a:r>
              <a:rPr lang="en-US" sz="1400" dirty="0"/>
              <a:t>Acetyl Co-enzyme A</a:t>
            </a:r>
          </a:p>
        </p:txBody>
      </p:sp>
      <p:sp>
        <p:nvSpPr>
          <p:cNvPr id="606" name="TextBox 605">
            <a:extLst>
              <a:ext uri="{FF2B5EF4-FFF2-40B4-BE49-F238E27FC236}">
                <a16:creationId xmlns:a16="http://schemas.microsoft.com/office/drawing/2014/main" id="{D80DFA79-729D-4A4B-9682-CF5F7C7A2D85}"/>
              </a:ext>
            </a:extLst>
          </p:cNvPr>
          <p:cNvSpPr txBox="1"/>
          <p:nvPr/>
        </p:nvSpPr>
        <p:spPr>
          <a:xfrm>
            <a:off x="3050780" y="2823147"/>
            <a:ext cx="1857459" cy="307777"/>
          </a:xfrm>
          <a:prstGeom prst="rect">
            <a:avLst/>
          </a:prstGeom>
          <a:noFill/>
        </p:spPr>
        <p:txBody>
          <a:bodyPr wrap="square" rtlCol="0">
            <a:spAutoFit/>
          </a:bodyPr>
          <a:lstStyle/>
          <a:p>
            <a:r>
              <a:rPr lang="en-US" sz="1400" dirty="0"/>
              <a:t>Acetyl Co-enzyme A</a:t>
            </a:r>
          </a:p>
        </p:txBody>
      </p:sp>
      <p:sp>
        <p:nvSpPr>
          <p:cNvPr id="609" name="TextBox 608">
            <a:extLst>
              <a:ext uri="{FF2B5EF4-FFF2-40B4-BE49-F238E27FC236}">
                <a16:creationId xmlns:a16="http://schemas.microsoft.com/office/drawing/2014/main" id="{19C801F2-8F0C-4FF6-9871-435AD870C69C}"/>
              </a:ext>
            </a:extLst>
          </p:cNvPr>
          <p:cNvSpPr txBox="1"/>
          <p:nvPr/>
        </p:nvSpPr>
        <p:spPr>
          <a:xfrm>
            <a:off x="5280357" y="2530624"/>
            <a:ext cx="1186865" cy="307777"/>
          </a:xfrm>
          <a:prstGeom prst="rect">
            <a:avLst/>
          </a:prstGeom>
          <a:noFill/>
        </p:spPr>
        <p:txBody>
          <a:bodyPr wrap="square" rtlCol="0">
            <a:spAutoFit/>
          </a:bodyPr>
          <a:lstStyle/>
          <a:p>
            <a:r>
              <a:rPr lang="en-US" sz="1400" dirty="0"/>
              <a:t>Krebs Cycle</a:t>
            </a:r>
          </a:p>
        </p:txBody>
      </p:sp>
      <p:sp>
        <p:nvSpPr>
          <p:cNvPr id="610" name="TextBox 609">
            <a:extLst>
              <a:ext uri="{FF2B5EF4-FFF2-40B4-BE49-F238E27FC236}">
                <a16:creationId xmlns:a16="http://schemas.microsoft.com/office/drawing/2014/main" id="{7A8F3A34-2DDF-4CFB-9B2B-6287CC7F2192}"/>
              </a:ext>
            </a:extLst>
          </p:cNvPr>
          <p:cNvSpPr txBox="1"/>
          <p:nvPr/>
        </p:nvSpPr>
        <p:spPr>
          <a:xfrm>
            <a:off x="5196184" y="4921698"/>
            <a:ext cx="1186865" cy="307777"/>
          </a:xfrm>
          <a:prstGeom prst="rect">
            <a:avLst/>
          </a:prstGeom>
          <a:noFill/>
        </p:spPr>
        <p:txBody>
          <a:bodyPr wrap="square" rtlCol="0">
            <a:spAutoFit/>
          </a:bodyPr>
          <a:lstStyle/>
          <a:p>
            <a:r>
              <a:rPr lang="en-US" sz="1400" dirty="0"/>
              <a:t>Krebs Cycle</a:t>
            </a:r>
          </a:p>
        </p:txBody>
      </p:sp>
      <p:sp>
        <p:nvSpPr>
          <p:cNvPr id="611" name="TextBox 610">
            <a:extLst>
              <a:ext uri="{FF2B5EF4-FFF2-40B4-BE49-F238E27FC236}">
                <a16:creationId xmlns:a16="http://schemas.microsoft.com/office/drawing/2014/main" id="{2D6470E8-7A08-4337-AEE5-B8F5983CE516}"/>
              </a:ext>
            </a:extLst>
          </p:cNvPr>
          <p:cNvSpPr txBox="1"/>
          <p:nvPr/>
        </p:nvSpPr>
        <p:spPr>
          <a:xfrm>
            <a:off x="10069452" y="5346098"/>
            <a:ext cx="1186865" cy="307777"/>
          </a:xfrm>
          <a:prstGeom prst="rect">
            <a:avLst/>
          </a:prstGeom>
          <a:noFill/>
        </p:spPr>
        <p:txBody>
          <a:bodyPr wrap="square" rtlCol="0">
            <a:spAutoFit/>
          </a:bodyPr>
          <a:lstStyle/>
          <a:p>
            <a:r>
              <a:rPr lang="en-US" sz="1400" dirty="0"/>
              <a:t>ATP Synthase</a:t>
            </a:r>
          </a:p>
        </p:txBody>
      </p:sp>
      <p:sp>
        <p:nvSpPr>
          <p:cNvPr id="545" name="TextBox 544">
            <a:extLst>
              <a:ext uri="{FF2B5EF4-FFF2-40B4-BE49-F238E27FC236}">
                <a16:creationId xmlns:a16="http://schemas.microsoft.com/office/drawing/2014/main" id="{B2A56ABF-BD54-42EC-91C7-F1089F33F679}"/>
              </a:ext>
            </a:extLst>
          </p:cNvPr>
          <p:cNvSpPr txBox="1"/>
          <p:nvPr/>
        </p:nvSpPr>
        <p:spPr>
          <a:xfrm>
            <a:off x="8115705" y="1469141"/>
            <a:ext cx="2344020" cy="307777"/>
          </a:xfrm>
          <a:prstGeom prst="rect">
            <a:avLst/>
          </a:prstGeom>
          <a:noFill/>
        </p:spPr>
        <p:txBody>
          <a:bodyPr wrap="square" rtlCol="0">
            <a:spAutoFit/>
          </a:bodyPr>
          <a:lstStyle/>
          <a:p>
            <a:r>
              <a:rPr lang="en-US" sz="1400" dirty="0"/>
              <a:t>Electron transport chain</a:t>
            </a:r>
          </a:p>
        </p:txBody>
      </p:sp>
      <p:sp>
        <p:nvSpPr>
          <p:cNvPr id="547" name="TextBox 546">
            <a:extLst>
              <a:ext uri="{FF2B5EF4-FFF2-40B4-BE49-F238E27FC236}">
                <a16:creationId xmlns:a16="http://schemas.microsoft.com/office/drawing/2014/main" id="{EB2E990C-55DB-47D6-B65B-3B93307F3615}"/>
              </a:ext>
            </a:extLst>
          </p:cNvPr>
          <p:cNvSpPr txBox="1"/>
          <p:nvPr/>
        </p:nvSpPr>
        <p:spPr>
          <a:xfrm>
            <a:off x="10545611" y="1482047"/>
            <a:ext cx="1360934" cy="307777"/>
          </a:xfrm>
          <a:prstGeom prst="rect">
            <a:avLst/>
          </a:prstGeom>
          <a:noFill/>
        </p:spPr>
        <p:txBody>
          <a:bodyPr wrap="square" rtlCol="0">
            <a:spAutoFit/>
          </a:bodyPr>
          <a:lstStyle/>
          <a:p>
            <a:r>
              <a:rPr lang="en-US" sz="1400" dirty="0"/>
              <a:t>Chemiosmosis</a:t>
            </a:r>
          </a:p>
        </p:txBody>
      </p:sp>
      <p:sp>
        <p:nvSpPr>
          <p:cNvPr id="550" name="TextBox 549">
            <a:extLst>
              <a:ext uri="{FF2B5EF4-FFF2-40B4-BE49-F238E27FC236}">
                <a16:creationId xmlns:a16="http://schemas.microsoft.com/office/drawing/2014/main" id="{9C28FA36-DD3C-4AA6-BBF6-3CA54DF235A1}"/>
              </a:ext>
            </a:extLst>
          </p:cNvPr>
          <p:cNvSpPr txBox="1"/>
          <p:nvPr/>
        </p:nvSpPr>
        <p:spPr>
          <a:xfrm>
            <a:off x="3357323" y="1129806"/>
            <a:ext cx="1360934" cy="307777"/>
          </a:xfrm>
          <a:prstGeom prst="rect">
            <a:avLst/>
          </a:prstGeom>
          <a:noFill/>
        </p:spPr>
        <p:txBody>
          <a:bodyPr wrap="square" rtlCol="0">
            <a:spAutoFit/>
          </a:bodyPr>
          <a:lstStyle/>
          <a:p>
            <a:r>
              <a:rPr lang="en-US" sz="1400" dirty="0"/>
              <a:t>Transition Phase</a:t>
            </a:r>
          </a:p>
        </p:txBody>
      </p:sp>
      <p:sp>
        <p:nvSpPr>
          <p:cNvPr id="551" name="TextBox 550">
            <a:extLst>
              <a:ext uri="{FF2B5EF4-FFF2-40B4-BE49-F238E27FC236}">
                <a16:creationId xmlns:a16="http://schemas.microsoft.com/office/drawing/2014/main" id="{F4757943-E6F9-4745-BF92-4648065644E1}"/>
              </a:ext>
            </a:extLst>
          </p:cNvPr>
          <p:cNvSpPr txBox="1"/>
          <p:nvPr/>
        </p:nvSpPr>
        <p:spPr>
          <a:xfrm>
            <a:off x="578894" y="1132819"/>
            <a:ext cx="1360934" cy="307777"/>
          </a:xfrm>
          <a:prstGeom prst="rect">
            <a:avLst/>
          </a:prstGeom>
          <a:noFill/>
        </p:spPr>
        <p:txBody>
          <a:bodyPr wrap="square" rtlCol="0">
            <a:spAutoFit/>
          </a:bodyPr>
          <a:lstStyle/>
          <a:p>
            <a:r>
              <a:rPr lang="en-US" sz="1400" dirty="0"/>
              <a:t>Glycolysis</a:t>
            </a:r>
          </a:p>
        </p:txBody>
      </p:sp>
      <p:sp>
        <p:nvSpPr>
          <p:cNvPr id="552" name="TextBox 551">
            <a:extLst>
              <a:ext uri="{FF2B5EF4-FFF2-40B4-BE49-F238E27FC236}">
                <a16:creationId xmlns:a16="http://schemas.microsoft.com/office/drawing/2014/main" id="{436F49F2-9C96-4C91-A309-84436DA91DA6}"/>
              </a:ext>
            </a:extLst>
          </p:cNvPr>
          <p:cNvSpPr txBox="1"/>
          <p:nvPr/>
        </p:nvSpPr>
        <p:spPr>
          <a:xfrm>
            <a:off x="1656767" y="3542355"/>
            <a:ext cx="227733" cy="276999"/>
          </a:xfrm>
          <a:prstGeom prst="rect">
            <a:avLst/>
          </a:prstGeom>
          <a:noFill/>
        </p:spPr>
        <p:txBody>
          <a:bodyPr wrap="square" rtlCol="0">
            <a:spAutoFit/>
          </a:bodyPr>
          <a:lstStyle/>
          <a:p>
            <a:r>
              <a:rPr lang="en-US" sz="1200" dirty="0"/>
              <a:t>2</a:t>
            </a:r>
            <a:endParaRPr lang="en-US" sz="1200" baseline="30000" dirty="0"/>
          </a:p>
        </p:txBody>
      </p:sp>
      <p:sp>
        <p:nvSpPr>
          <p:cNvPr id="553" name="TextBox 552">
            <a:extLst>
              <a:ext uri="{FF2B5EF4-FFF2-40B4-BE49-F238E27FC236}">
                <a16:creationId xmlns:a16="http://schemas.microsoft.com/office/drawing/2014/main" id="{12B96D55-1526-43FE-AF1F-B087645A286E}"/>
              </a:ext>
            </a:extLst>
          </p:cNvPr>
          <p:cNvSpPr txBox="1"/>
          <p:nvPr/>
        </p:nvSpPr>
        <p:spPr>
          <a:xfrm>
            <a:off x="1592793" y="4034979"/>
            <a:ext cx="227733" cy="276999"/>
          </a:xfrm>
          <a:prstGeom prst="rect">
            <a:avLst/>
          </a:prstGeom>
          <a:noFill/>
        </p:spPr>
        <p:txBody>
          <a:bodyPr wrap="square" rtlCol="0">
            <a:spAutoFit/>
          </a:bodyPr>
          <a:lstStyle/>
          <a:p>
            <a:r>
              <a:rPr lang="en-US" sz="1200" dirty="0"/>
              <a:t>2</a:t>
            </a:r>
            <a:endParaRPr lang="en-US" sz="1200" baseline="30000" dirty="0"/>
          </a:p>
        </p:txBody>
      </p:sp>
      <p:sp>
        <p:nvSpPr>
          <p:cNvPr id="587" name="TextBox 586">
            <a:extLst>
              <a:ext uri="{FF2B5EF4-FFF2-40B4-BE49-F238E27FC236}">
                <a16:creationId xmlns:a16="http://schemas.microsoft.com/office/drawing/2014/main" id="{41828F96-7BCD-43FB-AFC8-A870FAA7BCB6}"/>
              </a:ext>
            </a:extLst>
          </p:cNvPr>
          <p:cNvSpPr txBox="1"/>
          <p:nvPr/>
        </p:nvSpPr>
        <p:spPr>
          <a:xfrm>
            <a:off x="6730809" y="5050542"/>
            <a:ext cx="237214" cy="276999"/>
          </a:xfrm>
          <a:prstGeom prst="rect">
            <a:avLst/>
          </a:prstGeom>
          <a:noFill/>
        </p:spPr>
        <p:txBody>
          <a:bodyPr wrap="square" rtlCol="0">
            <a:spAutoFit/>
          </a:bodyPr>
          <a:lstStyle/>
          <a:p>
            <a:r>
              <a:rPr lang="en-US" sz="1200" dirty="0"/>
              <a:t>1</a:t>
            </a:r>
            <a:endParaRPr lang="en-US" sz="1200" baseline="30000" dirty="0"/>
          </a:p>
        </p:txBody>
      </p:sp>
      <p:sp>
        <p:nvSpPr>
          <p:cNvPr id="588" name="TextBox 587">
            <a:extLst>
              <a:ext uri="{FF2B5EF4-FFF2-40B4-BE49-F238E27FC236}">
                <a16:creationId xmlns:a16="http://schemas.microsoft.com/office/drawing/2014/main" id="{1B51841F-7AAC-4045-A4D2-BA8FA3BBF676}"/>
              </a:ext>
            </a:extLst>
          </p:cNvPr>
          <p:cNvSpPr txBox="1"/>
          <p:nvPr/>
        </p:nvSpPr>
        <p:spPr>
          <a:xfrm>
            <a:off x="6796210" y="2650749"/>
            <a:ext cx="237214" cy="276999"/>
          </a:xfrm>
          <a:prstGeom prst="rect">
            <a:avLst/>
          </a:prstGeom>
          <a:noFill/>
        </p:spPr>
        <p:txBody>
          <a:bodyPr wrap="square" rtlCol="0">
            <a:spAutoFit/>
          </a:bodyPr>
          <a:lstStyle/>
          <a:p>
            <a:r>
              <a:rPr lang="en-US" sz="1200" dirty="0"/>
              <a:t>1</a:t>
            </a:r>
            <a:endParaRPr lang="en-US" sz="1200" baseline="30000" dirty="0"/>
          </a:p>
        </p:txBody>
      </p:sp>
      <p:sp>
        <p:nvSpPr>
          <p:cNvPr id="593" name="TextBox 592">
            <a:extLst>
              <a:ext uri="{FF2B5EF4-FFF2-40B4-BE49-F238E27FC236}">
                <a16:creationId xmlns:a16="http://schemas.microsoft.com/office/drawing/2014/main" id="{53B5EE4E-CAFF-46F6-96B6-6A787A4F91BC}"/>
              </a:ext>
            </a:extLst>
          </p:cNvPr>
          <p:cNvSpPr txBox="1"/>
          <p:nvPr/>
        </p:nvSpPr>
        <p:spPr>
          <a:xfrm>
            <a:off x="6641653" y="3190286"/>
            <a:ext cx="237214" cy="276999"/>
          </a:xfrm>
          <a:prstGeom prst="rect">
            <a:avLst/>
          </a:prstGeom>
          <a:noFill/>
        </p:spPr>
        <p:txBody>
          <a:bodyPr wrap="square" rtlCol="0">
            <a:spAutoFit/>
          </a:bodyPr>
          <a:lstStyle/>
          <a:p>
            <a:r>
              <a:rPr lang="en-US" sz="1200" dirty="0"/>
              <a:t>3</a:t>
            </a:r>
            <a:endParaRPr lang="en-US" sz="1200" baseline="30000" dirty="0"/>
          </a:p>
        </p:txBody>
      </p:sp>
      <p:sp>
        <p:nvSpPr>
          <p:cNvPr id="595" name="TextBox 594">
            <a:extLst>
              <a:ext uri="{FF2B5EF4-FFF2-40B4-BE49-F238E27FC236}">
                <a16:creationId xmlns:a16="http://schemas.microsoft.com/office/drawing/2014/main" id="{7CCC69AF-3948-4F02-AFAD-387C75083BF8}"/>
              </a:ext>
            </a:extLst>
          </p:cNvPr>
          <p:cNvSpPr txBox="1"/>
          <p:nvPr/>
        </p:nvSpPr>
        <p:spPr>
          <a:xfrm>
            <a:off x="6553379" y="5580557"/>
            <a:ext cx="237214" cy="276999"/>
          </a:xfrm>
          <a:prstGeom prst="rect">
            <a:avLst/>
          </a:prstGeom>
          <a:noFill/>
        </p:spPr>
        <p:txBody>
          <a:bodyPr wrap="square" rtlCol="0">
            <a:spAutoFit/>
          </a:bodyPr>
          <a:lstStyle/>
          <a:p>
            <a:r>
              <a:rPr lang="en-US" sz="1200" dirty="0"/>
              <a:t>3</a:t>
            </a:r>
            <a:endParaRPr lang="en-US" sz="1200" baseline="30000" dirty="0"/>
          </a:p>
        </p:txBody>
      </p:sp>
      <p:sp>
        <p:nvSpPr>
          <p:cNvPr id="596" name="TextBox 595">
            <a:extLst>
              <a:ext uri="{FF2B5EF4-FFF2-40B4-BE49-F238E27FC236}">
                <a16:creationId xmlns:a16="http://schemas.microsoft.com/office/drawing/2014/main" id="{4F6BDB5D-B975-4C07-9B66-E2284934AABF}"/>
              </a:ext>
            </a:extLst>
          </p:cNvPr>
          <p:cNvSpPr txBox="1"/>
          <p:nvPr/>
        </p:nvSpPr>
        <p:spPr>
          <a:xfrm>
            <a:off x="4539818" y="3356458"/>
            <a:ext cx="237214" cy="276999"/>
          </a:xfrm>
          <a:prstGeom prst="rect">
            <a:avLst/>
          </a:prstGeom>
          <a:noFill/>
        </p:spPr>
        <p:txBody>
          <a:bodyPr wrap="square" rtlCol="0">
            <a:spAutoFit/>
          </a:bodyPr>
          <a:lstStyle/>
          <a:p>
            <a:r>
              <a:rPr lang="en-US" sz="1200" dirty="0"/>
              <a:t>1</a:t>
            </a:r>
            <a:endParaRPr lang="en-US" sz="1200" baseline="30000" dirty="0"/>
          </a:p>
        </p:txBody>
      </p:sp>
      <p:sp>
        <p:nvSpPr>
          <p:cNvPr id="598" name="TextBox 597">
            <a:extLst>
              <a:ext uri="{FF2B5EF4-FFF2-40B4-BE49-F238E27FC236}">
                <a16:creationId xmlns:a16="http://schemas.microsoft.com/office/drawing/2014/main" id="{C3552F55-B060-48FD-B693-C82D8A402295}"/>
              </a:ext>
            </a:extLst>
          </p:cNvPr>
          <p:cNvSpPr txBox="1"/>
          <p:nvPr/>
        </p:nvSpPr>
        <p:spPr>
          <a:xfrm>
            <a:off x="4527171" y="5799156"/>
            <a:ext cx="237214" cy="276999"/>
          </a:xfrm>
          <a:prstGeom prst="rect">
            <a:avLst/>
          </a:prstGeom>
          <a:noFill/>
        </p:spPr>
        <p:txBody>
          <a:bodyPr wrap="square" rtlCol="0">
            <a:spAutoFit/>
          </a:bodyPr>
          <a:lstStyle/>
          <a:p>
            <a:r>
              <a:rPr lang="en-US" sz="1200" dirty="0"/>
              <a:t>1</a:t>
            </a:r>
            <a:endParaRPr lang="en-US" sz="1200" baseline="30000" dirty="0"/>
          </a:p>
        </p:txBody>
      </p:sp>
      <p:sp>
        <p:nvSpPr>
          <p:cNvPr id="600" name="TextBox 599">
            <a:extLst>
              <a:ext uri="{FF2B5EF4-FFF2-40B4-BE49-F238E27FC236}">
                <a16:creationId xmlns:a16="http://schemas.microsoft.com/office/drawing/2014/main" id="{67A0BB47-9DC6-4AAA-83D1-B1C3B02880FB}"/>
              </a:ext>
            </a:extLst>
          </p:cNvPr>
          <p:cNvSpPr txBox="1"/>
          <p:nvPr/>
        </p:nvSpPr>
        <p:spPr>
          <a:xfrm>
            <a:off x="7703188" y="4130466"/>
            <a:ext cx="424663" cy="276999"/>
          </a:xfrm>
          <a:prstGeom prst="rect">
            <a:avLst/>
          </a:prstGeom>
          <a:noFill/>
        </p:spPr>
        <p:txBody>
          <a:bodyPr wrap="square" rtlCol="0">
            <a:spAutoFit/>
          </a:bodyPr>
          <a:lstStyle/>
          <a:p>
            <a:r>
              <a:rPr lang="en-US" sz="1200" dirty="0"/>
              <a:t>10</a:t>
            </a:r>
            <a:endParaRPr lang="en-US" sz="1200" baseline="30000" dirty="0"/>
          </a:p>
        </p:txBody>
      </p:sp>
      <p:sp>
        <p:nvSpPr>
          <p:cNvPr id="601" name="TextBox 600">
            <a:extLst>
              <a:ext uri="{FF2B5EF4-FFF2-40B4-BE49-F238E27FC236}">
                <a16:creationId xmlns:a16="http://schemas.microsoft.com/office/drawing/2014/main" id="{A62B5040-2991-4C12-9B46-75C6700A00A9}"/>
              </a:ext>
            </a:extLst>
          </p:cNvPr>
          <p:cNvSpPr txBox="1"/>
          <p:nvPr/>
        </p:nvSpPr>
        <p:spPr>
          <a:xfrm>
            <a:off x="8735286" y="4134495"/>
            <a:ext cx="266999" cy="276999"/>
          </a:xfrm>
          <a:prstGeom prst="rect">
            <a:avLst/>
          </a:prstGeom>
          <a:noFill/>
        </p:spPr>
        <p:txBody>
          <a:bodyPr wrap="square" rtlCol="0">
            <a:spAutoFit/>
          </a:bodyPr>
          <a:lstStyle/>
          <a:p>
            <a:r>
              <a:rPr lang="en-US" sz="1200" dirty="0"/>
              <a:t>2</a:t>
            </a:r>
            <a:endParaRPr lang="en-US" sz="1200" baseline="30000" dirty="0"/>
          </a:p>
        </p:txBody>
      </p:sp>
      <p:sp>
        <p:nvSpPr>
          <p:cNvPr id="607" name="TextBox 606">
            <a:extLst>
              <a:ext uri="{FF2B5EF4-FFF2-40B4-BE49-F238E27FC236}">
                <a16:creationId xmlns:a16="http://schemas.microsoft.com/office/drawing/2014/main" id="{1432F57C-27CF-428A-8D70-175A00849CD8}"/>
              </a:ext>
            </a:extLst>
          </p:cNvPr>
          <p:cNvSpPr txBox="1"/>
          <p:nvPr/>
        </p:nvSpPr>
        <p:spPr>
          <a:xfrm>
            <a:off x="9108283" y="4752958"/>
            <a:ext cx="544456" cy="276999"/>
          </a:xfrm>
          <a:prstGeom prst="rect">
            <a:avLst/>
          </a:prstGeom>
          <a:noFill/>
        </p:spPr>
        <p:txBody>
          <a:bodyPr wrap="square" rtlCol="0">
            <a:spAutoFit/>
          </a:bodyPr>
          <a:lstStyle/>
          <a:p>
            <a:r>
              <a:rPr lang="en-US" sz="1200" dirty="0"/>
              <a:t>½ O</a:t>
            </a:r>
            <a:r>
              <a:rPr lang="en-US" sz="1200" baseline="-25000" dirty="0"/>
              <a:t>2</a:t>
            </a:r>
          </a:p>
        </p:txBody>
      </p:sp>
      <p:sp>
        <p:nvSpPr>
          <p:cNvPr id="608" name="TextBox 607">
            <a:extLst>
              <a:ext uri="{FF2B5EF4-FFF2-40B4-BE49-F238E27FC236}">
                <a16:creationId xmlns:a16="http://schemas.microsoft.com/office/drawing/2014/main" id="{456D2CB5-D55F-4CEA-9DCF-42775D6475A8}"/>
              </a:ext>
            </a:extLst>
          </p:cNvPr>
          <p:cNvSpPr txBox="1"/>
          <p:nvPr/>
        </p:nvSpPr>
        <p:spPr>
          <a:xfrm>
            <a:off x="11459459" y="4538578"/>
            <a:ext cx="378103" cy="276999"/>
          </a:xfrm>
          <a:prstGeom prst="rect">
            <a:avLst/>
          </a:prstGeom>
          <a:noFill/>
        </p:spPr>
        <p:txBody>
          <a:bodyPr wrap="square" rtlCol="0">
            <a:spAutoFit/>
          </a:bodyPr>
          <a:lstStyle/>
          <a:p>
            <a:r>
              <a:rPr lang="en-US" sz="1200" dirty="0"/>
              <a:t>32</a:t>
            </a:r>
            <a:endParaRPr lang="en-US" sz="1200" baseline="30000" dirty="0"/>
          </a:p>
        </p:txBody>
      </p:sp>
      <p:sp>
        <p:nvSpPr>
          <p:cNvPr id="612" name="TextBox 611">
            <a:extLst>
              <a:ext uri="{FF2B5EF4-FFF2-40B4-BE49-F238E27FC236}">
                <a16:creationId xmlns:a16="http://schemas.microsoft.com/office/drawing/2014/main" id="{20F056C0-7413-4D7D-B8F1-979BE363F083}"/>
              </a:ext>
            </a:extLst>
          </p:cNvPr>
          <p:cNvSpPr txBox="1"/>
          <p:nvPr/>
        </p:nvSpPr>
        <p:spPr>
          <a:xfrm>
            <a:off x="3682055" y="3727775"/>
            <a:ext cx="286245" cy="276999"/>
          </a:xfrm>
          <a:prstGeom prst="rect">
            <a:avLst/>
          </a:prstGeom>
          <a:noFill/>
        </p:spPr>
        <p:txBody>
          <a:bodyPr wrap="square" rtlCol="0">
            <a:spAutoFit/>
          </a:bodyPr>
          <a:lstStyle/>
          <a:p>
            <a:r>
              <a:rPr lang="en-US" sz="1200" dirty="0"/>
              <a:t>2</a:t>
            </a:r>
            <a:endParaRPr lang="en-US" sz="1200" baseline="30000" dirty="0"/>
          </a:p>
        </p:txBody>
      </p:sp>
    </p:spTree>
    <p:extLst>
      <p:ext uri="{BB962C8B-B14F-4D97-AF65-F5344CB8AC3E}">
        <p14:creationId xmlns:p14="http://schemas.microsoft.com/office/powerpoint/2010/main" val="332234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9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0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p:bldP spid="603" grpId="0"/>
      <p:bldP spid="604" grpId="0"/>
      <p:bldP spid="605" grpId="0"/>
      <p:bldP spid="606" grpId="0"/>
      <p:bldP spid="609" grpId="0"/>
      <p:bldP spid="610" grpId="0"/>
      <p:bldP spid="611" grpId="0"/>
      <p:bldP spid="545" grpId="0"/>
      <p:bldP spid="547" grpId="0"/>
      <p:bldP spid="550" grpId="0"/>
      <p:bldP spid="551" grpId="0"/>
      <p:bldP spid="552" grpId="0"/>
      <p:bldP spid="553" grpId="0"/>
      <p:bldP spid="587" grpId="0"/>
      <p:bldP spid="588" grpId="0"/>
      <p:bldP spid="593" grpId="0"/>
      <p:bldP spid="595" grpId="0"/>
      <p:bldP spid="596" grpId="0"/>
      <p:bldP spid="598" grpId="0"/>
      <p:bldP spid="600" grpId="0"/>
      <p:bldP spid="601" grpId="0"/>
      <p:bldP spid="607" grpId="0"/>
      <p:bldP spid="608" grpId="0"/>
      <p:bldP spid="6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Cellular Respiration Review</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21894118"/>
              </p:ext>
            </p:extLst>
          </p:nvPr>
        </p:nvGraphicFramePr>
        <p:xfrm>
          <a:off x="457200" y="1295400"/>
          <a:ext cx="11506198" cy="4934974"/>
        </p:xfrm>
        <a:graphic>
          <a:graphicData uri="http://schemas.openxmlformats.org/drawingml/2006/table">
            <a:tbl>
              <a:tblPr firstRow="1" bandRow="1">
                <a:tableStyleId>{5C22544A-7EE6-4342-B048-85BDC9FD1C3A}</a:tableStyleId>
              </a:tblPr>
              <a:tblGrid>
                <a:gridCol w="1581378">
                  <a:extLst>
                    <a:ext uri="{9D8B030D-6E8A-4147-A177-3AD203B41FA5}">
                      <a16:colId xmlns:a16="http://schemas.microsoft.com/office/drawing/2014/main" val="20000"/>
                    </a:ext>
                  </a:extLst>
                </a:gridCol>
                <a:gridCol w="2201483">
                  <a:extLst>
                    <a:ext uri="{9D8B030D-6E8A-4147-A177-3AD203B41FA5}">
                      <a16:colId xmlns:a16="http://schemas.microsoft.com/office/drawing/2014/main" val="595479264"/>
                    </a:ext>
                  </a:extLst>
                </a:gridCol>
                <a:gridCol w="1855939">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1987019">
                  <a:extLst>
                    <a:ext uri="{9D8B030D-6E8A-4147-A177-3AD203B41FA5}">
                      <a16:colId xmlns:a16="http://schemas.microsoft.com/office/drawing/2014/main" val="1500376704"/>
                    </a:ext>
                  </a:extLst>
                </a:gridCol>
                <a:gridCol w="1518179">
                  <a:extLst>
                    <a:ext uri="{9D8B030D-6E8A-4147-A177-3AD203B41FA5}">
                      <a16:colId xmlns:a16="http://schemas.microsoft.com/office/drawing/2014/main" val="3579102286"/>
                    </a:ext>
                  </a:extLst>
                </a:gridCol>
              </a:tblGrid>
              <a:tr h="678203">
                <a:tc>
                  <a:txBody>
                    <a:bodyPr/>
                    <a:lstStyle/>
                    <a:p>
                      <a:pPr algn="ctr"/>
                      <a:r>
                        <a:rPr lang="en-US" sz="2000" dirty="0"/>
                        <a:t>Step</a:t>
                      </a:r>
                    </a:p>
                  </a:txBody>
                  <a:tcPr anchor="ctr"/>
                </a:tc>
                <a:tc>
                  <a:txBody>
                    <a:bodyPr/>
                    <a:lstStyle/>
                    <a:p>
                      <a:pPr algn="ctr"/>
                      <a:r>
                        <a:rPr lang="en-US" sz="2000" dirty="0"/>
                        <a:t>Location</a:t>
                      </a:r>
                    </a:p>
                  </a:txBody>
                  <a:tcPr anchor="ctr"/>
                </a:tc>
                <a:tc>
                  <a:txBody>
                    <a:bodyPr/>
                    <a:lstStyle/>
                    <a:p>
                      <a:pPr algn="ctr"/>
                      <a:r>
                        <a:rPr lang="en-US" sz="2000" dirty="0"/>
                        <a:t>Input </a:t>
                      </a:r>
                    </a:p>
                  </a:txBody>
                  <a:tcPr anchor="ctr"/>
                </a:tc>
                <a:tc>
                  <a:txBody>
                    <a:bodyPr/>
                    <a:lstStyle/>
                    <a:p>
                      <a:pPr algn="ctr"/>
                      <a:r>
                        <a:rPr lang="en-US" sz="2000" dirty="0"/>
                        <a:t>Output</a:t>
                      </a:r>
                    </a:p>
                  </a:txBody>
                  <a:tcPr anchor="ctr"/>
                </a:tc>
                <a:tc>
                  <a:txBody>
                    <a:bodyPr/>
                    <a:lstStyle/>
                    <a:p>
                      <a:pPr algn="ctr"/>
                      <a:r>
                        <a:rPr lang="en-US" sz="2000" dirty="0"/>
                        <a:t>Electron</a:t>
                      </a:r>
                      <a:r>
                        <a:rPr lang="en-US" sz="2000" baseline="0" dirty="0"/>
                        <a:t> Carriers</a:t>
                      </a:r>
                      <a:endParaRPr lang="en-US" sz="2000" dirty="0"/>
                    </a:p>
                  </a:txBody>
                  <a:tcPr anchor="ctr"/>
                </a:tc>
                <a:tc>
                  <a:txBody>
                    <a:bodyPr/>
                    <a:lstStyle/>
                    <a:p>
                      <a:pPr algn="ctr"/>
                      <a:r>
                        <a:rPr lang="en-US" sz="2000" dirty="0"/>
                        <a:t>ATP</a:t>
                      </a:r>
                    </a:p>
                  </a:txBody>
                  <a:tcPr anchor="ctr"/>
                </a:tc>
                <a:extLst>
                  <a:ext uri="{0D108BD9-81ED-4DB2-BD59-A6C34878D82A}">
                    <a16:rowId xmlns:a16="http://schemas.microsoft.com/office/drawing/2014/main" val="10000"/>
                  </a:ext>
                </a:extLst>
              </a:tr>
              <a:tr h="810014">
                <a:tc>
                  <a:txBody>
                    <a:bodyPr/>
                    <a:lstStyle/>
                    <a:p>
                      <a:pPr algn="ctr"/>
                      <a:r>
                        <a:rPr lang="en-US" sz="2000" b="1" dirty="0"/>
                        <a:t>Glycolysis</a:t>
                      </a:r>
                    </a:p>
                  </a:txBody>
                  <a:tcPr anchor="ctr"/>
                </a:tc>
                <a:tc>
                  <a:txBody>
                    <a:bodyPr/>
                    <a:lstStyle/>
                    <a:p>
                      <a:pPr algn="ctr"/>
                      <a:r>
                        <a:rPr lang="en-US" sz="2000" dirty="0"/>
                        <a:t>Cytosol</a:t>
                      </a:r>
                    </a:p>
                  </a:txBody>
                  <a:tcPr anchor="ctr"/>
                </a:tc>
                <a:tc>
                  <a:txBody>
                    <a:bodyPr/>
                    <a:lstStyle/>
                    <a:p>
                      <a:pPr algn="ctr"/>
                      <a:r>
                        <a:rPr lang="en-US" sz="2000" dirty="0"/>
                        <a:t>Glucose</a:t>
                      </a:r>
                    </a:p>
                  </a:txBody>
                  <a:tcPr anchor="ctr"/>
                </a:tc>
                <a:tc>
                  <a:txBody>
                    <a:bodyPr/>
                    <a:lstStyle/>
                    <a:p>
                      <a:pPr algn="ctr"/>
                      <a:r>
                        <a:rPr lang="en-US" sz="2000" dirty="0"/>
                        <a:t>Pyruvate</a:t>
                      </a:r>
                    </a:p>
                  </a:txBody>
                  <a:tcPr anchor="ctr"/>
                </a:tc>
                <a:tc>
                  <a:txBody>
                    <a:bodyPr/>
                    <a:lstStyle/>
                    <a:p>
                      <a:pPr algn="ctr"/>
                      <a:r>
                        <a:rPr lang="en-US" sz="2000" dirty="0"/>
                        <a:t>Energy captured</a:t>
                      </a:r>
                      <a:r>
                        <a:rPr lang="en-US" sz="2000" baseline="0" dirty="0"/>
                        <a:t> in </a:t>
                      </a:r>
                      <a:r>
                        <a:rPr lang="en-US" sz="2000" dirty="0"/>
                        <a:t>2 NADH</a:t>
                      </a:r>
                    </a:p>
                  </a:txBody>
                  <a:tcPr anchor="ctr"/>
                </a:tc>
                <a:tc>
                  <a:txBody>
                    <a:bodyPr/>
                    <a:lstStyle/>
                    <a:p>
                      <a:pPr algn="ctr"/>
                      <a:r>
                        <a:rPr lang="en-US" sz="2000" dirty="0"/>
                        <a:t>2 ATP</a:t>
                      </a:r>
                    </a:p>
                  </a:txBody>
                  <a:tcPr anchor="ctr"/>
                </a:tc>
                <a:extLst>
                  <a:ext uri="{0D108BD9-81ED-4DB2-BD59-A6C34878D82A}">
                    <a16:rowId xmlns:a16="http://schemas.microsoft.com/office/drawing/2014/main" val="10001"/>
                  </a:ext>
                </a:extLst>
              </a:tr>
              <a:tr h="874784">
                <a:tc>
                  <a:txBody>
                    <a:bodyPr/>
                    <a:lstStyle/>
                    <a:p>
                      <a:pPr algn="ctr"/>
                      <a:r>
                        <a:rPr lang="en-US" sz="2000" b="1" dirty="0"/>
                        <a:t>Transition Phase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Inner compartment of mitochondrion</a:t>
                      </a:r>
                    </a:p>
                  </a:txBody>
                  <a:tcPr anchor="ctr"/>
                </a:tc>
                <a:tc>
                  <a:txBody>
                    <a:bodyPr/>
                    <a:lstStyle/>
                    <a:p>
                      <a:pPr algn="ctr"/>
                      <a:r>
                        <a:rPr lang="en-US" sz="2000" dirty="0"/>
                        <a:t>Pyruvate</a:t>
                      </a:r>
                      <a:r>
                        <a:rPr lang="en-US" sz="2000" baseline="0" dirty="0"/>
                        <a:t>, Coenzyme-A, </a:t>
                      </a:r>
                      <a:endParaRPr lang="en-US" sz="2000" dirty="0"/>
                    </a:p>
                  </a:txBody>
                  <a:tcPr anchor="ctr"/>
                </a:tc>
                <a:tc>
                  <a:txBody>
                    <a:bodyPr/>
                    <a:lstStyle/>
                    <a:p>
                      <a:pPr algn="ctr"/>
                      <a:r>
                        <a:rPr lang="en-US" sz="2000" dirty="0"/>
                        <a:t>Acetyl-Coenzyme</a:t>
                      </a:r>
                      <a:r>
                        <a:rPr lang="en-US" sz="2000" baseline="0" dirty="0"/>
                        <a:t>-</a:t>
                      </a:r>
                      <a:r>
                        <a:rPr lang="en-US" sz="2000" dirty="0"/>
                        <a:t>A,</a:t>
                      </a:r>
                      <a:r>
                        <a:rPr lang="en-US" sz="2000" baseline="0" dirty="0"/>
                        <a:t>  CO</a:t>
                      </a:r>
                      <a:r>
                        <a:rPr lang="en-US" sz="2000" baseline="-250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Energy captured</a:t>
                      </a:r>
                      <a:r>
                        <a:rPr lang="en-US" sz="2000" baseline="0" dirty="0"/>
                        <a:t> in </a:t>
                      </a:r>
                      <a:r>
                        <a:rPr lang="en-US" sz="2000" dirty="0"/>
                        <a:t>2 NADH</a:t>
                      </a:r>
                    </a:p>
                    <a:p>
                      <a:pPr algn="ctr"/>
                      <a:endParaRPr lang="en-US" sz="2000" baseline="-25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t>
                      </a:r>
                    </a:p>
                    <a:p>
                      <a:pPr algn="ctr"/>
                      <a:endParaRPr lang="en-US" sz="2000" baseline="-25000" dirty="0"/>
                    </a:p>
                  </a:txBody>
                  <a:tcPr anchor="ctr"/>
                </a:tc>
                <a:extLst>
                  <a:ext uri="{0D108BD9-81ED-4DB2-BD59-A6C34878D82A}">
                    <a16:rowId xmlns:a16="http://schemas.microsoft.com/office/drawing/2014/main" val="10002"/>
                  </a:ext>
                </a:extLst>
              </a:tr>
              <a:tr h="1169654">
                <a:tc>
                  <a:txBody>
                    <a:bodyPr/>
                    <a:lstStyle/>
                    <a:p>
                      <a:pPr algn="ctr"/>
                      <a:r>
                        <a:rPr lang="en-US" sz="2000" b="1" dirty="0"/>
                        <a:t>Krebs</a:t>
                      </a:r>
                      <a:r>
                        <a:rPr lang="en-US" sz="2000" b="1" baseline="0" dirty="0"/>
                        <a:t> Cycle</a:t>
                      </a:r>
                    </a:p>
                  </a:txBody>
                  <a:tcPr anchor="ctr"/>
                </a:tc>
                <a:tc>
                  <a:txBody>
                    <a:bodyPr/>
                    <a:lstStyle/>
                    <a:p>
                      <a:pPr algn="ctr"/>
                      <a:r>
                        <a:rPr lang="en-US" sz="2000" dirty="0"/>
                        <a:t>Inner compartment of mitochondrion</a:t>
                      </a:r>
                    </a:p>
                  </a:txBody>
                  <a:tcPr anchor="ctr"/>
                </a:tc>
                <a:tc>
                  <a:txBody>
                    <a:bodyPr/>
                    <a:lstStyle/>
                    <a:p>
                      <a:pPr algn="ctr"/>
                      <a:r>
                        <a:rPr lang="en-US" sz="2000" dirty="0"/>
                        <a:t>Acetyl Coenzyme-A            </a:t>
                      </a:r>
                    </a:p>
                  </a:txBody>
                  <a:tcPr anchor="ctr"/>
                </a:tc>
                <a:tc>
                  <a:txBody>
                    <a:bodyPr/>
                    <a:lstStyle/>
                    <a:p>
                      <a:pPr algn="ctr"/>
                      <a:r>
                        <a:rPr lang="en-US" sz="2000" dirty="0"/>
                        <a:t>CO</a:t>
                      </a:r>
                      <a:r>
                        <a:rPr lang="en-US" sz="2000" baseline="-250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Energy captured in 6 NADH,       2 FADH</a:t>
                      </a:r>
                      <a:r>
                        <a:rPr lang="en-US" sz="2000" baseline="-25000" dirty="0"/>
                        <a:t>2</a:t>
                      </a:r>
                      <a:endParaRPr lang="en-US" sz="2000" dirty="0"/>
                    </a:p>
                    <a:p>
                      <a:pPr algn="ctr"/>
                      <a:endParaRPr lang="en-US" sz="2000" baseline="-25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 ATP</a:t>
                      </a:r>
                    </a:p>
                    <a:p>
                      <a:pPr algn="ctr"/>
                      <a:endParaRPr lang="en-US" sz="2000" baseline="-25000" dirty="0"/>
                    </a:p>
                  </a:txBody>
                  <a:tcPr anchor="ctr"/>
                </a:tc>
                <a:extLst>
                  <a:ext uri="{0D108BD9-81ED-4DB2-BD59-A6C34878D82A}">
                    <a16:rowId xmlns:a16="http://schemas.microsoft.com/office/drawing/2014/main" val="10003"/>
                  </a:ext>
                </a:extLst>
              </a:tr>
              <a:tr h="1267945">
                <a:tc>
                  <a:txBody>
                    <a:bodyPr/>
                    <a:lstStyle/>
                    <a:p>
                      <a:pPr algn="ctr"/>
                      <a:r>
                        <a:rPr lang="en-US" sz="2000" b="1" dirty="0"/>
                        <a:t>Electron Transport</a:t>
                      </a:r>
                      <a:r>
                        <a:rPr lang="en-US" sz="2000" b="1" baseline="0" dirty="0"/>
                        <a:t> Chain</a:t>
                      </a:r>
                      <a:endParaRPr lang="en-US" sz="2000" b="1" dirty="0"/>
                    </a:p>
                  </a:txBody>
                  <a:tcPr anchor="ctr"/>
                </a:tc>
                <a:tc>
                  <a:txBody>
                    <a:bodyPr/>
                    <a:lstStyle/>
                    <a:p>
                      <a:pPr algn="ctr"/>
                      <a:r>
                        <a:rPr lang="en-US" sz="2000" dirty="0"/>
                        <a:t>Inner membrane of</a:t>
                      </a:r>
                      <a:r>
                        <a:rPr lang="en-US" sz="2000" baseline="0" dirty="0"/>
                        <a:t> mitochondrion</a:t>
                      </a:r>
                      <a:endParaRPr lang="en-US" sz="2000" dirty="0"/>
                    </a:p>
                  </a:txBody>
                  <a:tcPr anchor="ctr"/>
                </a:tc>
                <a:tc>
                  <a:txBody>
                    <a:bodyPr/>
                    <a:lstStyle/>
                    <a:p>
                      <a:pPr algn="ctr"/>
                      <a:r>
                        <a:rPr lang="en-US" sz="2000" dirty="0"/>
                        <a:t>Oxygen (O</a:t>
                      </a:r>
                      <a:r>
                        <a:rPr lang="en-US" sz="2000" baseline="-25000" dirty="0"/>
                        <a:t>2</a:t>
                      </a:r>
                      <a:r>
                        <a:rPr lang="en-US" sz="2000" dirty="0"/>
                        <a:t>)</a:t>
                      </a:r>
                    </a:p>
                  </a:txBody>
                  <a:tcPr anchor="ctr"/>
                </a:tc>
                <a:tc>
                  <a:txBody>
                    <a:bodyPr/>
                    <a:lstStyle/>
                    <a:p>
                      <a:pPr algn="ctr"/>
                      <a:r>
                        <a:rPr lang="en-US" sz="2000" dirty="0"/>
                        <a:t>H</a:t>
                      </a:r>
                      <a:r>
                        <a:rPr lang="en-US" sz="2000" baseline="-25000" dirty="0"/>
                        <a:t>2</a:t>
                      </a:r>
                      <a:r>
                        <a:rPr lang="en-US" sz="2000" baseline="0" dirty="0"/>
                        <a:t>O</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Energy released from 10 NADH,       2 FADH</a:t>
                      </a:r>
                      <a:r>
                        <a:rPr lang="en-US" sz="2000" baseline="-25000" dirty="0"/>
                        <a:t>2</a:t>
                      </a:r>
                      <a:endParaRPr lang="en-US" sz="2000" dirty="0"/>
                    </a:p>
                    <a:p>
                      <a:pPr algn="ct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32 ATP</a:t>
                      </a:r>
                    </a:p>
                    <a:p>
                      <a:pPr algn="ctr"/>
                      <a:endParaRPr lang="en-US" sz="2000"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6129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Case Study</a:t>
            </a:r>
          </a:p>
        </p:txBody>
      </p:sp>
      <p:sp>
        <p:nvSpPr>
          <p:cNvPr id="3" name="Content Placeholder 2"/>
          <p:cNvSpPr>
            <a:spLocks noGrp="1"/>
          </p:cNvSpPr>
          <p:nvPr>
            <p:ph sz="quarter" idx="1"/>
          </p:nvPr>
        </p:nvSpPr>
        <p:spPr/>
        <p:txBody>
          <a:bodyPr>
            <a:normAutofit/>
          </a:bodyPr>
          <a:lstStyle/>
          <a:p>
            <a:pPr marL="0" indent="0">
              <a:buNone/>
            </a:pPr>
            <a:r>
              <a:rPr lang="en-US" sz="2400" dirty="0"/>
              <a:t>Part 11 – Autopsy Report</a:t>
            </a:r>
          </a:p>
          <a:p>
            <a:r>
              <a:rPr lang="en-US" sz="2200" dirty="0"/>
              <a:t>Immediate cause of death was hypoxia (suffocation or lack of oxygen)</a:t>
            </a:r>
          </a:p>
          <a:p>
            <a:r>
              <a:rPr lang="en-US" sz="2200" dirty="0"/>
              <a:t>Tissue sections from the heart, lung, kidney, and liver all show massive cell death</a:t>
            </a:r>
          </a:p>
          <a:p>
            <a:r>
              <a:rPr lang="en-US" sz="2200" dirty="0"/>
              <a:t>Staining with specific dyes showed major mitochondrial damage within the affected tissue</a:t>
            </a:r>
          </a:p>
          <a:p>
            <a:r>
              <a:rPr lang="en-US" sz="2200" dirty="0"/>
              <a:t>Oxygen levels in the patients blood were approximately 110 mm Hg (normal range is 75 – 100 mm Hg)</a:t>
            </a:r>
          </a:p>
          <a:p>
            <a:pPr marL="0" indent="0">
              <a:buNone/>
            </a:pPr>
            <a:endParaRPr lang="en-US" sz="2400" dirty="0"/>
          </a:p>
          <a:p>
            <a:pPr marL="0" indent="0">
              <a:buNone/>
            </a:pPr>
            <a:r>
              <a:rPr lang="en-US" sz="2200" dirty="0"/>
              <a:t>Recalling your knowledge of the function of organelles, what function of the cells was interrupted in these patients? Could this loss of function lead to the death of these individuals? Why or why not? </a:t>
            </a:r>
          </a:p>
          <a:p>
            <a:pPr marL="0" indent="0">
              <a:buNone/>
            </a:pPr>
            <a:r>
              <a:rPr lang="en-US" sz="2200" dirty="0"/>
              <a:t>Given the data in the autopsy, were there any reports that seemed inconsistent with the immediate cause of death? </a:t>
            </a:r>
          </a:p>
        </p:txBody>
      </p:sp>
    </p:spTree>
    <p:extLst>
      <p:ext uri="{BB962C8B-B14F-4D97-AF65-F5344CB8AC3E}">
        <p14:creationId xmlns:p14="http://schemas.microsoft.com/office/powerpoint/2010/main" val="3414016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Case Study</a:t>
            </a:r>
          </a:p>
        </p:txBody>
      </p:sp>
      <p:sp>
        <p:nvSpPr>
          <p:cNvPr id="3" name="Content Placeholder 2"/>
          <p:cNvSpPr>
            <a:spLocks noGrp="1"/>
          </p:cNvSpPr>
          <p:nvPr>
            <p:ph sz="quarter" idx="1"/>
          </p:nvPr>
        </p:nvSpPr>
        <p:spPr/>
        <p:txBody>
          <a:bodyPr>
            <a:normAutofit/>
          </a:bodyPr>
          <a:lstStyle/>
          <a:p>
            <a:pPr marL="0" indent="0">
              <a:buNone/>
            </a:pPr>
            <a:r>
              <a:rPr lang="en-US" sz="2400" dirty="0"/>
              <a:t>Part III – Subcellular Metabolite Analysis</a:t>
            </a:r>
          </a:p>
          <a:p>
            <a:pPr marL="0" indent="0">
              <a:buNone/>
            </a:pPr>
            <a:r>
              <a:rPr lang="en-US" sz="2200" dirty="0"/>
              <a:t>Detailed analysis of the damaged cells showed that the ATP levels in the mitochondria were very low. Levels or pyruvates and acetyl coenzyme A (CoA) were normal. You begin to suspect a malfunction of a specific cellular metabolic pathway and so you request a more detailed analysis of the sub-cellular components of the affected cells from the autopsy. The levels of the key metabolites are reported below. </a:t>
            </a:r>
          </a:p>
          <a:p>
            <a:pPr marL="0" indent="0">
              <a:buNone/>
            </a:pPr>
            <a:r>
              <a:rPr lang="en-US" sz="2200" dirty="0"/>
              <a:t>Average metabolite levels</a:t>
            </a:r>
          </a:p>
        </p:txBody>
      </p:sp>
      <p:graphicFrame>
        <p:nvGraphicFramePr>
          <p:cNvPr id="4" name="Table 3"/>
          <p:cNvGraphicFramePr>
            <a:graphicFrameLocks noGrp="1"/>
          </p:cNvGraphicFramePr>
          <p:nvPr>
            <p:extLst>
              <p:ext uri="{D42A27DB-BD31-4B8C-83A1-F6EECF244321}">
                <p14:modId xmlns:p14="http://schemas.microsoft.com/office/powerpoint/2010/main" val="3789026421"/>
              </p:ext>
            </p:extLst>
          </p:nvPr>
        </p:nvGraphicFramePr>
        <p:xfrm>
          <a:off x="2032000" y="3920066"/>
          <a:ext cx="8127999" cy="1854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772299119"/>
                    </a:ext>
                  </a:extLst>
                </a:gridCol>
                <a:gridCol w="2709333">
                  <a:extLst>
                    <a:ext uri="{9D8B030D-6E8A-4147-A177-3AD203B41FA5}">
                      <a16:colId xmlns:a16="http://schemas.microsoft.com/office/drawing/2014/main" val="1031280587"/>
                    </a:ext>
                  </a:extLst>
                </a:gridCol>
                <a:gridCol w="2709333">
                  <a:extLst>
                    <a:ext uri="{9D8B030D-6E8A-4147-A177-3AD203B41FA5}">
                      <a16:colId xmlns:a16="http://schemas.microsoft.com/office/drawing/2014/main" val="771893895"/>
                    </a:ext>
                  </a:extLst>
                </a:gridCol>
              </a:tblGrid>
              <a:tr h="370840">
                <a:tc>
                  <a:txBody>
                    <a:bodyPr/>
                    <a:lstStyle/>
                    <a:p>
                      <a:pPr algn="ctr"/>
                      <a:r>
                        <a:rPr lang="en-US" dirty="0"/>
                        <a:t>Metabolite</a:t>
                      </a:r>
                    </a:p>
                  </a:txBody>
                  <a:tcPr/>
                </a:tc>
                <a:tc>
                  <a:txBody>
                    <a:bodyPr/>
                    <a:lstStyle/>
                    <a:p>
                      <a:pPr algn="ctr"/>
                      <a:r>
                        <a:rPr lang="en-US" dirty="0"/>
                        <a:t>Average Patient Levels</a:t>
                      </a:r>
                    </a:p>
                  </a:txBody>
                  <a:tcPr/>
                </a:tc>
                <a:tc>
                  <a:txBody>
                    <a:bodyPr/>
                    <a:lstStyle/>
                    <a:p>
                      <a:pPr algn="ctr"/>
                      <a:r>
                        <a:rPr lang="en-US" dirty="0"/>
                        <a:t>Normal Levels</a:t>
                      </a:r>
                    </a:p>
                  </a:txBody>
                  <a:tcPr/>
                </a:tc>
                <a:extLst>
                  <a:ext uri="{0D108BD9-81ED-4DB2-BD59-A6C34878D82A}">
                    <a16:rowId xmlns:a16="http://schemas.microsoft.com/office/drawing/2014/main" val="747047583"/>
                  </a:ext>
                </a:extLst>
              </a:tr>
              <a:tr h="370840">
                <a:tc>
                  <a:txBody>
                    <a:bodyPr/>
                    <a:lstStyle/>
                    <a:p>
                      <a:pPr algn="ctr"/>
                      <a:r>
                        <a:rPr lang="en-US" dirty="0"/>
                        <a:t>Glucose</a:t>
                      </a:r>
                    </a:p>
                  </a:txBody>
                  <a:tcPr/>
                </a:tc>
                <a:tc>
                  <a:txBody>
                    <a:bodyPr/>
                    <a:lstStyle/>
                    <a:p>
                      <a:pPr algn="ctr"/>
                      <a:r>
                        <a:rPr lang="en-US" dirty="0"/>
                        <a:t>99 µM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100 µM</a:t>
                      </a:r>
                    </a:p>
                  </a:txBody>
                  <a:tcPr/>
                </a:tc>
                <a:extLst>
                  <a:ext uri="{0D108BD9-81ED-4DB2-BD59-A6C34878D82A}">
                    <a16:rowId xmlns:a16="http://schemas.microsoft.com/office/drawing/2014/main" val="1967030181"/>
                  </a:ext>
                </a:extLst>
              </a:tr>
              <a:tr h="370840">
                <a:tc>
                  <a:txBody>
                    <a:bodyPr/>
                    <a:lstStyle/>
                    <a:p>
                      <a:pPr algn="ctr"/>
                      <a:r>
                        <a:rPr lang="en-US" dirty="0"/>
                        <a:t>Pyruvate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27 µM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 µM</a:t>
                      </a:r>
                    </a:p>
                  </a:txBody>
                  <a:tcPr/>
                </a:tc>
                <a:extLst>
                  <a:ext uri="{0D108BD9-81ED-4DB2-BD59-A6C34878D82A}">
                    <a16:rowId xmlns:a16="http://schemas.microsoft.com/office/drawing/2014/main" val="1199053394"/>
                  </a:ext>
                </a:extLst>
              </a:tr>
              <a:tr h="370840">
                <a:tc>
                  <a:txBody>
                    <a:bodyPr/>
                    <a:lstStyle/>
                    <a:p>
                      <a:pPr algn="ctr"/>
                      <a:r>
                        <a:rPr lang="en-US" dirty="0"/>
                        <a:t>NAD+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µM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75 µM</a:t>
                      </a:r>
                    </a:p>
                  </a:txBody>
                  <a:tcPr/>
                </a:tc>
                <a:extLst>
                  <a:ext uri="{0D108BD9-81ED-4DB2-BD59-A6C34878D82A}">
                    <a16:rowId xmlns:a16="http://schemas.microsoft.com/office/drawing/2014/main" val="621663822"/>
                  </a:ext>
                </a:extLst>
              </a:tr>
              <a:tr h="370840">
                <a:tc>
                  <a:txBody>
                    <a:bodyPr/>
                    <a:lstStyle/>
                    <a:p>
                      <a:pPr algn="ctr"/>
                      <a:r>
                        <a:rPr lang="en-US" dirty="0"/>
                        <a:t>NADH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400 µM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50 µM</a:t>
                      </a:r>
                    </a:p>
                  </a:txBody>
                  <a:tcPr/>
                </a:tc>
                <a:extLst>
                  <a:ext uri="{0D108BD9-81ED-4DB2-BD59-A6C34878D82A}">
                    <a16:rowId xmlns:a16="http://schemas.microsoft.com/office/drawing/2014/main" val="1464181143"/>
                  </a:ext>
                </a:extLst>
              </a:tr>
            </a:tbl>
          </a:graphicData>
        </a:graphic>
      </p:graphicFrame>
    </p:spTree>
    <p:extLst>
      <p:ext uri="{BB962C8B-B14F-4D97-AF65-F5344CB8AC3E}">
        <p14:creationId xmlns:p14="http://schemas.microsoft.com/office/powerpoint/2010/main" val="2141736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Case Study</a:t>
            </a:r>
          </a:p>
        </p:txBody>
      </p:sp>
      <p:sp>
        <p:nvSpPr>
          <p:cNvPr id="3" name="Content Placeholder 2"/>
          <p:cNvSpPr>
            <a:spLocks noGrp="1"/>
          </p:cNvSpPr>
          <p:nvPr>
            <p:ph sz="quarter" idx="1"/>
          </p:nvPr>
        </p:nvSpPr>
        <p:spPr/>
        <p:txBody>
          <a:bodyPr/>
          <a:lstStyle/>
          <a:p>
            <a:pPr marL="0" indent="0">
              <a:buNone/>
            </a:pPr>
            <a:r>
              <a:rPr lang="en-US" dirty="0"/>
              <a:t>Part III – cont.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indent="-342900">
              <a:buAutoNum type="arabicPeriod"/>
            </a:pPr>
            <a:r>
              <a:rPr lang="en-US" sz="2200" dirty="0"/>
              <a:t>For each metabolite listed in the table, describe its role in cellular respiration? Are they substrates or products? What is their main function? </a:t>
            </a:r>
          </a:p>
          <a:p>
            <a:pPr marL="342900" indent="-342900">
              <a:buAutoNum type="arabicPeriod"/>
            </a:pPr>
            <a:r>
              <a:rPr lang="en-US" sz="2200" dirty="0"/>
              <a:t>Are there any abnormalities in the levels of these metabolites in the victims? Develop a hypothesis about which pathway may be affected based on these abnormalities? </a:t>
            </a:r>
          </a:p>
          <a:p>
            <a:pPr marL="342900" indent="-342900">
              <a:buAutoNum type="arabicPeriod"/>
            </a:pPr>
            <a:r>
              <a:rPr lang="en-US" sz="2200" dirty="0"/>
              <a:t>Explain the reasoning for your hypothesis with your neighbor. </a:t>
            </a:r>
          </a:p>
        </p:txBody>
      </p:sp>
      <p:pic>
        <p:nvPicPr>
          <p:cNvPr id="4" name="Picture 3"/>
          <p:cNvPicPr>
            <a:picLocks noChangeAspect="1"/>
          </p:cNvPicPr>
          <p:nvPr/>
        </p:nvPicPr>
        <p:blipFill>
          <a:blip r:embed="rId2"/>
          <a:stretch>
            <a:fillRect/>
          </a:stretch>
        </p:blipFill>
        <p:spPr>
          <a:xfrm>
            <a:off x="1871499" y="1860337"/>
            <a:ext cx="8163252" cy="1975275"/>
          </a:xfrm>
          <a:prstGeom prst="rect">
            <a:avLst/>
          </a:prstGeom>
        </p:spPr>
      </p:pic>
    </p:spTree>
    <p:extLst>
      <p:ext uri="{BB962C8B-B14F-4D97-AF65-F5344CB8AC3E}">
        <p14:creationId xmlns:p14="http://schemas.microsoft.com/office/powerpoint/2010/main" val="70584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360493"/>
            <a:ext cx="6176191" cy="4775131"/>
          </a:xfrm>
          <a:prstGeom prst="rect">
            <a:avLst/>
          </a:prstGeom>
        </p:spPr>
      </p:pic>
      <p:sp>
        <p:nvSpPr>
          <p:cNvPr id="2" name="Title 1"/>
          <p:cNvSpPr>
            <a:spLocks noGrp="1"/>
          </p:cNvSpPr>
          <p:nvPr>
            <p:ph type="title"/>
          </p:nvPr>
        </p:nvSpPr>
        <p:spPr/>
        <p:txBody>
          <a:bodyPr>
            <a:normAutofit/>
          </a:bodyPr>
          <a:lstStyle/>
          <a:p>
            <a:pPr algn="ctr"/>
            <a:r>
              <a:rPr lang="en-US" sz="4400" dirty="0"/>
              <a:t>Thermodynamics</a:t>
            </a:r>
          </a:p>
        </p:txBody>
      </p:sp>
      <p:sp>
        <p:nvSpPr>
          <p:cNvPr id="3" name="Content Placeholder 2"/>
          <p:cNvSpPr>
            <a:spLocks noGrp="1"/>
          </p:cNvSpPr>
          <p:nvPr>
            <p:ph sz="quarter" idx="1"/>
          </p:nvPr>
        </p:nvSpPr>
        <p:spPr>
          <a:xfrm>
            <a:off x="381000" y="1279178"/>
            <a:ext cx="5638800" cy="4937760"/>
          </a:xfrm>
        </p:spPr>
        <p:txBody>
          <a:bodyPr>
            <a:normAutofit/>
          </a:bodyPr>
          <a:lstStyle/>
          <a:p>
            <a:pPr marL="0" indent="0">
              <a:buNone/>
            </a:pPr>
            <a:r>
              <a:rPr lang="en-US" sz="2800" b="1" dirty="0"/>
              <a:t>First Law of Thermodynamics</a:t>
            </a:r>
            <a:r>
              <a:rPr lang="en-US" sz="2800" dirty="0"/>
              <a:t>: energy can not be created or destroyed, only transformed</a:t>
            </a:r>
          </a:p>
          <a:p>
            <a:pPr lvl="1"/>
            <a:r>
              <a:rPr lang="en-US" sz="2400" dirty="0"/>
              <a:t>Excess energy released as </a:t>
            </a:r>
            <a:r>
              <a:rPr lang="en-US" sz="2400" u="sng" dirty="0"/>
              <a:t>heat</a:t>
            </a:r>
          </a:p>
          <a:p>
            <a:pPr marL="0" indent="0">
              <a:buNone/>
            </a:pPr>
            <a:endParaRPr lang="en-US" sz="2800" b="1" dirty="0"/>
          </a:p>
          <a:p>
            <a:pPr marL="0" indent="0">
              <a:buNone/>
            </a:pPr>
            <a:r>
              <a:rPr lang="en-US" sz="2800" b="1" dirty="0"/>
              <a:t>Second Law of Thermodynamics</a:t>
            </a:r>
            <a:r>
              <a:rPr lang="en-US" sz="2800" dirty="0"/>
              <a:t>: energy moves from order to disorder</a:t>
            </a:r>
          </a:p>
          <a:p>
            <a:pPr lvl="1"/>
            <a:r>
              <a:rPr lang="en-US" sz="2400" dirty="0"/>
              <a:t>Entropy: the amount of disorder</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415753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CF22D-4C32-44FC-B6C3-45ACC66DEBBE}"/>
              </a:ext>
            </a:extLst>
          </p:cNvPr>
          <p:cNvPicPr>
            <a:picLocks noChangeAspect="1"/>
          </p:cNvPicPr>
          <p:nvPr/>
        </p:nvPicPr>
        <p:blipFill>
          <a:blip r:embed="rId3"/>
          <a:stretch>
            <a:fillRect/>
          </a:stretch>
        </p:blipFill>
        <p:spPr>
          <a:xfrm>
            <a:off x="1787579" y="3314368"/>
            <a:ext cx="8616842" cy="3024648"/>
          </a:xfrm>
          <a:prstGeom prst="rect">
            <a:avLst/>
          </a:prstGeom>
        </p:spPr>
      </p:pic>
      <p:sp>
        <p:nvSpPr>
          <p:cNvPr id="3" name="Title 2">
            <a:extLst>
              <a:ext uri="{FF2B5EF4-FFF2-40B4-BE49-F238E27FC236}">
                <a16:creationId xmlns:a16="http://schemas.microsoft.com/office/drawing/2014/main" id="{DB6CE63E-0953-4B90-80BC-5C8C87D43602}"/>
              </a:ext>
            </a:extLst>
          </p:cNvPr>
          <p:cNvSpPr>
            <a:spLocks noGrp="1"/>
          </p:cNvSpPr>
          <p:nvPr>
            <p:ph type="title"/>
          </p:nvPr>
        </p:nvSpPr>
        <p:spPr/>
        <p:txBody>
          <a:bodyPr>
            <a:normAutofit/>
          </a:bodyPr>
          <a:lstStyle/>
          <a:p>
            <a:pPr algn="ctr"/>
            <a:r>
              <a:rPr lang="en-US" sz="4800" dirty="0"/>
              <a:t>Case Study</a:t>
            </a:r>
          </a:p>
        </p:txBody>
      </p:sp>
      <p:sp>
        <p:nvSpPr>
          <p:cNvPr id="5" name="Content Placeholder 4">
            <a:extLst>
              <a:ext uri="{FF2B5EF4-FFF2-40B4-BE49-F238E27FC236}">
                <a16:creationId xmlns:a16="http://schemas.microsoft.com/office/drawing/2014/main" id="{476FB163-2D27-4376-B6F0-41203C1EE311}"/>
              </a:ext>
            </a:extLst>
          </p:cNvPr>
          <p:cNvSpPr>
            <a:spLocks noGrp="1"/>
          </p:cNvSpPr>
          <p:nvPr>
            <p:ph sz="quarter" idx="1"/>
          </p:nvPr>
        </p:nvSpPr>
        <p:spPr>
          <a:xfrm>
            <a:off x="500448" y="1143000"/>
            <a:ext cx="11191103" cy="1857633"/>
          </a:xfrm>
        </p:spPr>
        <p:txBody>
          <a:bodyPr>
            <a:normAutofit lnSpcReduction="10000"/>
          </a:bodyPr>
          <a:lstStyle/>
          <a:p>
            <a:r>
              <a:rPr lang="en-US" dirty="0"/>
              <a:t>Results</a:t>
            </a:r>
          </a:p>
          <a:p>
            <a:pPr lvl="1"/>
            <a:r>
              <a:rPr lang="en-US" dirty="0"/>
              <a:t>The Tylenol was laced with cyanide. Cyanide binds to the last membrane protein in the electron transport chain preventing the electron from binding with oxygen, causing the electron transport chain to shut down. If the electron transport chain doesn’t function, then very little ATP is produced, and the cells can’t function. </a:t>
            </a:r>
          </a:p>
        </p:txBody>
      </p:sp>
    </p:spTree>
    <p:extLst>
      <p:ext uri="{BB962C8B-B14F-4D97-AF65-F5344CB8AC3E}">
        <p14:creationId xmlns:p14="http://schemas.microsoft.com/office/powerpoint/2010/main" val="2411055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4400" dirty="0"/>
              <a:t>Aerobic and Anaerobic Pathways</a:t>
            </a:r>
          </a:p>
        </p:txBody>
      </p:sp>
      <p:sp>
        <p:nvSpPr>
          <p:cNvPr id="8" name="Content Placeholder 7"/>
          <p:cNvSpPr>
            <a:spLocks noGrp="1"/>
          </p:cNvSpPr>
          <p:nvPr>
            <p:ph sz="quarter" idx="1"/>
          </p:nvPr>
        </p:nvSpPr>
        <p:spPr>
          <a:xfrm>
            <a:off x="457200" y="1504510"/>
            <a:ext cx="6248400" cy="4556760"/>
          </a:xfrm>
        </p:spPr>
        <p:txBody>
          <a:bodyPr>
            <a:normAutofit/>
          </a:bodyPr>
          <a:lstStyle/>
          <a:p>
            <a:r>
              <a:rPr lang="en-US" sz="2800" b="1" dirty="0"/>
              <a:t>Anaerobic</a:t>
            </a:r>
            <a:r>
              <a:rPr lang="en-US" sz="2800" dirty="0"/>
              <a:t>: without the use of </a:t>
            </a:r>
            <a:r>
              <a:rPr lang="en-US" sz="2800" u="sng" dirty="0"/>
              <a:t>oxygen</a:t>
            </a:r>
          </a:p>
          <a:p>
            <a:pPr lvl="1"/>
            <a:r>
              <a:rPr lang="en-US" sz="2400" dirty="0"/>
              <a:t>Glycolysis</a:t>
            </a:r>
          </a:p>
          <a:p>
            <a:pPr lvl="1"/>
            <a:r>
              <a:rPr lang="en-US" sz="2400" dirty="0"/>
              <a:t>Fermentation</a:t>
            </a:r>
          </a:p>
          <a:p>
            <a:pPr marL="0" indent="0">
              <a:buNone/>
            </a:pPr>
            <a:endParaRPr lang="en-US" sz="2800" u="sng" dirty="0"/>
          </a:p>
          <a:p>
            <a:r>
              <a:rPr lang="en-US" sz="2800" b="1" dirty="0"/>
              <a:t>Aerobic</a:t>
            </a:r>
            <a:r>
              <a:rPr lang="en-US" sz="2800" dirty="0"/>
              <a:t>: with the use of oxygen</a:t>
            </a:r>
          </a:p>
          <a:p>
            <a:pPr lvl="1"/>
            <a:r>
              <a:rPr lang="en-US" sz="2400" dirty="0"/>
              <a:t>Cellular respiration</a:t>
            </a:r>
          </a:p>
          <a:p>
            <a:pPr marL="0" indent="0">
              <a:buNone/>
            </a:pPr>
            <a:endParaRPr lang="en-US" sz="2800" dirty="0"/>
          </a:p>
          <a:p>
            <a:endParaRPr lang="en-US" sz="2800" dirty="0"/>
          </a:p>
        </p:txBody>
      </p:sp>
      <p:pic>
        <p:nvPicPr>
          <p:cNvPr id="11" name="Picture 10"/>
          <p:cNvPicPr>
            <a:picLocks noChangeAspect="1"/>
          </p:cNvPicPr>
          <p:nvPr/>
        </p:nvPicPr>
        <p:blipFill>
          <a:blip r:embed="rId3"/>
          <a:stretch>
            <a:fillRect/>
          </a:stretch>
        </p:blipFill>
        <p:spPr>
          <a:xfrm>
            <a:off x="7086600" y="1219200"/>
            <a:ext cx="3979460" cy="5127381"/>
          </a:xfrm>
          <a:prstGeom prst="rect">
            <a:avLst/>
          </a:prstGeom>
        </p:spPr>
      </p:pic>
    </p:spTree>
    <p:extLst>
      <p:ext uri="{BB962C8B-B14F-4D97-AF65-F5344CB8AC3E}">
        <p14:creationId xmlns:p14="http://schemas.microsoft.com/office/powerpoint/2010/main" val="3052765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Anaerobic Pathway</a:t>
            </a:r>
          </a:p>
        </p:txBody>
      </p:sp>
      <p:sp>
        <p:nvSpPr>
          <p:cNvPr id="3" name="Content Placeholder 2"/>
          <p:cNvSpPr>
            <a:spLocks noGrp="1"/>
          </p:cNvSpPr>
          <p:nvPr>
            <p:ph sz="quarter" idx="1"/>
          </p:nvPr>
        </p:nvSpPr>
        <p:spPr>
          <a:xfrm>
            <a:off x="609600" y="1371600"/>
            <a:ext cx="10972800" cy="4785360"/>
          </a:xfrm>
        </p:spPr>
        <p:txBody>
          <a:bodyPr/>
          <a:lstStyle/>
          <a:p>
            <a:pPr marL="0" indent="0">
              <a:buNone/>
            </a:pPr>
            <a:r>
              <a:rPr lang="en-US" sz="2800" b="1" u="sng" dirty="0"/>
              <a:t>Fermentation</a:t>
            </a:r>
            <a:r>
              <a:rPr lang="en-US" sz="2800" b="1" dirty="0"/>
              <a:t>: </a:t>
            </a:r>
            <a:r>
              <a:rPr lang="en-US" sz="2800" dirty="0"/>
              <a:t>metabolic pathway that regenerates NAD+ from NADH and allows for glycolysis to continue making ATP in the absence of oxygen</a:t>
            </a:r>
          </a:p>
          <a:p>
            <a:endParaRPr lang="en-US" sz="2800" dirty="0"/>
          </a:p>
          <a:p>
            <a:r>
              <a:rPr lang="en-US" sz="2800" dirty="0"/>
              <a:t>Alcohol fermentation</a:t>
            </a:r>
          </a:p>
          <a:p>
            <a:pPr lvl="1"/>
            <a:r>
              <a:rPr lang="en-US" sz="2500" dirty="0"/>
              <a:t>Yeast in anaerobic environment</a:t>
            </a:r>
          </a:p>
          <a:p>
            <a:endParaRPr lang="en-US" sz="2800" dirty="0"/>
          </a:p>
          <a:p>
            <a:r>
              <a:rPr lang="en-US" sz="2800" dirty="0"/>
              <a:t>Lactic acid fermentation</a:t>
            </a:r>
          </a:p>
          <a:p>
            <a:pPr lvl="1"/>
            <a:r>
              <a:rPr lang="en-US" sz="2500" dirty="0"/>
              <a:t>Occurs in </a:t>
            </a:r>
            <a:r>
              <a:rPr lang="en-US" sz="2500" u="sng" dirty="0"/>
              <a:t>animals</a:t>
            </a:r>
            <a:r>
              <a:rPr lang="en-US" sz="2500" dirty="0"/>
              <a:t> when ATP                                                                       use exceeds oxygen uptake</a:t>
            </a:r>
          </a:p>
          <a:p>
            <a:pPr marL="0" indent="0">
              <a:buNone/>
            </a:pPr>
            <a:endParaRPr lang="en-US" sz="2800" dirty="0"/>
          </a:p>
          <a:p>
            <a:endParaRPr lang="en-US" dirty="0"/>
          </a:p>
        </p:txBody>
      </p:sp>
      <p:pic>
        <p:nvPicPr>
          <p:cNvPr id="5122" name="Picture 2" descr="Image result for whisky barr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529" y="2590800"/>
            <a:ext cx="2844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418521" y="3992281"/>
            <a:ext cx="2010938" cy="2164679"/>
          </a:xfrm>
          <a:prstGeom prst="rect">
            <a:avLst/>
          </a:prstGeom>
        </p:spPr>
      </p:pic>
    </p:spTree>
    <p:extLst>
      <p:ext uri="{BB962C8B-B14F-4D97-AF65-F5344CB8AC3E}">
        <p14:creationId xmlns:p14="http://schemas.microsoft.com/office/powerpoint/2010/main" val="2812284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Alcohol Fermentation</a:t>
            </a:r>
          </a:p>
        </p:txBody>
      </p:sp>
      <p:sp>
        <p:nvSpPr>
          <p:cNvPr id="6" name="Content Placeholder 5"/>
          <p:cNvSpPr>
            <a:spLocks noGrp="1"/>
          </p:cNvSpPr>
          <p:nvPr>
            <p:ph sz="quarter" idx="1"/>
          </p:nvPr>
        </p:nvSpPr>
        <p:spPr>
          <a:xfrm>
            <a:off x="609600" y="1219200"/>
            <a:ext cx="11266596" cy="1295400"/>
          </a:xfrm>
        </p:spPr>
        <p:txBody>
          <a:bodyPr/>
          <a:lstStyle/>
          <a:p>
            <a:r>
              <a:rPr lang="en-US" dirty="0"/>
              <a:t>Ethanol (drinking alcohol) is produced when acetaldehyde (pyruvate derivative) accepts electrons from NADH </a:t>
            </a:r>
          </a:p>
        </p:txBody>
      </p:sp>
      <p:pic>
        <p:nvPicPr>
          <p:cNvPr id="9218" name="Picture 2" descr="http://www.thes4p.com/wp-content/uploads/2012/09/obama-drinking-a-beer-e134703675716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079" y="3717854"/>
            <a:ext cx="2510117"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Equal 4"/>
          <p:cNvSpPr/>
          <p:nvPr/>
        </p:nvSpPr>
        <p:spPr>
          <a:xfrm>
            <a:off x="8445622" y="4517954"/>
            <a:ext cx="762000" cy="533400"/>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3" name="Picture 2"/>
          <p:cNvPicPr>
            <a:picLocks noChangeAspect="1"/>
          </p:cNvPicPr>
          <p:nvPr/>
        </p:nvPicPr>
        <p:blipFill>
          <a:blip r:embed="rId4"/>
          <a:stretch>
            <a:fillRect/>
          </a:stretch>
        </p:blipFill>
        <p:spPr>
          <a:xfrm>
            <a:off x="990600" y="2667000"/>
            <a:ext cx="7296565" cy="3495622"/>
          </a:xfrm>
          <a:prstGeom prst="rect">
            <a:avLst/>
          </a:prstGeom>
        </p:spPr>
      </p:pic>
    </p:spTree>
    <p:extLst>
      <p:ext uri="{BB962C8B-B14F-4D97-AF65-F5344CB8AC3E}">
        <p14:creationId xmlns:p14="http://schemas.microsoft.com/office/powerpoint/2010/main" val="2207371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Lactic Acid Fermentation</a:t>
            </a:r>
          </a:p>
        </p:txBody>
      </p:sp>
      <p:sp>
        <p:nvSpPr>
          <p:cNvPr id="3" name="Content Placeholder 2"/>
          <p:cNvSpPr>
            <a:spLocks noGrp="1"/>
          </p:cNvSpPr>
          <p:nvPr>
            <p:ph sz="quarter" idx="1"/>
          </p:nvPr>
        </p:nvSpPr>
        <p:spPr>
          <a:xfrm>
            <a:off x="609600" y="1219200"/>
            <a:ext cx="11049000" cy="1143000"/>
          </a:xfrm>
        </p:spPr>
        <p:txBody>
          <a:bodyPr>
            <a:normAutofit fontScale="92500" lnSpcReduction="20000"/>
          </a:bodyPr>
          <a:lstStyle/>
          <a:p>
            <a:r>
              <a:rPr lang="en-US" sz="2800" dirty="0"/>
              <a:t>Lactic acid is produced when pyruvate accepts electrons from NADH </a:t>
            </a:r>
          </a:p>
          <a:p>
            <a:r>
              <a:rPr lang="en-US" sz="2800" dirty="0"/>
              <a:t>Occurs when oxygen delivery to cells is lagging</a:t>
            </a:r>
          </a:p>
          <a:p>
            <a:pPr lvl="1"/>
            <a:r>
              <a:rPr lang="en-US" sz="2400" dirty="0"/>
              <a:t>Causes burning in muscles</a:t>
            </a:r>
          </a:p>
        </p:txBody>
      </p:sp>
      <p:pic>
        <p:nvPicPr>
          <p:cNvPr id="8194" name="Picture 2" descr="https://www.purelabvitamins.com/_uploads/Image/Cramp%20cop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302" y="3702014"/>
            <a:ext cx="3124200" cy="2120967"/>
          </a:xfrm>
          <a:prstGeom prst="rect">
            <a:avLst/>
          </a:prstGeom>
          <a:noFill/>
          <a:extLst>
            <a:ext uri="{909E8E84-426E-40DD-AFC4-6F175D3DCCD1}">
              <a14:hiddenFill xmlns:a14="http://schemas.microsoft.com/office/drawing/2010/main">
                <a:solidFill>
                  <a:srgbClr val="FFFFFF"/>
                </a:solidFill>
              </a14:hiddenFill>
            </a:ext>
          </a:extLst>
        </p:spPr>
      </p:pic>
      <p:sp>
        <p:nvSpPr>
          <p:cNvPr id="6" name="Equal 5"/>
          <p:cNvSpPr/>
          <p:nvPr/>
        </p:nvSpPr>
        <p:spPr>
          <a:xfrm>
            <a:off x="7239000" y="4362876"/>
            <a:ext cx="762000" cy="533400"/>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5" name="Picture 4"/>
          <p:cNvPicPr>
            <a:picLocks noChangeAspect="1"/>
          </p:cNvPicPr>
          <p:nvPr/>
        </p:nvPicPr>
        <p:blipFill>
          <a:blip r:embed="rId4"/>
          <a:stretch>
            <a:fillRect/>
          </a:stretch>
        </p:blipFill>
        <p:spPr>
          <a:xfrm>
            <a:off x="593651" y="2667000"/>
            <a:ext cx="6503196" cy="3391753"/>
          </a:xfrm>
          <a:prstGeom prst="rect">
            <a:avLst/>
          </a:prstGeom>
        </p:spPr>
      </p:pic>
    </p:spTree>
    <p:extLst>
      <p:ext uri="{BB962C8B-B14F-4D97-AF65-F5344CB8AC3E}">
        <p14:creationId xmlns:p14="http://schemas.microsoft.com/office/powerpoint/2010/main" val="2930660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p:spPr>
        <p:txBody>
          <a:bodyPr>
            <a:noAutofit/>
          </a:bodyPr>
          <a:lstStyle/>
          <a:p>
            <a:pPr algn="ctr"/>
            <a:r>
              <a:rPr lang="en-US" sz="4400" dirty="0"/>
              <a:t>Anaerobic and Aerobic Contributions</a:t>
            </a:r>
          </a:p>
        </p:txBody>
      </p:sp>
      <p:sp>
        <p:nvSpPr>
          <p:cNvPr id="3" name="Content Placeholder 2"/>
          <p:cNvSpPr>
            <a:spLocks noGrp="1"/>
          </p:cNvSpPr>
          <p:nvPr>
            <p:ph sz="quarter" idx="1"/>
          </p:nvPr>
        </p:nvSpPr>
        <p:spPr>
          <a:xfrm>
            <a:off x="1066800" y="1255806"/>
            <a:ext cx="10896600" cy="850697"/>
          </a:xfrm>
        </p:spPr>
        <p:txBody>
          <a:bodyPr>
            <a:normAutofit/>
          </a:bodyPr>
          <a:lstStyle/>
          <a:p>
            <a:r>
              <a:rPr lang="en-US" dirty="0"/>
              <a:t>Energy from anaerobic respiration is used for short bursts of activity</a:t>
            </a:r>
          </a:p>
        </p:txBody>
      </p:sp>
      <p:pic>
        <p:nvPicPr>
          <p:cNvPr id="4" name="Picture 2" descr="D:\Chapter_07\B_Jpeg_Images\07_Labeled_Art_and_Photos\07_ES02_01Figu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66148"/>
            <a:ext cx="7251700" cy="416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762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dirty="0"/>
              <a:t>Check Your Understanding</a:t>
            </a:r>
          </a:p>
        </p:txBody>
      </p:sp>
      <p:sp>
        <p:nvSpPr>
          <p:cNvPr id="6" name="Content Placeholder 5"/>
          <p:cNvSpPr>
            <a:spLocks noGrp="1"/>
          </p:cNvSpPr>
          <p:nvPr>
            <p:ph sz="quarter" idx="1"/>
          </p:nvPr>
        </p:nvSpPr>
        <p:spPr>
          <a:xfrm>
            <a:off x="654424" y="1295400"/>
            <a:ext cx="10972800" cy="4937760"/>
          </a:xfrm>
        </p:spPr>
        <p:txBody>
          <a:bodyPr>
            <a:normAutofit/>
          </a:bodyPr>
          <a:lstStyle/>
          <a:p>
            <a:pPr marL="0" indent="0">
              <a:buNone/>
            </a:pPr>
            <a:r>
              <a:rPr lang="en-US" sz="3200" dirty="0"/>
              <a:t>1. True or False:  When NAD+ accepts an electron from a hydrogen it has been reduced</a:t>
            </a:r>
          </a:p>
          <a:p>
            <a:pPr marL="514350" indent="-514350">
              <a:buAutoNum type="arabicPeriod"/>
            </a:pPr>
            <a:endParaRPr lang="en-US" sz="3200" dirty="0"/>
          </a:p>
          <a:p>
            <a:pPr marL="0" indent="0">
              <a:buNone/>
            </a:pPr>
            <a:r>
              <a:rPr lang="en-US" sz="3200" dirty="0"/>
              <a:t>2. True or False: Oxygen is required to make ATP </a:t>
            </a:r>
          </a:p>
          <a:p>
            <a:pPr marL="0" indent="0">
              <a:buNone/>
            </a:pPr>
            <a:endParaRPr lang="en-US" sz="3200" dirty="0"/>
          </a:p>
          <a:p>
            <a:pPr marL="0" indent="0">
              <a:buNone/>
            </a:pPr>
            <a:r>
              <a:rPr lang="en-US" sz="3200" dirty="0"/>
              <a:t>3. True or False: Cellular respiration is considered an endergonic reaction because it releases energy</a:t>
            </a:r>
          </a:p>
          <a:p>
            <a:pPr marL="0" indent="0">
              <a:buNone/>
            </a:pPr>
            <a:endParaRPr lang="en-US" sz="3200" dirty="0"/>
          </a:p>
        </p:txBody>
      </p:sp>
      <p:sp>
        <p:nvSpPr>
          <p:cNvPr id="2" name="Oval 1">
            <a:extLst>
              <a:ext uri="{FF2B5EF4-FFF2-40B4-BE49-F238E27FC236}">
                <a16:creationId xmlns:a16="http://schemas.microsoft.com/office/drawing/2014/main" id="{1584A949-C1F3-4545-A79A-ACA43A7996F2}"/>
              </a:ext>
            </a:extLst>
          </p:cNvPr>
          <p:cNvSpPr/>
          <p:nvPr/>
        </p:nvSpPr>
        <p:spPr>
          <a:xfrm>
            <a:off x="1000896" y="1283043"/>
            <a:ext cx="902043" cy="63225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57E5AC-4E0E-4F29-81D6-504ADAF69FC9}"/>
              </a:ext>
            </a:extLst>
          </p:cNvPr>
          <p:cNvSpPr/>
          <p:nvPr/>
        </p:nvSpPr>
        <p:spPr>
          <a:xfrm>
            <a:off x="2364258" y="2905897"/>
            <a:ext cx="902043" cy="63225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9A0F4E-343A-41A5-89BA-88F75C869CB9}"/>
              </a:ext>
            </a:extLst>
          </p:cNvPr>
          <p:cNvSpPr/>
          <p:nvPr/>
        </p:nvSpPr>
        <p:spPr>
          <a:xfrm>
            <a:off x="2364258" y="4059194"/>
            <a:ext cx="902043" cy="63225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7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r>
              <a:rPr lang="en-US" sz="3200" dirty="0"/>
              <a:t>3. Which of the following steps produce the most electron carriers? </a:t>
            </a:r>
          </a:p>
          <a:p>
            <a:pPr marL="0" indent="0">
              <a:buNone/>
            </a:pPr>
            <a:r>
              <a:rPr lang="en-US" dirty="0"/>
              <a:t>			</a:t>
            </a:r>
            <a:r>
              <a:rPr lang="en-US" sz="3200" dirty="0"/>
              <a:t>a. Glycolysis</a:t>
            </a:r>
          </a:p>
          <a:p>
            <a:pPr marL="0" indent="0">
              <a:buNone/>
            </a:pPr>
            <a:r>
              <a:rPr lang="en-US" sz="3200" dirty="0"/>
              <a:t>			b. Transition phase</a:t>
            </a:r>
          </a:p>
          <a:p>
            <a:pPr marL="0" indent="0">
              <a:buNone/>
            </a:pPr>
            <a:r>
              <a:rPr lang="en-US" sz="3200" dirty="0"/>
              <a:t>			c. Krebs cycle</a:t>
            </a:r>
          </a:p>
          <a:p>
            <a:pPr marL="0" indent="0">
              <a:buNone/>
            </a:pPr>
            <a:r>
              <a:rPr lang="en-US" sz="3200" dirty="0"/>
              <a:t>			d. Electron transport chain</a:t>
            </a:r>
          </a:p>
          <a:p>
            <a:endParaRPr lang="en-US" sz="2800" dirty="0"/>
          </a:p>
        </p:txBody>
      </p:sp>
      <p:sp>
        <p:nvSpPr>
          <p:cNvPr id="4" name="Title 4"/>
          <p:cNvSpPr>
            <a:spLocks noGrp="1"/>
          </p:cNvSpPr>
          <p:nvPr>
            <p:ph type="title"/>
          </p:nvPr>
        </p:nvSpPr>
        <p:spPr/>
        <p:txBody>
          <a:bodyPr>
            <a:normAutofit/>
          </a:bodyPr>
          <a:lstStyle/>
          <a:p>
            <a:pPr algn="ctr"/>
            <a:r>
              <a:rPr lang="en-US" sz="4400" dirty="0"/>
              <a:t>Check Your Understanding</a:t>
            </a:r>
          </a:p>
        </p:txBody>
      </p:sp>
      <p:sp>
        <p:nvSpPr>
          <p:cNvPr id="5" name="Oval 4">
            <a:extLst>
              <a:ext uri="{FF2B5EF4-FFF2-40B4-BE49-F238E27FC236}">
                <a16:creationId xmlns:a16="http://schemas.microsoft.com/office/drawing/2014/main" id="{20C75C8F-EAB9-45BA-B314-5122E10D9A37}"/>
              </a:ext>
            </a:extLst>
          </p:cNvPr>
          <p:cNvSpPr/>
          <p:nvPr/>
        </p:nvSpPr>
        <p:spPr>
          <a:xfrm>
            <a:off x="3352800" y="3560805"/>
            <a:ext cx="440726" cy="39335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r>
              <a:rPr lang="en-US" sz="3200" dirty="0"/>
              <a:t>4. How much ATP is produced as one glucose molecule moves through the Krebs cycle? </a:t>
            </a:r>
          </a:p>
          <a:p>
            <a:pPr marL="0" indent="0">
              <a:buNone/>
            </a:pPr>
            <a:r>
              <a:rPr lang="en-US" sz="3200" dirty="0"/>
              <a:t>	</a:t>
            </a:r>
            <a:r>
              <a:rPr lang="en-US" dirty="0"/>
              <a:t>	</a:t>
            </a:r>
          </a:p>
          <a:p>
            <a:pPr marL="0" indent="0">
              <a:buNone/>
            </a:pPr>
            <a:r>
              <a:rPr lang="en-US" sz="3200" dirty="0"/>
              <a:t>					a. 1 ATP</a:t>
            </a:r>
          </a:p>
          <a:p>
            <a:pPr marL="0" indent="0">
              <a:buNone/>
            </a:pPr>
            <a:r>
              <a:rPr lang="en-US" sz="3200" dirty="0"/>
              <a:t>					b. 2 ATP</a:t>
            </a:r>
          </a:p>
          <a:p>
            <a:pPr marL="0" indent="0">
              <a:buNone/>
            </a:pPr>
            <a:r>
              <a:rPr lang="en-US" sz="3200" dirty="0"/>
              <a:t>					c. 4 ATP</a:t>
            </a:r>
          </a:p>
          <a:p>
            <a:pPr marL="0" indent="0">
              <a:buNone/>
            </a:pPr>
            <a:r>
              <a:rPr lang="en-US" sz="3200" dirty="0"/>
              <a:t>					d. 32 ATP</a:t>
            </a:r>
            <a:endParaRPr lang="en-US" sz="2800" dirty="0"/>
          </a:p>
        </p:txBody>
      </p:sp>
      <p:sp>
        <p:nvSpPr>
          <p:cNvPr id="4" name="Title 4"/>
          <p:cNvSpPr>
            <a:spLocks noGrp="1"/>
          </p:cNvSpPr>
          <p:nvPr>
            <p:ph type="title"/>
          </p:nvPr>
        </p:nvSpPr>
        <p:spPr/>
        <p:txBody>
          <a:bodyPr>
            <a:normAutofit/>
          </a:bodyPr>
          <a:lstStyle/>
          <a:p>
            <a:pPr algn="ctr"/>
            <a:r>
              <a:rPr lang="en-US" sz="4400" dirty="0"/>
              <a:t>Check Your Understanding</a:t>
            </a:r>
          </a:p>
        </p:txBody>
      </p:sp>
      <p:sp>
        <p:nvSpPr>
          <p:cNvPr id="5" name="Oval 4">
            <a:extLst>
              <a:ext uri="{FF2B5EF4-FFF2-40B4-BE49-F238E27FC236}">
                <a16:creationId xmlns:a16="http://schemas.microsoft.com/office/drawing/2014/main" id="{9658E417-5A71-4C34-8146-53CAD99864AB}"/>
              </a:ext>
            </a:extLst>
          </p:cNvPr>
          <p:cNvSpPr/>
          <p:nvPr/>
        </p:nvSpPr>
        <p:spPr>
          <a:xfrm>
            <a:off x="5156887" y="3503758"/>
            <a:ext cx="440726" cy="39335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8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lstStyle/>
          <a:p>
            <a:pPr marL="0" indent="0">
              <a:buNone/>
            </a:pPr>
            <a:r>
              <a:rPr lang="en-US" sz="3200" dirty="0"/>
              <a:t>5. Which of the following best describes the function of the electron transport chain?</a:t>
            </a:r>
          </a:p>
          <a:p>
            <a:pPr marL="0" indent="0">
              <a:buNone/>
            </a:pPr>
            <a:r>
              <a:rPr lang="en-US" dirty="0"/>
              <a:t>	</a:t>
            </a:r>
            <a:r>
              <a:rPr lang="en-US" sz="3200" dirty="0"/>
              <a:t>a. Transfer electrons on to NAD</a:t>
            </a:r>
            <a:r>
              <a:rPr lang="en-US" sz="3200" baseline="30000" dirty="0"/>
              <a:t>+</a:t>
            </a:r>
            <a:r>
              <a:rPr lang="en-US" sz="3200" dirty="0"/>
              <a:t> to make NADH</a:t>
            </a:r>
          </a:p>
          <a:p>
            <a:pPr marL="0" indent="0">
              <a:buNone/>
            </a:pPr>
            <a:r>
              <a:rPr lang="en-US" sz="3200" dirty="0"/>
              <a:t>	b. Breakdown glucose into pyruvate</a:t>
            </a:r>
          </a:p>
          <a:p>
            <a:pPr marL="1196975" indent="-1196975">
              <a:buNone/>
            </a:pPr>
            <a:r>
              <a:rPr lang="en-US" sz="3200" dirty="0"/>
              <a:t>        c. Use energy from electrons to power the active transport of hydrogen ions</a:t>
            </a:r>
          </a:p>
          <a:p>
            <a:pPr marL="1196975" indent="-1196975">
              <a:buNone/>
            </a:pPr>
            <a:r>
              <a:rPr lang="en-US" sz="3200" dirty="0"/>
              <a:t>         d. Use the energy from electrons to attach phosphate groups to ADP</a:t>
            </a:r>
          </a:p>
        </p:txBody>
      </p:sp>
      <p:sp>
        <p:nvSpPr>
          <p:cNvPr id="4" name="Oval 3">
            <a:extLst>
              <a:ext uri="{FF2B5EF4-FFF2-40B4-BE49-F238E27FC236}">
                <a16:creationId xmlns:a16="http://schemas.microsoft.com/office/drawing/2014/main" id="{26F87070-D438-4A05-B0AC-D74456A6A988}"/>
              </a:ext>
            </a:extLst>
          </p:cNvPr>
          <p:cNvSpPr/>
          <p:nvPr/>
        </p:nvSpPr>
        <p:spPr>
          <a:xfrm>
            <a:off x="1486930" y="3540829"/>
            <a:ext cx="440726" cy="39335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886" y="150342"/>
            <a:ext cx="10363200" cy="990600"/>
          </a:xfrm>
        </p:spPr>
        <p:txBody>
          <a:bodyPr>
            <a:noAutofit/>
          </a:bodyPr>
          <a:lstStyle/>
          <a:p>
            <a:r>
              <a:rPr lang="en-US" sz="4400" dirty="0"/>
              <a:t>Exergonic and Endergonic Reactions</a:t>
            </a:r>
          </a:p>
        </p:txBody>
      </p:sp>
      <p:pic>
        <p:nvPicPr>
          <p:cNvPr id="4" name="Content Placeholder 3" descr="D:\Chapter_06\B_Jpeg_Images\06_Labeled_Art_and_Photos\06_04Figure-L.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10809"/>
            <a:ext cx="5946647" cy="39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609600" y="1219200"/>
            <a:ext cx="5334000"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spcAft>
                <a:spcPts val="600"/>
              </a:spcAft>
              <a:buClr>
                <a:srgbClr val="2DA2BF"/>
              </a:buClr>
              <a:buFont typeface="Wingdings 3"/>
              <a:buNone/>
            </a:pPr>
            <a:r>
              <a:rPr lang="en-US" sz="2800" b="1" dirty="0">
                <a:solidFill>
                  <a:prstClr val="black"/>
                </a:solidFill>
              </a:rPr>
              <a:t>Exergonic reactions</a:t>
            </a:r>
            <a:r>
              <a:rPr lang="en-US" sz="2800" dirty="0">
                <a:solidFill>
                  <a:prstClr val="black"/>
                </a:solidFill>
              </a:rPr>
              <a:t>: reactants contain more energy than the products</a:t>
            </a:r>
          </a:p>
          <a:p>
            <a:pPr lvl="1">
              <a:spcBef>
                <a:spcPts val="0"/>
              </a:spcBef>
              <a:buClr>
                <a:srgbClr val="DA1F28"/>
              </a:buClr>
            </a:pPr>
            <a:r>
              <a:rPr lang="en-US" sz="2400" dirty="0">
                <a:solidFill>
                  <a:srgbClr val="464646"/>
                </a:solidFill>
              </a:rPr>
              <a:t>Energy </a:t>
            </a:r>
            <a:r>
              <a:rPr lang="en-US" sz="2400" u="sng" dirty="0">
                <a:solidFill>
                  <a:srgbClr val="464646"/>
                </a:solidFill>
              </a:rPr>
              <a:t>released</a:t>
            </a:r>
          </a:p>
          <a:p>
            <a:pPr lvl="1">
              <a:spcBef>
                <a:spcPts val="0"/>
              </a:spcBef>
              <a:buClr>
                <a:srgbClr val="DA1F28"/>
              </a:buClr>
            </a:pPr>
            <a:r>
              <a:rPr lang="en-US" sz="2400" dirty="0">
                <a:solidFill>
                  <a:srgbClr val="464646"/>
                </a:solidFill>
              </a:rPr>
              <a:t>Ex: Cellular respiration</a:t>
            </a:r>
          </a:p>
          <a:p>
            <a:pPr>
              <a:spcBef>
                <a:spcPts val="0"/>
              </a:spcBef>
              <a:spcAft>
                <a:spcPts val="600"/>
              </a:spcAft>
              <a:buClr>
                <a:srgbClr val="2DA2BF"/>
              </a:buClr>
            </a:pPr>
            <a:endParaRPr lang="en-US" sz="1800" b="1" dirty="0">
              <a:solidFill>
                <a:prstClr val="black"/>
              </a:solidFill>
            </a:endParaRPr>
          </a:p>
          <a:p>
            <a:pPr marL="0" indent="0">
              <a:spcBef>
                <a:spcPts val="0"/>
              </a:spcBef>
              <a:spcAft>
                <a:spcPts val="600"/>
              </a:spcAft>
              <a:buClr>
                <a:srgbClr val="2DA2BF"/>
              </a:buClr>
              <a:buFont typeface="Wingdings 3"/>
              <a:buNone/>
            </a:pPr>
            <a:r>
              <a:rPr lang="en-US" sz="2800" b="1" dirty="0">
                <a:solidFill>
                  <a:prstClr val="black"/>
                </a:solidFill>
              </a:rPr>
              <a:t>Endergonic reactions</a:t>
            </a:r>
            <a:r>
              <a:rPr lang="en-US" sz="2800" dirty="0">
                <a:solidFill>
                  <a:prstClr val="black"/>
                </a:solidFill>
              </a:rPr>
              <a:t>: products contain more energy than reactants</a:t>
            </a:r>
          </a:p>
          <a:p>
            <a:pPr lvl="1">
              <a:spcBef>
                <a:spcPts val="0"/>
              </a:spcBef>
              <a:buClr>
                <a:srgbClr val="DA1F28"/>
              </a:buClr>
            </a:pPr>
            <a:r>
              <a:rPr lang="en-US" sz="2400" dirty="0">
                <a:solidFill>
                  <a:srgbClr val="464646"/>
                </a:solidFill>
              </a:rPr>
              <a:t>Energy </a:t>
            </a:r>
            <a:r>
              <a:rPr lang="en-US" sz="2400" u="sng" dirty="0">
                <a:solidFill>
                  <a:srgbClr val="464646"/>
                </a:solidFill>
              </a:rPr>
              <a:t>required</a:t>
            </a:r>
          </a:p>
          <a:p>
            <a:pPr lvl="1">
              <a:spcBef>
                <a:spcPts val="0"/>
              </a:spcBef>
              <a:buClr>
                <a:srgbClr val="DA1F28"/>
              </a:buClr>
            </a:pPr>
            <a:r>
              <a:rPr lang="en-US" sz="2400" dirty="0">
                <a:solidFill>
                  <a:srgbClr val="464646"/>
                </a:solidFill>
              </a:rPr>
              <a:t>Ex: Photosynthesis</a:t>
            </a:r>
          </a:p>
        </p:txBody>
      </p:sp>
    </p:spTree>
    <p:extLst>
      <p:ext uri="{BB962C8B-B14F-4D97-AF65-F5344CB8AC3E}">
        <p14:creationId xmlns:p14="http://schemas.microsoft.com/office/powerpoint/2010/main" val="475038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6. Which of the following best describes oxygens role in the cellular respiration? </a:t>
            </a:r>
            <a:endParaRPr lang="en-US" sz="2000" dirty="0"/>
          </a:p>
          <a:p>
            <a:pPr marL="0" indent="0">
              <a:buNone/>
            </a:pPr>
            <a:endParaRPr lang="en-US" sz="3200" dirty="0"/>
          </a:p>
          <a:p>
            <a:pPr marL="0" indent="0">
              <a:buNone/>
            </a:pPr>
            <a:r>
              <a:rPr lang="en-US" sz="3200" dirty="0"/>
              <a:t>	   a. Byproduct of the Krebs cycle and transition phase</a:t>
            </a:r>
          </a:p>
          <a:p>
            <a:pPr marL="0" indent="0">
              <a:buNone/>
            </a:pPr>
            <a:r>
              <a:rPr lang="en-US" sz="3200" dirty="0"/>
              <a:t>	   b. Used to break down the glucose molecule</a:t>
            </a:r>
          </a:p>
          <a:p>
            <a:pPr marL="1544638" indent="-1544638">
              <a:buNone/>
            </a:pPr>
            <a:r>
              <a:rPr lang="en-US" sz="3200" dirty="0"/>
              <a:t>           c. Accepts the electron at the end of the electron  transport chain</a:t>
            </a:r>
          </a:p>
          <a:p>
            <a:pPr marL="0" indent="0">
              <a:buNone/>
            </a:pPr>
            <a:r>
              <a:rPr lang="en-US" sz="3200" dirty="0"/>
              <a:t>           d. Donates a phosphate group to ATP</a:t>
            </a:r>
          </a:p>
        </p:txBody>
      </p:sp>
      <p:sp>
        <p:nvSpPr>
          <p:cNvPr id="4" name="Title 1"/>
          <p:cNvSpPr>
            <a:spLocks noGrp="1"/>
          </p:cNvSpPr>
          <p:nvPr>
            <p:ph type="title"/>
          </p:nvPr>
        </p:nvSpPr>
        <p:spPr/>
        <p:txBody>
          <a:bodyPr>
            <a:normAutofit/>
          </a:bodyPr>
          <a:lstStyle/>
          <a:p>
            <a:pPr algn="ctr"/>
            <a:r>
              <a:rPr lang="en-US" sz="4400" dirty="0"/>
              <a:t>Check Your Understanding</a:t>
            </a:r>
          </a:p>
        </p:txBody>
      </p:sp>
      <p:sp>
        <p:nvSpPr>
          <p:cNvPr id="5" name="Oval 4">
            <a:extLst>
              <a:ext uri="{FF2B5EF4-FFF2-40B4-BE49-F238E27FC236}">
                <a16:creationId xmlns:a16="http://schemas.microsoft.com/office/drawing/2014/main" id="{4488F0A9-E602-48A9-B2BC-1004FFE75895}"/>
              </a:ext>
            </a:extLst>
          </p:cNvPr>
          <p:cNvSpPr/>
          <p:nvPr/>
        </p:nvSpPr>
        <p:spPr>
          <a:xfrm>
            <a:off x="1820563" y="4096883"/>
            <a:ext cx="440726" cy="39335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8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Homeostasis</a:t>
            </a:r>
          </a:p>
        </p:txBody>
      </p:sp>
      <p:sp>
        <p:nvSpPr>
          <p:cNvPr id="3" name="Content Placeholder 2"/>
          <p:cNvSpPr>
            <a:spLocks noGrp="1"/>
          </p:cNvSpPr>
          <p:nvPr>
            <p:ph sz="quarter" idx="1"/>
          </p:nvPr>
        </p:nvSpPr>
        <p:spPr>
          <a:xfrm>
            <a:off x="228600" y="1524000"/>
            <a:ext cx="6324601" cy="4876800"/>
          </a:xfrm>
        </p:spPr>
        <p:txBody>
          <a:bodyPr>
            <a:noAutofit/>
          </a:bodyPr>
          <a:lstStyle/>
          <a:p>
            <a:pPr marL="0" indent="0">
              <a:buNone/>
            </a:pPr>
            <a:r>
              <a:rPr lang="en-US" b="1" dirty="0"/>
              <a:t>Homeostasis</a:t>
            </a:r>
            <a:r>
              <a:rPr lang="en-US" dirty="0"/>
              <a:t>: a physiological state where internal conditions are </a:t>
            </a:r>
            <a:r>
              <a:rPr lang="en-US" u="sng" dirty="0"/>
              <a:t>stable and constant</a:t>
            </a:r>
          </a:p>
          <a:p>
            <a:endParaRPr lang="en-US" dirty="0"/>
          </a:p>
          <a:p>
            <a:r>
              <a:rPr lang="en-US" b="1" dirty="0"/>
              <a:t>Regulators</a:t>
            </a:r>
            <a:r>
              <a:rPr lang="en-US" dirty="0"/>
              <a:t>: use internal mechanisms to </a:t>
            </a:r>
            <a:r>
              <a:rPr lang="en-US" u="sng" dirty="0"/>
              <a:t>control</a:t>
            </a:r>
            <a:r>
              <a:rPr lang="en-US" dirty="0"/>
              <a:t> external fluctuations</a:t>
            </a:r>
          </a:p>
          <a:p>
            <a:endParaRPr lang="en-US" b="1" dirty="0"/>
          </a:p>
          <a:p>
            <a:r>
              <a:rPr lang="en-US" b="1" dirty="0"/>
              <a:t>Conformers</a:t>
            </a:r>
            <a:r>
              <a:rPr lang="en-US" dirty="0"/>
              <a:t>: allow internal conditions to </a:t>
            </a:r>
            <a:r>
              <a:rPr lang="en-US" u="sng" dirty="0"/>
              <a:t>change in response</a:t>
            </a:r>
            <a:r>
              <a:rPr lang="en-US" dirty="0"/>
              <a:t> to external fluctuations</a:t>
            </a:r>
          </a:p>
        </p:txBody>
      </p:sp>
      <p:pic>
        <p:nvPicPr>
          <p:cNvPr id="4" name="Picture 3"/>
          <p:cNvPicPr>
            <a:picLocks noChangeAspect="1"/>
          </p:cNvPicPr>
          <p:nvPr/>
        </p:nvPicPr>
        <p:blipFill>
          <a:blip r:embed="rId3"/>
          <a:stretch>
            <a:fillRect/>
          </a:stretch>
        </p:blipFill>
        <p:spPr>
          <a:xfrm>
            <a:off x="6400801" y="2209800"/>
            <a:ext cx="4050176" cy="3849929"/>
          </a:xfrm>
          <a:prstGeom prst="rect">
            <a:avLst/>
          </a:prstGeom>
        </p:spPr>
      </p:pic>
      <p:pic>
        <p:nvPicPr>
          <p:cNvPr id="5" name="Picture 4" descr="40_07cTempRegAndConform-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9262" y="3864776"/>
            <a:ext cx="1563582" cy="1192400"/>
          </a:xfrm>
          <a:prstGeom prst="rect">
            <a:avLst/>
          </a:prstGeom>
        </p:spPr>
      </p:pic>
      <p:pic>
        <p:nvPicPr>
          <p:cNvPr id="6" name="Picture 5" descr="40_07bTempRegAndConform-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743" y="1868729"/>
            <a:ext cx="1591350" cy="1066800"/>
          </a:xfrm>
          <a:prstGeom prst="rect">
            <a:avLst/>
          </a:prstGeom>
        </p:spPr>
      </p:pic>
    </p:spTree>
    <p:extLst>
      <p:ext uri="{BB962C8B-B14F-4D97-AF65-F5344CB8AC3E}">
        <p14:creationId xmlns:p14="http://schemas.microsoft.com/office/powerpoint/2010/main" val="357525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Thermoregulation</a:t>
            </a:r>
          </a:p>
        </p:txBody>
      </p:sp>
      <p:sp>
        <p:nvSpPr>
          <p:cNvPr id="3" name="Content Placeholder 2"/>
          <p:cNvSpPr>
            <a:spLocks noGrp="1"/>
          </p:cNvSpPr>
          <p:nvPr>
            <p:ph sz="quarter" idx="1"/>
          </p:nvPr>
        </p:nvSpPr>
        <p:spPr/>
        <p:txBody>
          <a:bodyPr>
            <a:normAutofit lnSpcReduction="10000"/>
          </a:bodyPr>
          <a:lstStyle/>
          <a:p>
            <a:pPr marL="0" indent="0">
              <a:buNone/>
            </a:pPr>
            <a:r>
              <a:rPr lang="en-US" sz="2800" b="1" dirty="0"/>
              <a:t>Thermoregulation</a:t>
            </a:r>
            <a:r>
              <a:rPr lang="en-US" sz="2800" dirty="0"/>
              <a:t>: Process by which animals maintain their body temperature within a normal range</a:t>
            </a:r>
          </a:p>
          <a:p>
            <a:pPr marL="0" indent="0">
              <a:buNone/>
            </a:pPr>
            <a:endParaRPr lang="en-US" sz="1400" dirty="0"/>
          </a:p>
          <a:p>
            <a:r>
              <a:rPr lang="en-US" sz="2800" b="1" dirty="0"/>
              <a:t>Endothermic</a:t>
            </a:r>
            <a:r>
              <a:rPr lang="en-US" sz="2800" dirty="0"/>
              <a:t>: body temperature maintained by </a:t>
            </a:r>
            <a:r>
              <a:rPr lang="en-US" sz="2800" u="sng" dirty="0"/>
              <a:t>metabolic heat</a:t>
            </a:r>
          </a:p>
          <a:p>
            <a:pPr lvl="1"/>
            <a:r>
              <a:rPr lang="en-US" sz="2400" dirty="0"/>
              <a:t>Birds, mammals, and some insects</a:t>
            </a:r>
          </a:p>
          <a:p>
            <a:pPr marL="205740" lvl="1" indent="0">
              <a:buNone/>
            </a:pPr>
            <a:endParaRPr lang="en-US" sz="1100" dirty="0"/>
          </a:p>
          <a:p>
            <a:r>
              <a:rPr lang="en-US" sz="2800" b="1" dirty="0"/>
              <a:t>Ectothermic</a:t>
            </a:r>
            <a:r>
              <a:rPr lang="en-US" sz="2800" dirty="0"/>
              <a:t>: body temperature controlled by </a:t>
            </a:r>
            <a:r>
              <a:rPr lang="en-US" sz="2800" u="sng" dirty="0"/>
              <a:t>external sources</a:t>
            </a:r>
          </a:p>
          <a:p>
            <a:pPr lvl="1"/>
            <a:r>
              <a:rPr lang="en-US" sz="2400" dirty="0"/>
              <a:t>Most reptile, fish, and invertebrates</a:t>
            </a:r>
          </a:p>
          <a:p>
            <a:endParaRPr lang="en-US" sz="1100" dirty="0"/>
          </a:p>
          <a:p>
            <a:r>
              <a:rPr lang="en-US" sz="2800" b="1" dirty="0"/>
              <a:t>Poikilotherm</a:t>
            </a:r>
            <a:r>
              <a:rPr lang="en-US" sz="2800" dirty="0"/>
              <a:t>: animals whose body temperature fluctuates with the environment.</a:t>
            </a:r>
          </a:p>
          <a:p>
            <a:endParaRPr lang="en-US" sz="1100" dirty="0"/>
          </a:p>
          <a:p>
            <a:r>
              <a:rPr lang="en-US" sz="2800" b="1" dirty="0"/>
              <a:t>Homeotherm</a:t>
            </a:r>
            <a:r>
              <a:rPr lang="en-US" sz="2800" dirty="0"/>
              <a:t>: animals with a relatively constant body temperature</a:t>
            </a:r>
          </a:p>
          <a:p>
            <a:pPr marL="0" indent="0">
              <a:buNone/>
            </a:pPr>
            <a:endParaRPr lang="en-US" sz="2800" dirty="0"/>
          </a:p>
        </p:txBody>
      </p:sp>
    </p:spTree>
    <p:extLst>
      <p:ext uri="{BB962C8B-B14F-4D97-AF65-F5344CB8AC3E}">
        <p14:creationId xmlns:p14="http://schemas.microsoft.com/office/powerpoint/2010/main" val="825207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77600" cy="990600"/>
          </a:xfrm>
        </p:spPr>
        <p:txBody>
          <a:bodyPr>
            <a:normAutofit fontScale="90000"/>
          </a:bodyPr>
          <a:lstStyle/>
          <a:p>
            <a:pPr algn="ctr"/>
            <a:r>
              <a:rPr lang="en-US" sz="4400" dirty="0"/>
              <a:t>Variation in Thermoregulatory Strategies</a:t>
            </a:r>
          </a:p>
        </p:txBody>
      </p:sp>
      <p:pic>
        <p:nvPicPr>
          <p:cNvPr id="5" name="Content Placeholder 4"/>
          <p:cNvPicPr>
            <a:picLocks noGrp="1" noChangeAspect="1"/>
          </p:cNvPicPr>
          <p:nvPr>
            <p:ph sz="quarter" idx="1"/>
          </p:nvPr>
        </p:nvPicPr>
        <p:blipFill>
          <a:blip r:embed="rId3"/>
          <a:stretch>
            <a:fillRect/>
          </a:stretch>
        </p:blipFill>
        <p:spPr>
          <a:xfrm>
            <a:off x="2129790" y="1447800"/>
            <a:ext cx="8224075" cy="4821010"/>
          </a:xfrm>
          <a:prstGeom prst="rect">
            <a:avLst/>
          </a:prstGeom>
        </p:spPr>
      </p:pic>
      <p:sp>
        <p:nvSpPr>
          <p:cNvPr id="3" name="TextBox 2"/>
          <p:cNvSpPr txBox="1"/>
          <p:nvPr/>
        </p:nvSpPr>
        <p:spPr>
          <a:xfrm>
            <a:off x="2129790" y="3124200"/>
            <a:ext cx="1905000" cy="338554"/>
          </a:xfrm>
          <a:prstGeom prst="rect">
            <a:avLst/>
          </a:prstGeom>
          <a:solidFill>
            <a:schemeClr val="bg1"/>
          </a:solidFill>
        </p:spPr>
        <p:txBody>
          <a:bodyPr wrap="square" rtlCol="0">
            <a:spAutoFit/>
          </a:bodyPr>
          <a:lstStyle/>
          <a:p>
            <a:r>
              <a:rPr lang="en-US" sz="1600" b="1" dirty="0">
                <a:solidFill>
                  <a:schemeClr val="tx1">
                    <a:lumMod val="95000"/>
                    <a:lumOff val="5000"/>
                  </a:schemeClr>
                </a:solidFill>
                <a:latin typeface="Arial Black" panose="020B0A04020102020204" pitchFamily="34" charset="0"/>
                <a:cs typeface="Arial" panose="020B0604020202020204" pitchFamily="34" charset="0"/>
              </a:rPr>
              <a:t>Poikilotherms</a:t>
            </a:r>
          </a:p>
        </p:txBody>
      </p:sp>
      <p:pic>
        <p:nvPicPr>
          <p:cNvPr id="6" name="Picture 6" descr="http://mtnhp.org/thumbnail/defaultGen.aspx?itemid=250788&amp;maxWidth=434&amp;maxHeight=400&amp;names=Pika%20Ochotona%20princeps&amp;copyright=Brad%20Christensen%202013&amp;photographer=Brad%20Christens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000" y="1219199"/>
            <a:ext cx="1509788" cy="1207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carnegiemnh.org/graphics/adopt/birds/CedarWax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2600" y="1219200"/>
            <a:ext cx="1743155" cy="1207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i1-news.softpedia-static.com/images/news2/US-Citizens-Tune-in-to-Hear-News-About-Radioactive-Tun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1923" y="4495800"/>
            <a:ext cx="282388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ildlifezone.files.wordpress.com/2010/08/desert-iguana-ocotillo-2010-s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522" y="4419600"/>
            <a:ext cx="251853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ole r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635" y="1435480"/>
            <a:ext cx="277000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96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Heat Exchange with Environment</a:t>
            </a:r>
          </a:p>
        </p:txBody>
      </p:sp>
      <p:sp>
        <p:nvSpPr>
          <p:cNvPr id="3" name="Content Placeholder 2"/>
          <p:cNvSpPr>
            <a:spLocks noGrp="1"/>
          </p:cNvSpPr>
          <p:nvPr>
            <p:ph sz="quarter" idx="1"/>
          </p:nvPr>
        </p:nvSpPr>
        <p:spPr>
          <a:xfrm>
            <a:off x="304800" y="1333500"/>
            <a:ext cx="6374766" cy="4953000"/>
          </a:xfrm>
        </p:spPr>
        <p:txBody>
          <a:bodyPr>
            <a:noAutofit/>
          </a:bodyPr>
          <a:lstStyle/>
          <a:p>
            <a:pPr>
              <a:spcAft>
                <a:spcPts val="2400"/>
              </a:spcAft>
            </a:pPr>
            <a:r>
              <a:rPr lang="en-US" sz="2800" b="1" dirty="0"/>
              <a:t>Conduction</a:t>
            </a:r>
            <a:r>
              <a:rPr lang="en-US" sz="2800" dirty="0"/>
              <a:t> - </a:t>
            </a:r>
            <a:r>
              <a:rPr lang="en-US" sz="2800" u="sng" dirty="0"/>
              <a:t>direct transfer</a:t>
            </a:r>
            <a:r>
              <a:rPr lang="en-US" sz="2800" dirty="0"/>
              <a:t> of heat</a:t>
            </a:r>
            <a:endParaRPr lang="en-US" sz="2800" b="1" dirty="0"/>
          </a:p>
          <a:p>
            <a:pPr>
              <a:spcAft>
                <a:spcPts val="2400"/>
              </a:spcAft>
            </a:pPr>
            <a:r>
              <a:rPr lang="en-US" sz="2800" b="1" dirty="0"/>
              <a:t>Convection</a:t>
            </a:r>
            <a:r>
              <a:rPr lang="en-US" sz="2800" dirty="0"/>
              <a:t> - transfer of heat by the movement of </a:t>
            </a:r>
            <a:r>
              <a:rPr lang="en-US" sz="2800" u="sng" dirty="0"/>
              <a:t>air or water</a:t>
            </a:r>
            <a:r>
              <a:rPr lang="en-US" sz="2800" dirty="0"/>
              <a:t> across a surface</a:t>
            </a:r>
            <a:endParaRPr lang="en-US" sz="2800" b="1" dirty="0"/>
          </a:p>
          <a:p>
            <a:pPr>
              <a:spcAft>
                <a:spcPts val="2400"/>
              </a:spcAft>
            </a:pPr>
            <a:r>
              <a:rPr lang="en-US" sz="2800" b="1" dirty="0"/>
              <a:t>Radiation</a:t>
            </a:r>
            <a:r>
              <a:rPr lang="en-US" sz="2800" dirty="0"/>
              <a:t> - emission of electromagnetic waves</a:t>
            </a:r>
            <a:endParaRPr lang="en-US" sz="2800" b="1" dirty="0"/>
          </a:p>
          <a:p>
            <a:pPr>
              <a:spcAft>
                <a:spcPts val="2400"/>
              </a:spcAft>
            </a:pPr>
            <a:r>
              <a:rPr lang="en-US" sz="2800" b="1" dirty="0"/>
              <a:t>Evaporation </a:t>
            </a:r>
            <a:r>
              <a:rPr lang="en-US" sz="2800" dirty="0"/>
              <a:t>- loss of heat from changing a liquid into a gas</a:t>
            </a:r>
          </a:p>
          <a:p>
            <a:pPr>
              <a:spcAft>
                <a:spcPts val="2400"/>
              </a:spcAft>
            </a:pPr>
            <a:endParaRPr lang="en-US" sz="2800" dirty="0"/>
          </a:p>
        </p:txBody>
      </p:sp>
      <p:graphicFrame>
        <p:nvGraphicFramePr>
          <p:cNvPr id="4" name="Object 4"/>
          <p:cNvGraphicFramePr>
            <a:graphicFrameLocks noChangeAspect="1"/>
          </p:cNvGraphicFramePr>
          <p:nvPr/>
        </p:nvGraphicFramePr>
        <p:xfrm>
          <a:off x="6692035" y="2133600"/>
          <a:ext cx="5259294" cy="3352800"/>
        </p:xfrm>
        <a:graphic>
          <a:graphicData uri="http://schemas.openxmlformats.org/presentationml/2006/ole">
            <mc:AlternateContent xmlns:mc="http://schemas.openxmlformats.org/markup-compatibility/2006">
              <mc:Choice xmlns:v="urn:schemas-microsoft-com:vml" Requires="v">
                <p:oleObj spid="_x0000_s1075" name="Bitmap Image" r:id="rId4" imgW="7621064" imgH="4858428" progId="Paint.Picture">
                  <p:embed/>
                </p:oleObj>
              </mc:Choice>
              <mc:Fallback>
                <p:oleObj name="Bitmap Image" r:id="rId4" imgW="7621064" imgH="4858428" progId="Paint.Picture">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035" y="2133600"/>
                        <a:ext cx="5259294" cy="3352800"/>
                      </a:xfrm>
                      <a:prstGeom prst="rect">
                        <a:avLst/>
                      </a:prstGeom>
                    </p:spPr>
                  </p:pic>
                </p:oleObj>
              </mc:Fallback>
            </mc:AlternateContent>
          </a:graphicData>
        </a:graphic>
      </p:graphicFrame>
    </p:spTree>
    <p:extLst>
      <p:ext uri="{BB962C8B-B14F-4D97-AF65-F5344CB8AC3E}">
        <p14:creationId xmlns:p14="http://schemas.microsoft.com/office/powerpoint/2010/main" val="1079227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09600" y="1353871"/>
            <a:ext cx="3460433" cy="3331845"/>
          </a:xfrm>
        </p:spPr>
        <p:txBody>
          <a:bodyPr>
            <a:normAutofit/>
          </a:bodyPr>
          <a:lstStyle/>
          <a:p>
            <a:pPr marL="0" indent="0">
              <a:buNone/>
            </a:pPr>
            <a:r>
              <a:rPr lang="en-US" sz="3200" dirty="0"/>
              <a:t>Insulation</a:t>
            </a:r>
          </a:p>
          <a:p>
            <a:pPr lvl="1"/>
            <a:r>
              <a:rPr lang="en-US" sz="3200" dirty="0"/>
              <a:t>Hair</a:t>
            </a:r>
          </a:p>
          <a:p>
            <a:pPr lvl="1"/>
            <a:r>
              <a:rPr lang="en-US" sz="3200" dirty="0"/>
              <a:t>Feathers</a:t>
            </a:r>
          </a:p>
          <a:p>
            <a:pPr lvl="1"/>
            <a:r>
              <a:rPr lang="en-US" sz="3200" dirty="0"/>
              <a:t>Fat (blubber)</a:t>
            </a:r>
          </a:p>
          <a:p>
            <a:endParaRPr lang="en-US" sz="3600" dirty="0"/>
          </a:p>
          <a:p>
            <a:endParaRPr lang="en-US" sz="3600" dirty="0"/>
          </a:p>
          <a:p>
            <a:endParaRPr lang="en-US" sz="3600" dirty="0"/>
          </a:p>
          <a:p>
            <a:pPr lvl="1"/>
            <a:endParaRPr lang="en-US" sz="3200" dirty="0"/>
          </a:p>
          <a:p>
            <a:endParaRPr lang="en-US" sz="3600" dirty="0"/>
          </a:p>
          <a:p>
            <a:endParaRPr lang="en-US" sz="3600" dirty="0"/>
          </a:p>
        </p:txBody>
      </p:sp>
      <p:pic>
        <p:nvPicPr>
          <p:cNvPr id="5" name="Picture 4"/>
          <p:cNvPicPr>
            <a:picLocks noChangeAspect="1"/>
          </p:cNvPicPr>
          <p:nvPr/>
        </p:nvPicPr>
        <p:blipFill>
          <a:blip r:embed="rId3"/>
          <a:stretch>
            <a:fillRect/>
          </a:stretch>
        </p:blipFill>
        <p:spPr>
          <a:xfrm>
            <a:off x="4572000" y="1353871"/>
            <a:ext cx="2971800" cy="2362764"/>
          </a:xfrm>
          <a:prstGeom prst="rect">
            <a:avLst/>
          </a:prstGeom>
        </p:spPr>
      </p:pic>
      <p:pic>
        <p:nvPicPr>
          <p:cNvPr id="8196" name="Picture 4" descr="http://cdn2.kidsdiscover.com/wp-content/uploads/2014/02/Goose_Bum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139" y="3953120"/>
            <a:ext cx="3843614" cy="2286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ant: An elephant seal gears up for feeding time at a Japanese Zoo, even holding his own bucket. The bulls can grow to be up to 16ft 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5767" y="1379485"/>
            <a:ext cx="3372707" cy="2361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personal.psu.edu/afr3/blogs/SIOW/goosebump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958" y="3956664"/>
            <a:ext cx="4874195" cy="228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8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399" y="1398072"/>
            <a:ext cx="3964834" cy="2990626"/>
          </a:xfrm>
        </p:spPr>
        <p:txBody>
          <a:bodyPr>
            <a:normAutofit/>
          </a:bodyPr>
          <a:lstStyle/>
          <a:p>
            <a:pPr marL="0" indent="0">
              <a:buNone/>
            </a:pPr>
            <a:r>
              <a:rPr lang="en-US" sz="3200" dirty="0"/>
              <a:t>Behavior Responses</a:t>
            </a:r>
          </a:p>
          <a:p>
            <a:pPr lvl="1"/>
            <a:r>
              <a:rPr lang="en-US" sz="3200" u="sng" dirty="0"/>
              <a:t>Basking</a:t>
            </a:r>
          </a:p>
          <a:p>
            <a:pPr lvl="1"/>
            <a:r>
              <a:rPr lang="en-US" sz="3200" dirty="0"/>
              <a:t>Huddling</a:t>
            </a:r>
          </a:p>
          <a:p>
            <a:pPr lvl="1"/>
            <a:r>
              <a:rPr lang="en-US" sz="3200" dirty="0"/>
              <a:t>Burrowing</a:t>
            </a:r>
          </a:p>
          <a:p>
            <a:pPr lvl="1"/>
            <a:r>
              <a:rPr lang="en-US" sz="3200" dirty="0"/>
              <a:t>Hot </a:t>
            </a:r>
            <a:r>
              <a:rPr lang="en-US" sz="3200" dirty="0" err="1"/>
              <a:t>tubbin</a:t>
            </a:r>
            <a:r>
              <a:rPr lang="en-US" sz="3200" dirty="0"/>
              <a:t>’</a:t>
            </a:r>
          </a:p>
          <a:p>
            <a:pPr lvl="1"/>
            <a:endParaRPr lang="en-US" sz="2800" dirty="0"/>
          </a:p>
          <a:p>
            <a:endParaRPr lang="en-US" sz="3200" dirty="0"/>
          </a:p>
        </p:txBody>
      </p:sp>
      <p:sp>
        <p:nvSpPr>
          <p:cNvPr id="4" name="Title 1"/>
          <p:cNvSpPr>
            <a:spLocks noGrp="1"/>
          </p:cNvSpPr>
          <p:nvPr>
            <p:ph type="title"/>
          </p:nvPr>
        </p:nvSpPr>
        <p:spPr/>
        <p:txBody>
          <a:bodyPr>
            <a:normAutofit/>
          </a:bodyPr>
          <a:lstStyle/>
          <a:p>
            <a:pPr algn="ctr"/>
            <a:r>
              <a:rPr lang="en-US" sz="4400" dirty="0"/>
              <a:t>Adaptations for Thermoregulation</a:t>
            </a:r>
          </a:p>
        </p:txBody>
      </p:sp>
      <p:pic>
        <p:nvPicPr>
          <p:cNvPr id="5" name="Picture 4"/>
          <p:cNvPicPr>
            <a:picLocks noChangeAspect="1"/>
          </p:cNvPicPr>
          <p:nvPr/>
        </p:nvPicPr>
        <p:blipFill>
          <a:blip r:embed="rId2"/>
          <a:stretch>
            <a:fillRect/>
          </a:stretch>
        </p:blipFill>
        <p:spPr>
          <a:xfrm>
            <a:off x="4498233" y="1808187"/>
            <a:ext cx="3801896" cy="1970326"/>
          </a:xfrm>
          <a:prstGeom prst="rect">
            <a:avLst/>
          </a:prstGeom>
        </p:spPr>
      </p:pic>
      <p:pic>
        <p:nvPicPr>
          <p:cNvPr id="6" name="Picture 2" descr="http://anewscafe.com/wp-content/uploads/2009/05/sw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751" y="1302631"/>
            <a:ext cx="2818076" cy="2475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dn2.arkive.org/media/D4/D41E5BDF-B44D-41BA-8375-262D4B179E3A/Presentation.Large/Meerkat-resting-at-burrow-ent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06362"/>
            <a:ext cx="3327400" cy="2226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itweb.co.uk/wp-content/uploads/2013/01/Snow-Monkey-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3806362"/>
            <a:ext cx="3373324" cy="22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23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591879" y="1391201"/>
            <a:ext cx="4132521" cy="3714199"/>
          </a:xfrm>
        </p:spPr>
        <p:txBody>
          <a:bodyPr>
            <a:normAutofit/>
          </a:bodyPr>
          <a:lstStyle/>
          <a:p>
            <a:pPr marL="0" indent="0">
              <a:buNone/>
            </a:pPr>
            <a:r>
              <a:rPr lang="en-US" sz="3600" dirty="0"/>
              <a:t>Evaporative heat loss</a:t>
            </a:r>
          </a:p>
          <a:p>
            <a:pPr lvl="1"/>
            <a:r>
              <a:rPr lang="en-US" sz="3200" dirty="0"/>
              <a:t>Sweating </a:t>
            </a:r>
          </a:p>
          <a:p>
            <a:pPr lvl="1"/>
            <a:r>
              <a:rPr lang="en-US" sz="3200" dirty="0"/>
              <a:t>Panting </a:t>
            </a:r>
          </a:p>
          <a:p>
            <a:pPr lvl="1"/>
            <a:r>
              <a:rPr lang="en-US" sz="3200" dirty="0"/>
              <a:t>Defecating</a:t>
            </a:r>
          </a:p>
          <a:p>
            <a:pPr marL="0" indent="0">
              <a:buNone/>
            </a:pPr>
            <a:endParaRPr lang="en-US" sz="3600" dirty="0"/>
          </a:p>
          <a:p>
            <a:pPr marL="0" indent="0">
              <a:buNone/>
            </a:pPr>
            <a:endParaRPr lang="en-US" sz="3600" dirty="0"/>
          </a:p>
        </p:txBody>
      </p:sp>
      <p:pic>
        <p:nvPicPr>
          <p:cNvPr id="9222" name="Picture 6" descr="http://0.tqn.com/w/experts/Horses-702/2010/09/horse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109" y="1398806"/>
            <a:ext cx="287118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worthstreetvet.files.wordpress.com/2012/07/panting-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405056"/>
            <a:ext cx="3549545" cy="23497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farm4.static.flickr.com/3240/2300869443_a4eeaee0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810000"/>
            <a:ext cx="2914778" cy="236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35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Energy Conservation</a:t>
            </a:r>
          </a:p>
        </p:txBody>
      </p:sp>
      <p:sp>
        <p:nvSpPr>
          <p:cNvPr id="3" name="Content Placeholder 2"/>
          <p:cNvSpPr>
            <a:spLocks noGrp="1"/>
          </p:cNvSpPr>
          <p:nvPr>
            <p:ph sz="quarter" idx="1"/>
          </p:nvPr>
        </p:nvSpPr>
        <p:spPr>
          <a:xfrm>
            <a:off x="593124" y="1342072"/>
            <a:ext cx="5791200" cy="4724400"/>
          </a:xfrm>
        </p:spPr>
        <p:txBody>
          <a:bodyPr>
            <a:normAutofit fontScale="92500" lnSpcReduction="10000"/>
          </a:bodyPr>
          <a:lstStyle/>
          <a:p>
            <a:r>
              <a:rPr lang="en-US" sz="3200" b="1" u="sng" dirty="0"/>
              <a:t>Torpor</a:t>
            </a:r>
            <a:r>
              <a:rPr lang="en-US" sz="3200" dirty="0"/>
              <a:t>: physiological state of decreased activity and metabolism</a:t>
            </a:r>
          </a:p>
          <a:p>
            <a:pPr lvl="1"/>
            <a:endParaRPr lang="en-US" sz="2800" b="1" dirty="0"/>
          </a:p>
          <a:p>
            <a:pPr lvl="1"/>
            <a:r>
              <a:rPr lang="en-US" sz="2800" b="1" dirty="0"/>
              <a:t>Hibernation</a:t>
            </a:r>
            <a:r>
              <a:rPr lang="en-US" sz="2800" dirty="0"/>
              <a:t>: long term torpor and a decreased body temperature in response to winter cold and food scarcity</a:t>
            </a:r>
          </a:p>
          <a:p>
            <a:pPr lvl="1"/>
            <a:endParaRPr lang="en-US" sz="2800" b="1" dirty="0"/>
          </a:p>
          <a:p>
            <a:pPr lvl="1"/>
            <a:r>
              <a:rPr lang="en-US" sz="2800" b="1" dirty="0"/>
              <a:t>Estivation</a:t>
            </a:r>
            <a:r>
              <a:rPr lang="en-US" sz="2800" dirty="0"/>
              <a:t>: decreased metabolic rate and activity during hot summer months</a:t>
            </a:r>
          </a:p>
          <a:p>
            <a:pPr marL="0" indent="0">
              <a:buNone/>
            </a:pPr>
            <a:endParaRPr lang="en-US" sz="3200" dirty="0"/>
          </a:p>
        </p:txBody>
      </p:sp>
      <p:pic>
        <p:nvPicPr>
          <p:cNvPr id="13314" name="Picture 2" descr="http://lh3.ggpht.com/-rlo1anmxlcA/Ul_QCYR6LcI/AAAAAAAAALw/VDmBn9Ugjjk/Hibernating%25255B8%25255D.jpg?imgma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76401"/>
            <a:ext cx="2500721" cy="17505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ms.ipressroom.com.s3.amazonaws.com/166/files/20151/54ee52fbfe058b75cf94b41b_Desert-Tortoise1/Desert-Tortoise1_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886200"/>
            <a:ext cx="3877768" cy="2180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allaboutbirds.org/guide/PHOTO/LARGE/cos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017" y="1676401"/>
            <a:ext cx="2406943" cy="175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2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99" y="152400"/>
            <a:ext cx="10972800" cy="990600"/>
          </a:xfrm>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23777" y="1405891"/>
            <a:ext cx="4938823" cy="4690109"/>
          </a:xfrm>
        </p:spPr>
        <p:txBody>
          <a:bodyPr>
            <a:normAutofit/>
          </a:bodyPr>
          <a:lstStyle/>
          <a:p>
            <a:r>
              <a:rPr lang="en-US" sz="2800" b="1" dirty="0"/>
              <a:t>Vasodilation</a:t>
            </a:r>
            <a:r>
              <a:rPr lang="en-US" sz="2800" dirty="0"/>
              <a:t>: the widening of superficial blood vessels</a:t>
            </a:r>
          </a:p>
          <a:p>
            <a:pPr lvl="1"/>
            <a:r>
              <a:rPr lang="en-US" sz="2400" dirty="0"/>
              <a:t>Increases heat transfer</a:t>
            </a:r>
          </a:p>
          <a:p>
            <a:endParaRPr lang="en-US" sz="2800" dirty="0"/>
          </a:p>
          <a:p>
            <a:r>
              <a:rPr lang="en-US" sz="2800" b="1" dirty="0"/>
              <a:t>Vasoconstriction</a:t>
            </a:r>
            <a:r>
              <a:rPr lang="en-US" sz="2800" dirty="0"/>
              <a:t>: </a:t>
            </a:r>
            <a:r>
              <a:rPr lang="en-US" sz="2800" u="sng" dirty="0"/>
              <a:t>decreasing</a:t>
            </a:r>
            <a:r>
              <a:rPr lang="en-US" sz="2800" dirty="0"/>
              <a:t> the diameter of superficial blood vessels</a:t>
            </a:r>
          </a:p>
        </p:txBody>
      </p:sp>
      <p:pic>
        <p:nvPicPr>
          <p:cNvPr id="11266" name="Picture 2" descr="https://pmgbiology.files.wordpress.com/2014/05/va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622" y="1204562"/>
            <a:ext cx="5019556" cy="3562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956190" y="4917410"/>
            <a:ext cx="1150144" cy="964406"/>
          </a:xfrm>
          <a:prstGeom prst="rect">
            <a:avLst/>
          </a:prstGeom>
        </p:spPr>
      </p:pic>
      <p:pic>
        <p:nvPicPr>
          <p:cNvPr id="5" name="Picture 4"/>
          <p:cNvPicPr>
            <a:picLocks noChangeAspect="1"/>
          </p:cNvPicPr>
          <p:nvPr/>
        </p:nvPicPr>
        <p:blipFill>
          <a:blip r:embed="rId4"/>
          <a:stretch>
            <a:fillRect/>
          </a:stretch>
        </p:blipFill>
        <p:spPr>
          <a:xfrm>
            <a:off x="9482204" y="4858598"/>
            <a:ext cx="1200150" cy="1007269"/>
          </a:xfrm>
          <a:prstGeom prst="rect">
            <a:avLst/>
          </a:prstGeom>
        </p:spPr>
      </p:pic>
    </p:spTree>
    <p:extLst>
      <p:ext uri="{BB962C8B-B14F-4D97-AF65-F5344CB8AC3E}">
        <p14:creationId xmlns:p14="http://schemas.microsoft.com/office/powerpoint/2010/main" val="284415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0" y="1752600"/>
            <a:ext cx="5824537" cy="4082548"/>
          </a:xfrm>
          <a:prstGeom prst="rect">
            <a:avLst/>
          </a:prstGeom>
        </p:spPr>
      </p:pic>
      <p:sp>
        <p:nvSpPr>
          <p:cNvPr id="5" name="Title 1"/>
          <p:cNvSpPr>
            <a:spLocks noGrp="1"/>
          </p:cNvSpPr>
          <p:nvPr>
            <p:ph type="title"/>
          </p:nvPr>
        </p:nvSpPr>
        <p:spPr/>
        <p:txBody>
          <a:bodyPr>
            <a:noAutofit/>
          </a:bodyPr>
          <a:lstStyle/>
          <a:p>
            <a:pPr algn="ctr"/>
            <a:r>
              <a:rPr lang="en-US" sz="4400" dirty="0"/>
              <a:t>Exergonic and Endergonic Reactions</a:t>
            </a:r>
          </a:p>
        </p:txBody>
      </p:sp>
      <p:sp>
        <p:nvSpPr>
          <p:cNvPr id="2" name="Content Placeholder 1"/>
          <p:cNvSpPr>
            <a:spLocks noGrp="1"/>
          </p:cNvSpPr>
          <p:nvPr>
            <p:ph sz="quarter" idx="1"/>
          </p:nvPr>
        </p:nvSpPr>
        <p:spPr>
          <a:xfrm>
            <a:off x="381000" y="1676400"/>
            <a:ext cx="5638800" cy="4480560"/>
          </a:xfrm>
        </p:spPr>
        <p:txBody>
          <a:bodyPr>
            <a:normAutofit lnSpcReduction="10000"/>
          </a:bodyPr>
          <a:lstStyle/>
          <a:p>
            <a:pPr marL="0" indent="0">
              <a:buNone/>
            </a:pPr>
            <a:r>
              <a:rPr lang="en-US" sz="2800" b="1" dirty="0"/>
              <a:t>Cellular respiration</a:t>
            </a:r>
            <a:r>
              <a:rPr lang="en-US" sz="2800" dirty="0"/>
              <a:t>: process by which all living things extract energy stored in the </a:t>
            </a:r>
            <a:r>
              <a:rPr lang="en-US" sz="2800" u="sng" dirty="0"/>
              <a:t>chemical bonds</a:t>
            </a:r>
            <a:r>
              <a:rPr lang="en-US" sz="2800" dirty="0"/>
              <a:t> of molecules and use it to fuel cellular processes.</a:t>
            </a:r>
          </a:p>
          <a:p>
            <a:pPr marL="0" indent="0">
              <a:buNone/>
            </a:pPr>
            <a:endParaRPr lang="en-US" sz="2800" dirty="0"/>
          </a:p>
          <a:p>
            <a:pPr marL="0" indent="0">
              <a:buNone/>
            </a:pPr>
            <a:r>
              <a:rPr lang="en-US" sz="2800" b="1" dirty="0"/>
              <a:t>Photosynthesis: </a:t>
            </a:r>
            <a:r>
              <a:rPr lang="en-US" sz="2800" dirty="0"/>
              <a:t>conversion of solar energy to chemical energy</a:t>
            </a:r>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3439390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427048" y="1267846"/>
            <a:ext cx="5821352" cy="4980553"/>
          </a:xfrm>
        </p:spPr>
        <p:txBody>
          <a:bodyPr>
            <a:noAutofit/>
          </a:bodyPr>
          <a:lstStyle/>
          <a:p>
            <a:pPr marL="0" indent="0">
              <a:buNone/>
            </a:pPr>
            <a:r>
              <a:rPr lang="en-US" sz="2800" b="1" u="sng" dirty="0"/>
              <a:t>Counter-current</a:t>
            </a:r>
            <a:r>
              <a:rPr lang="en-US" sz="2800" b="1" dirty="0"/>
              <a:t> heat exchange</a:t>
            </a:r>
          </a:p>
          <a:p>
            <a:pPr marL="0" indent="0">
              <a:buNone/>
            </a:pPr>
            <a:endParaRPr lang="en-US" sz="1200" dirty="0"/>
          </a:p>
          <a:p>
            <a:pPr marL="214313" indent="-214313">
              <a:buClr>
                <a:schemeClr val="accent6">
                  <a:lumMod val="75000"/>
                </a:schemeClr>
              </a:buClr>
              <a:buFont typeface="+mj-lt"/>
              <a:buAutoNum type="arabicPeriod"/>
            </a:pPr>
            <a:r>
              <a:rPr lang="en-US" dirty="0"/>
              <a:t>Warm blood in arteries from animals core comes in close contact with veins returning from extremities</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Blood in arteries remains slightly warmer than blood in veins resulting in heat transfer</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Returning blood almost as warm as arterial blood</a:t>
            </a:r>
          </a:p>
        </p:txBody>
      </p:sp>
      <p:pic>
        <p:nvPicPr>
          <p:cNvPr id="4" name="Picture 3"/>
          <p:cNvPicPr>
            <a:picLocks noChangeAspect="1"/>
          </p:cNvPicPr>
          <p:nvPr/>
        </p:nvPicPr>
        <p:blipFill>
          <a:blip r:embed="rId3"/>
          <a:stretch>
            <a:fillRect/>
          </a:stretch>
        </p:blipFill>
        <p:spPr>
          <a:xfrm>
            <a:off x="6248400" y="1524000"/>
            <a:ext cx="5677814" cy="4381638"/>
          </a:xfrm>
          <a:prstGeom prst="rect">
            <a:avLst/>
          </a:prstGeom>
        </p:spPr>
      </p:pic>
      <p:pic>
        <p:nvPicPr>
          <p:cNvPr id="5" name="Picture 4"/>
          <p:cNvPicPr>
            <a:picLocks noChangeAspect="1"/>
          </p:cNvPicPr>
          <p:nvPr/>
        </p:nvPicPr>
        <p:blipFill>
          <a:blip r:embed="rId4"/>
          <a:stretch>
            <a:fillRect/>
          </a:stretch>
        </p:blipFill>
        <p:spPr>
          <a:xfrm>
            <a:off x="8053600" y="5254480"/>
            <a:ext cx="3557153" cy="896678"/>
          </a:xfrm>
          <a:prstGeom prst="rect">
            <a:avLst/>
          </a:prstGeom>
        </p:spPr>
      </p:pic>
    </p:spTree>
    <p:extLst>
      <p:ext uri="{BB962C8B-B14F-4D97-AF65-F5344CB8AC3E}">
        <p14:creationId xmlns:p14="http://schemas.microsoft.com/office/powerpoint/2010/main" val="3693657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972800" cy="990600"/>
          </a:xfrm>
        </p:spPr>
        <p:txBody>
          <a:bodyPr>
            <a:normAutofit/>
          </a:bodyPr>
          <a:lstStyle/>
          <a:p>
            <a:pPr algn="ctr"/>
            <a:r>
              <a:rPr lang="en-US" sz="4400" dirty="0"/>
              <a:t>Negative Feedback Loops</a:t>
            </a:r>
          </a:p>
        </p:txBody>
      </p:sp>
      <p:pic>
        <p:nvPicPr>
          <p:cNvPr id="4" name="Picture 3"/>
          <p:cNvPicPr>
            <a:picLocks noChangeAspect="1"/>
          </p:cNvPicPr>
          <p:nvPr/>
        </p:nvPicPr>
        <p:blipFill>
          <a:blip r:embed="rId3"/>
          <a:stretch>
            <a:fillRect/>
          </a:stretch>
        </p:blipFill>
        <p:spPr>
          <a:xfrm>
            <a:off x="3581400" y="1371600"/>
            <a:ext cx="5289234" cy="4824422"/>
          </a:xfrm>
          <a:prstGeom prst="rect">
            <a:avLst/>
          </a:prstGeom>
        </p:spPr>
      </p:pic>
    </p:spTree>
    <p:extLst>
      <p:ext uri="{BB962C8B-B14F-4D97-AF65-F5344CB8AC3E}">
        <p14:creationId xmlns:p14="http://schemas.microsoft.com/office/powerpoint/2010/main" val="575472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lgn="ctr"/>
            <a:r>
              <a:rPr lang="en-US" sz="4400" dirty="0"/>
              <a:t>Animal</a:t>
            </a:r>
            <a:r>
              <a:rPr lang="en-US" dirty="0"/>
              <a:t> </a:t>
            </a:r>
            <a:r>
              <a:rPr lang="en-US" sz="4400" dirty="0"/>
              <a:t>Diets</a:t>
            </a:r>
            <a:endParaRPr lang="en-US" dirty="0"/>
          </a:p>
        </p:txBody>
      </p:sp>
      <p:pic>
        <p:nvPicPr>
          <p:cNvPr id="36874" name="Picture 10" descr="41-00-AnimalsEatingCollag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629400" y="1828801"/>
            <a:ext cx="5225843" cy="3506816"/>
          </a:xfrm>
        </p:spPr>
      </p:pic>
      <p:sp>
        <p:nvSpPr>
          <p:cNvPr id="36867" name="Rectangle 3"/>
          <p:cNvSpPr>
            <a:spLocks noGrp="1" noChangeArrowheads="1"/>
          </p:cNvSpPr>
          <p:nvPr>
            <p:ph type="body" sz="half" idx="4294967295"/>
          </p:nvPr>
        </p:nvSpPr>
        <p:spPr>
          <a:xfrm>
            <a:off x="533400" y="1295400"/>
            <a:ext cx="5715000" cy="4953000"/>
          </a:xfrm>
        </p:spPr>
        <p:txBody>
          <a:bodyPr>
            <a:normAutofit/>
          </a:bodyPr>
          <a:lstStyle/>
          <a:p>
            <a:pPr marL="0" indent="0">
              <a:buNone/>
            </a:pPr>
            <a:r>
              <a:rPr lang="en-US" sz="2800" dirty="0"/>
              <a:t>All animals are heterotrophic:</a:t>
            </a:r>
          </a:p>
          <a:p>
            <a:pPr lvl="1"/>
            <a:r>
              <a:rPr lang="en-US" sz="2400" dirty="0"/>
              <a:t>Herbivores</a:t>
            </a:r>
          </a:p>
          <a:p>
            <a:pPr lvl="1"/>
            <a:r>
              <a:rPr lang="en-US" sz="2400" dirty="0"/>
              <a:t>Carnivores</a:t>
            </a:r>
          </a:p>
          <a:p>
            <a:pPr lvl="1"/>
            <a:r>
              <a:rPr lang="en-US" sz="2400" dirty="0"/>
              <a:t>Omnivores </a:t>
            </a:r>
          </a:p>
          <a:p>
            <a:pPr lvl="1"/>
            <a:r>
              <a:rPr lang="en-US" sz="2400" dirty="0"/>
              <a:t>Insectivores</a:t>
            </a:r>
          </a:p>
          <a:p>
            <a:pPr marL="0" indent="0">
              <a:buNone/>
            </a:pPr>
            <a:endParaRPr lang="en-US" sz="1400" dirty="0"/>
          </a:p>
          <a:p>
            <a:pPr marL="0" indent="0">
              <a:buNone/>
            </a:pPr>
            <a:r>
              <a:rPr lang="en-US" sz="2800" dirty="0"/>
              <a:t>Three nutritional needs:</a:t>
            </a:r>
          </a:p>
          <a:p>
            <a:r>
              <a:rPr lang="en-US" sz="2400" u="sng" dirty="0"/>
              <a:t>Chemical energy</a:t>
            </a:r>
            <a:r>
              <a:rPr lang="en-US" sz="2400" dirty="0"/>
              <a:t> for cellular processes</a:t>
            </a:r>
          </a:p>
          <a:p>
            <a:r>
              <a:rPr lang="en-US" sz="2400" dirty="0"/>
              <a:t>Organic building blocks for macromolecules</a:t>
            </a:r>
          </a:p>
          <a:p>
            <a:r>
              <a:rPr lang="en-US" sz="2400" dirty="0"/>
              <a:t>Acquisition of </a:t>
            </a:r>
            <a:r>
              <a:rPr lang="en-US" sz="2400" u="sng" dirty="0"/>
              <a:t>essential nutrients</a:t>
            </a:r>
          </a:p>
          <a:p>
            <a:pPr marL="0" indent="0">
              <a:buNone/>
            </a:pPr>
            <a:endParaRPr lang="en-US" sz="2000" dirty="0"/>
          </a:p>
          <a:p>
            <a:pPr marL="0" indent="0">
              <a:buNone/>
            </a:pPr>
            <a:endParaRPr lang="en-US" sz="3200" dirty="0"/>
          </a:p>
          <a:p>
            <a:pPr marL="0" indent="0">
              <a:buNone/>
            </a:pPr>
            <a:endParaRPr lang="en-US" sz="3200" dirty="0"/>
          </a:p>
          <a:p>
            <a:pPr marL="205740" lvl="1" indent="0">
              <a:buNone/>
            </a:pPr>
            <a:endParaRPr lang="en-US" sz="2800" dirty="0"/>
          </a:p>
        </p:txBody>
      </p:sp>
    </p:spTree>
    <p:extLst>
      <p:ext uri="{BB962C8B-B14F-4D97-AF65-F5344CB8AC3E}">
        <p14:creationId xmlns:p14="http://schemas.microsoft.com/office/powerpoint/2010/main" val="3775680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201400" cy="990600"/>
          </a:xfrm>
        </p:spPr>
        <p:txBody>
          <a:bodyPr>
            <a:noAutofit/>
          </a:bodyPr>
          <a:lstStyle/>
          <a:p>
            <a:pPr algn="ctr"/>
            <a:r>
              <a:rPr lang="en-US" sz="4000" dirty="0"/>
              <a:t>Trade-offs of Thermoregulatory Strategy</a:t>
            </a:r>
          </a:p>
        </p:txBody>
      </p:sp>
      <p:pic>
        <p:nvPicPr>
          <p:cNvPr id="11266" name="Picture 2" descr="http://crossroadsfitnessnyc.files.wordpress.com/2012/06/giant_burg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8390" y="1369768"/>
            <a:ext cx="2785461"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7756" y="1711397"/>
            <a:ext cx="914400" cy="1323439"/>
          </a:xfrm>
          <a:prstGeom prst="rect">
            <a:avLst/>
          </a:prstGeom>
          <a:noFill/>
        </p:spPr>
        <p:txBody>
          <a:bodyPr wrap="square" rtlCol="0">
            <a:spAutoFit/>
          </a:bodyPr>
          <a:lstStyle/>
          <a:p>
            <a:r>
              <a:rPr lang="en-US" sz="8000" dirty="0"/>
              <a:t>=</a:t>
            </a:r>
          </a:p>
        </p:txBody>
      </p:sp>
      <p:pic>
        <p:nvPicPr>
          <p:cNvPr id="11268" name="Picture 4" descr="http://www.kentsport.org/graphics/ath_ss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0" y="1369769"/>
            <a:ext cx="2514600" cy="23939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coolcosmos.ipac.caltech.edu/image_galleries/ir_zoo/images/lizard_co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359" y="3990438"/>
            <a:ext cx="34671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backwaterreptiles.com/images/chameleons/flapneck-chameleon-for-sal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2750" y="3990438"/>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07756" y="4099101"/>
            <a:ext cx="914400" cy="1323439"/>
          </a:xfrm>
          <a:prstGeom prst="rect">
            <a:avLst/>
          </a:prstGeom>
          <a:noFill/>
        </p:spPr>
        <p:txBody>
          <a:bodyPr wrap="square" rtlCol="0">
            <a:spAutoFit/>
          </a:bodyPr>
          <a:lstStyle/>
          <a:p>
            <a:r>
              <a:rPr lang="en-US" sz="8000" dirty="0"/>
              <a:t>=</a:t>
            </a:r>
          </a:p>
        </p:txBody>
      </p:sp>
      <p:pic>
        <p:nvPicPr>
          <p:cNvPr id="3" name="Recorded Sound">
            <a:hlinkClick r:id="" action="ppaction://media"/>
            <a:extLst>
              <a:ext uri="{FF2B5EF4-FFF2-40B4-BE49-F238E27FC236}">
                <a16:creationId xmlns:a16="http://schemas.microsoft.com/office/drawing/2014/main" id="{F4AFD960-CEA6-401D-A2FF-C31ACFEF05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4891" y="5682048"/>
            <a:ext cx="609600" cy="609600"/>
          </a:xfrm>
          <a:prstGeom prst="rect">
            <a:avLst/>
          </a:prstGeom>
        </p:spPr>
      </p:pic>
    </p:spTree>
    <p:extLst>
      <p:ext uri="{BB962C8B-B14F-4D97-AF65-F5344CB8AC3E}">
        <p14:creationId xmlns:p14="http://schemas.microsoft.com/office/powerpoint/2010/main" val="36450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gapanalysis.usgs.gov/species/files/2012/03/Birds_Richness.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11149"/>
            <a:ext cx="5562600" cy="41878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noAutofit/>
          </a:bodyPr>
          <a:lstStyle/>
          <a:p>
            <a:pPr algn="ctr"/>
            <a:r>
              <a:rPr lang="en-US" sz="4000" dirty="0"/>
              <a:t>Trade-offs of Thermoregulatory Strategy</a:t>
            </a:r>
          </a:p>
        </p:txBody>
      </p:sp>
      <p:pic>
        <p:nvPicPr>
          <p:cNvPr id="2" name="Picture 1"/>
          <p:cNvPicPr>
            <a:picLocks noChangeAspect="1"/>
          </p:cNvPicPr>
          <p:nvPr/>
        </p:nvPicPr>
        <p:blipFill>
          <a:blip r:embed="rId4"/>
          <a:stretch>
            <a:fillRect/>
          </a:stretch>
        </p:blipFill>
        <p:spPr>
          <a:xfrm>
            <a:off x="381000" y="1686507"/>
            <a:ext cx="5462865" cy="4005402"/>
          </a:xfrm>
          <a:prstGeom prst="rect">
            <a:avLst/>
          </a:prstGeom>
        </p:spPr>
      </p:pic>
    </p:spTree>
    <p:extLst>
      <p:ext uri="{BB962C8B-B14F-4D97-AF65-F5344CB8AC3E}">
        <p14:creationId xmlns:p14="http://schemas.microsoft.com/office/powerpoint/2010/main" val="2437582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Trade-offs of Thermoregulatory Strategy</a:t>
            </a:r>
          </a:p>
        </p:txBody>
      </p:sp>
      <p:sp>
        <p:nvSpPr>
          <p:cNvPr id="3" name="Content Placeholder 2"/>
          <p:cNvSpPr>
            <a:spLocks noGrp="1"/>
          </p:cNvSpPr>
          <p:nvPr>
            <p:ph sz="quarter" idx="1"/>
          </p:nvPr>
        </p:nvSpPr>
        <p:spPr>
          <a:xfrm>
            <a:off x="562046" y="3429000"/>
            <a:ext cx="5105400" cy="2847703"/>
          </a:xfrm>
        </p:spPr>
        <p:txBody>
          <a:bodyPr/>
          <a:lstStyle/>
          <a:p>
            <a:pPr marL="0" indent="0">
              <a:buNone/>
            </a:pPr>
            <a:r>
              <a:rPr lang="en-US" u="sng" dirty="0"/>
              <a:t>Smaller</a:t>
            </a:r>
            <a:r>
              <a:rPr lang="en-US" dirty="0"/>
              <a:t> endotherms have a greater surface area to volume ratio </a:t>
            </a:r>
          </a:p>
          <a:p>
            <a:r>
              <a:rPr lang="en-US" u="sng" dirty="0"/>
              <a:t>Lose</a:t>
            </a:r>
            <a:r>
              <a:rPr lang="en-US" dirty="0"/>
              <a:t> heat to the environment</a:t>
            </a:r>
          </a:p>
          <a:p>
            <a:r>
              <a:rPr lang="en-US" dirty="0"/>
              <a:t>Must </a:t>
            </a:r>
            <a:r>
              <a:rPr lang="en-US" u="sng" dirty="0"/>
              <a:t>consume</a:t>
            </a:r>
            <a:r>
              <a:rPr lang="en-US" dirty="0"/>
              <a:t> more energy to maintain a constant body temperature</a:t>
            </a:r>
          </a:p>
        </p:txBody>
      </p:sp>
      <p:pic>
        <p:nvPicPr>
          <p:cNvPr id="5122" name="Picture 2" descr="http://www.bio.miami.edu/tom/courses/protected/ECK/CH16/figure-16-07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188111"/>
            <a:ext cx="4591594" cy="5142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886F39-A2A4-4A23-B82F-BED624B8009C}"/>
              </a:ext>
            </a:extLst>
          </p:cNvPr>
          <p:cNvSpPr txBox="1"/>
          <p:nvPr/>
        </p:nvSpPr>
        <p:spPr>
          <a:xfrm>
            <a:off x="548640" y="1306286"/>
            <a:ext cx="5199017" cy="1384995"/>
          </a:xfrm>
          <a:prstGeom prst="rect">
            <a:avLst/>
          </a:prstGeom>
          <a:noFill/>
        </p:spPr>
        <p:txBody>
          <a:bodyPr wrap="square" rtlCol="0">
            <a:spAutoFit/>
          </a:bodyPr>
          <a:lstStyle/>
          <a:p>
            <a:r>
              <a:rPr lang="en-US" sz="2800" dirty="0"/>
              <a:t>Do smaller mammals have higher or lower mass-specific metabolic rates than larger mammals? Why?</a:t>
            </a:r>
          </a:p>
        </p:txBody>
      </p:sp>
      <p:pic>
        <p:nvPicPr>
          <p:cNvPr id="5" name="Recorded Sound">
            <a:hlinkClick r:id="" action="ppaction://media"/>
            <a:extLst>
              <a:ext uri="{FF2B5EF4-FFF2-40B4-BE49-F238E27FC236}">
                <a16:creationId xmlns:a16="http://schemas.microsoft.com/office/drawing/2014/main" id="{C23F440E-F39F-47F1-BA94-D0DF026658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2857" y="5667103"/>
            <a:ext cx="609600" cy="609600"/>
          </a:xfrm>
          <a:prstGeom prst="rect">
            <a:avLst/>
          </a:prstGeom>
        </p:spPr>
      </p:pic>
    </p:spTree>
    <p:extLst>
      <p:ext uri="{BB962C8B-B14F-4D97-AF65-F5344CB8AC3E}">
        <p14:creationId xmlns:p14="http://schemas.microsoft.com/office/powerpoint/2010/main" val="20285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7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Trade-offs of Thermoregulatory Strategy</a:t>
            </a:r>
          </a:p>
        </p:txBody>
      </p:sp>
      <p:sp>
        <p:nvSpPr>
          <p:cNvPr id="3" name="Content Placeholder 2">
            <a:extLst>
              <a:ext uri="{FF2B5EF4-FFF2-40B4-BE49-F238E27FC236}">
                <a16:creationId xmlns:a16="http://schemas.microsoft.com/office/drawing/2014/main" id="{0BAB92DD-0BCE-4C36-A1CD-05871B3C2D66}"/>
              </a:ext>
            </a:extLst>
          </p:cNvPr>
          <p:cNvSpPr>
            <a:spLocks noGrp="1"/>
          </p:cNvSpPr>
          <p:nvPr>
            <p:ph sz="quarter" idx="1"/>
          </p:nvPr>
        </p:nvSpPr>
        <p:spPr>
          <a:xfrm>
            <a:off x="609600" y="1143000"/>
            <a:ext cx="10972800" cy="4937760"/>
          </a:xfrm>
        </p:spPr>
        <p:txBody>
          <a:bodyPr>
            <a:normAutofit/>
          </a:bodyPr>
          <a:lstStyle/>
          <a:p>
            <a:r>
              <a:rPr lang="en-US" sz="2800" dirty="0"/>
              <a:t>What are some of the pros and cons of each thermoregulatory strategy?</a:t>
            </a:r>
          </a:p>
        </p:txBody>
      </p:sp>
      <p:graphicFrame>
        <p:nvGraphicFramePr>
          <p:cNvPr id="5" name="Table 4">
            <a:extLst>
              <a:ext uri="{FF2B5EF4-FFF2-40B4-BE49-F238E27FC236}">
                <a16:creationId xmlns:a16="http://schemas.microsoft.com/office/drawing/2014/main" id="{24ECF0CD-491C-447F-B59E-EE43CBFA61DE}"/>
              </a:ext>
            </a:extLst>
          </p:cNvPr>
          <p:cNvGraphicFramePr>
            <a:graphicFrameLocks noGrp="1"/>
          </p:cNvGraphicFramePr>
          <p:nvPr>
            <p:extLst>
              <p:ext uri="{D42A27DB-BD31-4B8C-83A1-F6EECF244321}">
                <p14:modId xmlns:p14="http://schemas.microsoft.com/office/powerpoint/2010/main" val="2114668031"/>
              </p:ext>
            </p:extLst>
          </p:nvPr>
        </p:nvGraphicFramePr>
        <p:xfrm>
          <a:off x="786674" y="2008534"/>
          <a:ext cx="10473507" cy="3939419"/>
        </p:xfrm>
        <a:graphic>
          <a:graphicData uri="http://schemas.openxmlformats.org/drawingml/2006/table">
            <a:tbl>
              <a:tblPr firstRow="1" bandRow="1">
                <a:tableStyleId>{5C22544A-7EE6-4342-B048-85BDC9FD1C3A}</a:tableStyleId>
              </a:tblPr>
              <a:tblGrid>
                <a:gridCol w="3491169">
                  <a:extLst>
                    <a:ext uri="{9D8B030D-6E8A-4147-A177-3AD203B41FA5}">
                      <a16:colId xmlns:a16="http://schemas.microsoft.com/office/drawing/2014/main" val="2003166710"/>
                    </a:ext>
                  </a:extLst>
                </a:gridCol>
                <a:gridCol w="3491169">
                  <a:extLst>
                    <a:ext uri="{9D8B030D-6E8A-4147-A177-3AD203B41FA5}">
                      <a16:colId xmlns:a16="http://schemas.microsoft.com/office/drawing/2014/main" val="669292800"/>
                    </a:ext>
                  </a:extLst>
                </a:gridCol>
                <a:gridCol w="3491169">
                  <a:extLst>
                    <a:ext uri="{9D8B030D-6E8A-4147-A177-3AD203B41FA5}">
                      <a16:colId xmlns:a16="http://schemas.microsoft.com/office/drawing/2014/main" val="574204545"/>
                    </a:ext>
                  </a:extLst>
                </a:gridCol>
              </a:tblGrid>
              <a:tr h="604841">
                <a:tc>
                  <a:txBody>
                    <a:bodyPr/>
                    <a:lstStyle/>
                    <a:p>
                      <a:endParaRPr lang="en-US" dirty="0"/>
                    </a:p>
                  </a:txBody>
                  <a:tcPr/>
                </a:tc>
                <a:tc>
                  <a:txBody>
                    <a:bodyPr/>
                    <a:lstStyle/>
                    <a:p>
                      <a:pPr algn="ctr"/>
                      <a:r>
                        <a:rPr lang="en-US" sz="2400" dirty="0"/>
                        <a:t>Endotherms</a:t>
                      </a:r>
                    </a:p>
                  </a:txBody>
                  <a:tcPr/>
                </a:tc>
                <a:tc>
                  <a:txBody>
                    <a:bodyPr/>
                    <a:lstStyle/>
                    <a:p>
                      <a:pPr algn="ctr"/>
                      <a:r>
                        <a:rPr lang="en-US" sz="2400" dirty="0"/>
                        <a:t>Ectotherms</a:t>
                      </a:r>
                    </a:p>
                  </a:txBody>
                  <a:tcPr/>
                </a:tc>
                <a:extLst>
                  <a:ext uri="{0D108BD9-81ED-4DB2-BD59-A6C34878D82A}">
                    <a16:rowId xmlns:a16="http://schemas.microsoft.com/office/drawing/2014/main" val="2820516147"/>
                  </a:ext>
                </a:extLst>
              </a:tr>
              <a:tr h="1667289">
                <a:tc>
                  <a:txBody>
                    <a:bodyPr/>
                    <a:lstStyle/>
                    <a:p>
                      <a:pPr algn="ctr"/>
                      <a:r>
                        <a:rPr lang="en-US" sz="2400" dirty="0"/>
                        <a:t>Pros</a:t>
                      </a:r>
                    </a:p>
                  </a:txBody>
                  <a:tcPr anchor="ctr"/>
                </a:tc>
                <a:tc>
                  <a:txBody>
                    <a:bodyPr/>
                    <a:lstStyle/>
                    <a:p>
                      <a:endParaRPr lang="en-US" dirty="0"/>
                    </a:p>
                  </a:txBody>
                  <a:tcPr/>
                </a:tc>
                <a:tc>
                  <a:txBody>
                    <a:bodyPr/>
                    <a:lstStyle/>
                    <a:p>
                      <a:endParaRPr lang="en-US"/>
                    </a:p>
                  </a:txBody>
                  <a:tcPr/>
                </a:tc>
                <a:extLst>
                  <a:ext uri="{0D108BD9-81ED-4DB2-BD59-A6C34878D82A}">
                    <a16:rowId xmlns:a16="http://schemas.microsoft.com/office/drawing/2014/main" val="299336124"/>
                  </a:ext>
                </a:extLst>
              </a:tr>
              <a:tr h="1667289">
                <a:tc>
                  <a:txBody>
                    <a:bodyPr/>
                    <a:lstStyle/>
                    <a:p>
                      <a:pPr algn="ctr"/>
                      <a:r>
                        <a:rPr lang="en-US" sz="2400" dirty="0"/>
                        <a:t>Cons</a:t>
                      </a:r>
                    </a:p>
                  </a:txBody>
                  <a:tcPr anchor="ctr"/>
                </a:tc>
                <a:tc>
                  <a:txBody>
                    <a:bodyPr/>
                    <a:lstStyle/>
                    <a:p>
                      <a:endParaRPr lang="en-US"/>
                    </a:p>
                  </a:txBody>
                  <a:tcPr/>
                </a:tc>
                <a:tc>
                  <a:txBody>
                    <a:bodyPr/>
                    <a:lstStyle/>
                    <a:p>
                      <a:endParaRPr lang="en-US" dirty="0"/>
                    </a:p>
                  </a:txBody>
                  <a:tcPr/>
                </a:tc>
                <a:extLst>
                  <a:ext uri="{0D108BD9-81ED-4DB2-BD59-A6C34878D82A}">
                    <a16:rowId xmlns:a16="http://schemas.microsoft.com/office/drawing/2014/main" val="468428174"/>
                  </a:ext>
                </a:extLst>
              </a:tr>
            </a:tbl>
          </a:graphicData>
        </a:graphic>
      </p:graphicFrame>
    </p:spTree>
    <p:extLst>
      <p:ext uri="{BB962C8B-B14F-4D97-AF65-F5344CB8AC3E}">
        <p14:creationId xmlns:p14="http://schemas.microsoft.com/office/powerpoint/2010/main" val="386297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7239000" y="1295400"/>
            <a:ext cx="4835325" cy="4848500"/>
          </a:xfrm>
          <a:prstGeom prst="rect">
            <a:avLst/>
          </a:prstGeom>
        </p:spPr>
      </p:pic>
      <p:sp>
        <p:nvSpPr>
          <p:cNvPr id="2" name="Title 1"/>
          <p:cNvSpPr>
            <a:spLocks noGrp="1"/>
          </p:cNvSpPr>
          <p:nvPr>
            <p:ph type="title"/>
          </p:nvPr>
        </p:nvSpPr>
        <p:spPr>
          <a:xfrm>
            <a:off x="304800" y="152400"/>
            <a:ext cx="11506200" cy="990600"/>
          </a:xfrm>
        </p:spPr>
        <p:txBody>
          <a:bodyPr>
            <a:noAutofit/>
          </a:bodyPr>
          <a:lstStyle/>
          <a:p>
            <a:pPr algn="ctr"/>
            <a:r>
              <a:rPr lang="en-US" sz="4400" dirty="0"/>
              <a:t>Cellular Respiration and Photosynthesis</a:t>
            </a:r>
          </a:p>
        </p:txBody>
      </p:sp>
      <p:sp>
        <p:nvSpPr>
          <p:cNvPr id="3" name="Content Placeholder 2"/>
          <p:cNvSpPr>
            <a:spLocks noGrp="1"/>
          </p:cNvSpPr>
          <p:nvPr>
            <p:ph sz="quarter" idx="1"/>
          </p:nvPr>
        </p:nvSpPr>
        <p:spPr>
          <a:xfrm>
            <a:off x="228600" y="1295400"/>
            <a:ext cx="11201400" cy="4937760"/>
          </a:xfrm>
        </p:spPr>
        <p:txBody>
          <a:bodyPr>
            <a:normAutofit/>
          </a:bodyPr>
          <a:lstStyle/>
          <a:p>
            <a:pPr>
              <a:spcAft>
                <a:spcPts val="1800"/>
              </a:spcAft>
              <a:buNone/>
            </a:pPr>
            <a:r>
              <a:rPr lang="en-US" sz="2800" b="1" dirty="0"/>
              <a:t>Photosynthesis</a:t>
            </a:r>
            <a:endParaRPr lang="en-US" sz="1800" dirty="0"/>
          </a:p>
          <a:p>
            <a:pPr>
              <a:buNone/>
            </a:pPr>
            <a:r>
              <a:rPr lang="en-US" sz="2400" dirty="0"/>
              <a:t>6H</a:t>
            </a:r>
            <a:r>
              <a:rPr lang="en-US" sz="2400" baseline="-25000" dirty="0"/>
              <a:t>2</a:t>
            </a:r>
            <a:r>
              <a:rPr lang="en-US" sz="2400" dirty="0"/>
              <a:t>O + 6CO</a:t>
            </a:r>
            <a:r>
              <a:rPr lang="en-US" sz="2400" baseline="-25000" dirty="0"/>
              <a:t>2</a:t>
            </a:r>
            <a:r>
              <a:rPr lang="en-US" sz="2400" dirty="0"/>
              <a:t>                    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+ 6O</a:t>
            </a:r>
            <a:r>
              <a:rPr lang="en-US" sz="2400" baseline="-25000" dirty="0"/>
              <a:t>2</a:t>
            </a:r>
            <a:r>
              <a:rPr lang="en-US" sz="2400" dirty="0"/>
              <a:t>  </a:t>
            </a:r>
            <a:r>
              <a:rPr lang="en-US" sz="2400" dirty="0">
                <a:sym typeface="Wingdings" pitchFamily="2" charset="2"/>
              </a:rPr>
              <a:t> </a:t>
            </a:r>
            <a:endParaRPr lang="en-US" sz="2400" b="1" dirty="0"/>
          </a:p>
          <a:p>
            <a:pPr>
              <a:buNone/>
            </a:pPr>
            <a:r>
              <a:rPr lang="en-US" sz="1800" dirty="0"/>
              <a:t>Water + Carbon dioxide                     </a:t>
            </a:r>
            <a:r>
              <a:rPr lang="en-US" sz="1800" dirty="0">
                <a:sym typeface="Wingdings" panose="05000000000000000000" pitchFamily="2" charset="2"/>
              </a:rPr>
              <a:t>Glucose + Oxygen</a:t>
            </a:r>
            <a:endParaRPr lang="en-US" sz="1800" dirty="0"/>
          </a:p>
          <a:p>
            <a:pPr>
              <a:buNone/>
            </a:pPr>
            <a:endParaRPr lang="en-US" sz="2000" dirty="0"/>
          </a:p>
          <a:p>
            <a:pPr>
              <a:buNone/>
            </a:pPr>
            <a:endParaRPr lang="en-US" sz="2400" b="1" dirty="0"/>
          </a:p>
          <a:p>
            <a:pPr>
              <a:spcAft>
                <a:spcPts val="1800"/>
              </a:spcAft>
              <a:buNone/>
            </a:pPr>
            <a:r>
              <a:rPr lang="en-US" sz="2800" b="1" dirty="0"/>
              <a:t>Cellular Respiration</a:t>
            </a:r>
          </a:p>
          <a:p>
            <a:pPr>
              <a:buNone/>
            </a:pPr>
            <a:r>
              <a:rPr lang="en-US" sz="2400" dirty="0"/>
              <a:t>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+ 6O</a:t>
            </a:r>
            <a:r>
              <a:rPr lang="en-US" sz="2400" baseline="-25000" dirty="0"/>
              <a:t>2</a:t>
            </a:r>
            <a:r>
              <a:rPr lang="en-US" sz="2400" dirty="0"/>
              <a:t>            6CO</a:t>
            </a:r>
            <a:r>
              <a:rPr lang="en-US" sz="2400" baseline="-25000" dirty="0"/>
              <a:t>2</a:t>
            </a:r>
            <a:r>
              <a:rPr lang="en-US" sz="2400" dirty="0"/>
              <a:t> + 6H</a:t>
            </a:r>
            <a:r>
              <a:rPr lang="en-US" sz="2400" baseline="-25000" dirty="0"/>
              <a:t>2</a:t>
            </a:r>
            <a:r>
              <a:rPr lang="en-US" sz="2400" dirty="0"/>
              <a:t>O + 36ATP + Heat</a:t>
            </a:r>
          </a:p>
          <a:p>
            <a:pPr>
              <a:buNone/>
            </a:pPr>
            <a:r>
              <a:rPr lang="en-US" sz="1800" dirty="0"/>
              <a:t>  Glucose + Oxygen           Carbon dioxide + Water + 36ATP + Heat</a:t>
            </a:r>
          </a:p>
          <a:p>
            <a:pPr>
              <a:buNone/>
            </a:pPr>
            <a:endParaRPr lang="en-US" sz="2400" b="1" dirty="0"/>
          </a:p>
          <a:p>
            <a:pPr>
              <a:buNone/>
            </a:pPr>
            <a:endParaRPr lang="en-US" sz="2400" b="1" dirty="0"/>
          </a:p>
          <a:p>
            <a:pPr lvl="2">
              <a:buNone/>
            </a:pPr>
            <a:endParaRPr lang="en-US" dirty="0"/>
          </a:p>
        </p:txBody>
      </p:sp>
      <p:cxnSp>
        <p:nvCxnSpPr>
          <p:cNvPr id="5" name="Straight Arrow Connector 4"/>
          <p:cNvCxnSpPr/>
          <p:nvPr/>
        </p:nvCxnSpPr>
        <p:spPr>
          <a:xfrm>
            <a:off x="2286000" y="2264170"/>
            <a:ext cx="141163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2407310" y="4648200"/>
            <a:ext cx="75753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286000" y="1877813"/>
            <a:ext cx="1335430" cy="369332"/>
          </a:xfrm>
          <a:prstGeom prst="rect">
            <a:avLst/>
          </a:prstGeom>
          <a:noFill/>
        </p:spPr>
        <p:txBody>
          <a:bodyPr wrap="none" rtlCol="0">
            <a:spAutoFit/>
          </a:bodyPr>
          <a:lstStyle/>
          <a:p>
            <a:r>
              <a:rPr lang="en-US" dirty="0">
                <a:solidFill>
                  <a:prstClr val="black"/>
                </a:solidFill>
              </a:rPr>
              <a:t>Light energy</a:t>
            </a:r>
          </a:p>
        </p:txBody>
      </p:sp>
      <p:cxnSp>
        <p:nvCxnSpPr>
          <p:cNvPr id="14" name="Straight Arrow Connector 13"/>
          <p:cNvCxnSpPr>
            <a:cxnSpLocks/>
          </p:cNvCxnSpPr>
          <p:nvPr/>
        </p:nvCxnSpPr>
        <p:spPr>
          <a:xfrm>
            <a:off x="2786075" y="2667000"/>
            <a:ext cx="10239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2286000" y="5029200"/>
            <a:ext cx="546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DD030D04-EA0B-40F8-8430-163CCEB1B8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4500" y="5623560"/>
            <a:ext cx="609600" cy="609600"/>
          </a:xfrm>
          <a:prstGeom prst="rect">
            <a:avLst/>
          </a:prstGeom>
        </p:spPr>
      </p:pic>
    </p:spTree>
    <p:extLst>
      <p:ext uri="{BB962C8B-B14F-4D97-AF65-F5344CB8AC3E}">
        <p14:creationId xmlns:p14="http://schemas.microsoft.com/office/powerpoint/2010/main" val="386313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The Molecular Unit of Currency</a:t>
            </a:r>
          </a:p>
        </p:txBody>
      </p:sp>
      <p:sp>
        <p:nvSpPr>
          <p:cNvPr id="3" name="Content Placeholder 2"/>
          <p:cNvSpPr>
            <a:spLocks noGrp="1"/>
          </p:cNvSpPr>
          <p:nvPr>
            <p:ph sz="quarter" idx="1"/>
          </p:nvPr>
        </p:nvSpPr>
        <p:spPr>
          <a:xfrm>
            <a:off x="381000" y="1356360"/>
            <a:ext cx="5508979" cy="4739640"/>
          </a:xfrm>
        </p:spPr>
        <p:txBody>
          <a:bodyPr>
            <a:noAutofit/>
          </a:bodyPr>
          <a:lstStyle/>
          <a:p>
            <a:pPr>
              <a:spcBef>
                <a:spcPts val="0"/>
              </a:spcBef>
            </a:pPr>
            <a:r>
              <a:rPr lang="en-US" sz="2800" dirty="0"/>
              <a:t>Adenosine triphosphate (ATP)</a:t>
            </a:r>
          </a:p>
          <a:p>
            <a:pPr lvl="1">
              <a:spcBef>
                <a:spcPts val="0"/>
              </a:spcBef>
            </a:pPr>
            <a:r>
              <a:rPr lang="en-US" sz="2400" dirty="0"/>
              <a:t>Energy transfer molecule</a:t>
            </a:r>
          </a:p>
          <a:p>
            <a:pPr>
              <a:spcBef>
                <a:spcPts val="0"/>
              </a:spcBef>
            </a:pPr>
            <a:endParaRPr lang="en-US" sz="2800" dirty="0"/>
          </a:p>
          <a:p>
            <a:pPr>
              <a:spcBef>
                <a:spcPts val="0"/>
              </a:spcBef>
            </a:pPr>
            <a:r>
              <a:rPr lang="en-US" sz="2800" dirty="0"/>
              <a:t>Adenosine diphosphate (ADP)</a:t>
            </a:r>
          </a:p>
          <a:p>
            <a:pPr marL="0" indent="0">
              <a:buNone/>
            </a:pPr>
            <a:endParaRPr lang="en-US" sz="2800" dirty="0"/>
          </a:p>
          <a:p>
            <a:pPr marL="0" indent="0">
              <a:buNone/>
            </a:pPr>
            <a:r>
              <a:rPr lang="en-US" sz="2800" b="1" dirty="0"/>
              <a:t>Phosphorylation</a:t>
            </a:r>
            <a:r>
              <a:rPr lang="en-US" sz="2800" dirty="0"/>
              <a:t>: addition of a phosphate group to a molecule</a:t>
            </a:r>
          </a:p>
          <a:p>
            <a:pPr marL="0" indent="0" algn="ctr">
              <a:buNone/>
            </a:pPr>
            <a:endParaRPr lang="en-US" sz="2800" dirty="0"/>
          </a:p>
          <a:p>
            <a:pPr marL="0" indent="0" algn="ctr">
              <a:buNone/>
            </a:pPr>
            <a:r>
              <a:rPr lang="en-US" sz="2800" dirty="0"/>
              <a:t>Most important energy transfer molecule in living things!</a:t>
            </a:r>
          </a:p>
          <a:p>
            <a:pPr marL="0" indent="0">
              <a:buNone/>
            </a:pPr>
            <a:endParaRPr lang="en-US" sz="2800" dirty="0"/>
          </a:p>
          <a:p>
            <a:endParaRPr lang="en-US" sz="2800" dirty="0"/>
          </a:p>
        </p:txBody>
      </p:sp>
      <p:pic>
        <p:nvPicPr>
          <p:cNvPr id="4" name="Picture 3" descr="D:\Chapter_06\B_Jpeg_Images\06_Labeled_Art_and_Photos\06_06Figur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019" y="1356360"/>
            <a:ext cx="5387621" cy="498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B29E353B-1E07-4FA0-A484-A65C25F02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0399" y="5699760"/>
            <a:ext cx="609600" cy="609600"/>
          </a:xfrm>
          <a:prstGeom prst="rect">
            <a:avLst/>
          </a:prstGeom>
        </p:spPr>
      </p:pic>
    </p:spTree>
    <p:extLst>
      <p:ext uri="{BB962C8B-B14F-4D97-AF65-F5344CB8AC3E}">
        <p14:creationId xmlns:p14="http://schemas.microsoft.com/office/powerpoint/2010/main" val="19213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200"/>
            <a:ext cx="10972800" cy="533400"/>
          </a:xfrm>
        </p:spPr>
        <p:txBody>
          <a:bodyPr>
            <a:noAutofit/>
          </a:bodyPr>
          <a:lstStyle/>
          <a:p>
            <a:pPr algn="ctr">
              <a:buNone/>
            </a:pPr>
            <a:r>
              <a:rPr lang="en-US" sz="3200" dirty="0"/>
              <a:t>Adenosine triphosphate (ATP) and Adenosine diphosphate (ADP)</a:t>
            </a:r>
          </a:p>
          <a:p>
            <a:pPr algn="ctr">
              <a:buNone/>
            </a:pPr>
            <a:endParaRPr lang="en-US" sz="3200" dirty="0"/>
          </a:p>
        </p:txBody>
      </p:sp>
      <p:sp>
        <p:nvSpPr>
          <p:cNvPr id="4" name="Title 1"/>
          <p:cNvSpPr>
            <a:spLocks noGrp="1"/>
          </p:cNvSpPr>
          <p:nvPr>
            <p:ph type="title"/>
          </p:nvPr>
        </p:nvSpPr>
        <p:spPr/>
        <p:txBody>
          <a:bodyPr>
            <a:normAutofit/>
          </a:bodyPr>
          <a:lstStyle/>
          <a:p>
            <a:pPr algn="ctr"/>
            <a:r>
              <a:rPr lang="en-US" sz="4400" dirty="0"/>
              <a:t>Energizing ATP</a:t>
            </a:r>
          </a:p>
        </p:txBody>
      </p:sp>
      <p:pic>
        <p:nvPicPr>
          <p:cNvPr id="1026" name="Picture 2"/>
          <p:cNvPicPr>
            <a:picLocks noChangeAspect="1" noChangeArrowheads="1"/>
          </p:cNvPicPr>
          <p:nvPr/>
        </p:nvPicPr>
        <p:blipFill>
          <a:blip r:embed="rId5" cstate="print"/>
          <a:srcRect/>
          <a:stretch>
            <a:fillRect/>
          </a:stretch>
        </p:blipFill>
        <p:spPr bwMode="auto">
          <a:xfrm>
            <a:off x="1905000" y="2362201"/>
            <a:ext cx="8489950" cy="3821083"/>
          </a:xfrm>
          <a:prstGeom prst="rect">
            <a:avLst/>
          </a:prstGeom>
          <a:noFill/>
          <a:ln w="9525">
            <a:noFill/>
            <a:miter lim="800000"/>
            <a:headEnd/>
            <a:tailEnd/>
          </a:ln>
        </p:spPr>
      </p:pic>
      <p:pic>
        <p:nvPicPr>
          <p:cNvPr id="2" name="Recorded Sound">
            <a:hlinkClick r:id="" action="ppaction://media"/>
            <a:extLst>
              <a:ext uri="{FF2B5EF4-FFF2-40B4-BE49-F238E27FC236}">
                <a16:creationId xmlns:a16="http://schemas.microsoft.com/office/drawing/2014/main" id="{68942502-39FF-49C7-8916-6D1A608FC4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1190" y="5650230"/>
            <a:ext cx="609600" cy="609600"/>
          </a:xfrm>
          <a:prstGeom prst="rect">
            <a:avLst/>
          </a:prstGeom>
        </p:spPr>
      </p:pic>
    </p:spTree>
    <p:extLst>
      <p:ext uri="{BB962C8B-B14F-4D97-AF65-F5344CB8AC3E}">
        <p14:creationId xmlns:p14="http://schemas.microsoft.com/office/powerpoint/2010/main" val="14700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Oxidation Reduction Reactions</a:t>
            </a:r>
          </a:p>
        </p:txBody>
      </p:sp>
      <p:sp>
        <p:nvSpPr>
          <p:cNvPr id="3" name="Content Placeholder 2"/>
          <p:cNvSpPr>
            <a:spLocks noGrp="1"/>
          </p:cNvSpPr>
          <p:nvPr>
            <p:ph sz="quarter" idx="1"/>
          </p:nvPr>
        </p:nvSpPr>
        <p:spPr>
          <a:xfrm>
            <a:off x="304800" y="1295400"/>
            <a:ext cx="7086600" cy="4937760"/>
          </a:xfrm>
        </p:spPr>
        <p:txBody>
          <a:bodyPr>
            <a:normAutofit/>
          </a:bodyPr>
          <a:lstStyle/>
          <a:p>
            <a:pPr>
              <a:buNone/>
            </a:pPr>
            <a:r>
              <a:rPr lang="en-US" sz="2800" b="1" dirty="0"/>
              <a:t>Oxidation</a:t>
            </a:r>
            <a:r>
              <a:rPr lang="en-US" sz="2800" dirty="0"/>
              <a:t>: the process of </a:t>
            </a:r>
            <a:r>
              <a:rPr lang="en-US" sz="2800" u="sng" dirty="0"/>
              <a:t>losing</a:t>
            </a:r>
            <a:r>
              <a:rPr lang="en-US" sz="2800" dirty="0"/>
              <a:t> electrons</a:t>
            </a:r>
          </a:p>
          <a:p>
            <a:pPr>
              <a:buNone/>
            </a:pPr>
            <a:r>
              <a:rPr lang="en-US" sz="2800" b="1" dirty="0"/>
              <a:t>Reduction</a:t>
            </a:r>
            <a:r>
              <a:rPr lang="en-US" sz="2800" dirty="0"/>
              <a:t>: the process of </a:t>
            </a:r>
            <a:r>
              <a:rPr lang="en-US" sz="2800" u="sng" dirty="0"/>
              <a:t>gaining</a:t>
            </a:r>
            <a:r>
              <a:rPr lang="en-US" sz="2800" dirty="0"/>
              <a:t> electrons </a:t>
            </a:r>
          </a:p>
          <a:p>
            <a:r>
              <a:rPr lang="en-US" sz="2800" dirty="0"/>
              <a:t>Reduction in charge</a:t>
            </a:r>
          </a:p>
          <a:p>
            <a:pPr marL="0" indent="0">
              <a:buNone/>
            </a:pPr>
            <a:endParaRPr lang="en-US" sz="1800" dirty="0"/>
          </a:p>
          <a:p>
            <a:pPr marL="0" indent="0">
              <a:buNone/>
            </a:pPr>
            <a:endParaRPr lang="en-US" sz="1800" dirty="0"/>
          </a:p>
          <a:p>
            <a:pPr marL="0" indent="0">
              <a:buNone/>
            </a:pPr>
            <a:r>
              <a:rPr lang="en-US" sz="2800" dirty="0"/>
              <a:t>Oxidation and Reduction reactions                        are </a:t>
            </a:r>
            <a:r>
              <a:rPr lang="en-US" sz="2800" u="sng" dirty="0"/>
              <a:t>always</a:t>
            </a:r>
            <a:r>
              <a:rPr lang="en-US" sz="2800" dirty="0"/>
              <a:t> linked</a:t>
            </a:r>
          </a:p>
          <a:p>
            <a:r>
              <a:rPr lang="en-US" sz="2800" b="1" dirty="0"/>
              <a:t>Redox reaction</a:t>
            </a:r>
            <a:r>
              <a:rPr lang="en-US" sz="2800" dirty="0"/>
              <a:t>: the transfer of             electrons from one molecule to another	</a:t>
            </a:r>
          </a:p>
          <a:p>
            <a:endParaRPr lang="en-US" sz="2800" dirty="0"/>
          </a:p>
        </p:txBody>
      </p:sp>
      <p:pic>
        <p:nvPicPr>
          <p:cNvPr id="5" name="Picture 4"/>
          <p:cNvPicPr>
            <a:picLocks noChangeAspect="1"/>
          </p:cNvPicPr>
          <p:nvPr/>
        </p:nvPicPr>
        <p:blipFill>
          <a:blip r:embed="rId5"/>
          <a:stretch>
            <a:fillRect/>
          </a:stretch>
        </p:blipFill>
        <p:spPr>
          <a:xfrm>
            <a:off x="6400800" y="2590800"/>
            <a:ext cx="5657556" cy="2228734"/>
          </a:xfrm>
          <a:prstGeom prst="rect">
            <a:avLst/>
          </a:prstGeom>
        </p:spPr>
      </p:pic>
      <p:pic>
        <p:nvPicPr>
          <p:cNvPr id="4" name="Recorded Sound">
            <a:hlinkClick r:id="" action="ppaction://media"/>
            <a:extLst>
              <a:ext uri="{FF2B5EF4-FFF2-40B4-BE49-F238E27FC236}">
                <a16:creationId xmlns:a16="http://schemas.microsoft.com/office/drawing/2014/main" id="{F437AA58-12CD-4A20-898A-56D010418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623560"/>
            <a:ext cx="609600" cy="609600"/>
          </a:xfrm>
          <a:prstGeom prst="rect">
            <a:avLst/>
          </a:prstGeom>
        </p:spPr>
      </p:pic>
    </p:spTree>
    <p:extLst>
      <p:ext uri="{BB962C8B-B14F-4D97-AF65-F5344CB8AC3E}">
        <p14:creationId xmlns:p14="http://schemas.microsoft.com/office/powerpoint/2010/main" val="37487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2733</TotalTime>
  <Words>5556</Words>
  <Application>Microsoft Office PowerPoint</Application>
  <PresentationFormat>Widescreen</PresentationFormat>
  <Paragraphs>706</Paragraphs>
  <Slides>56</Slides>
  <Notes>44</Notes>
  <HiddenSlides>0</HiddenSlides>
  <MMClips>15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Arial</vt:lpstr>
      <vt:lpstr>Arial Black</vt:lpstr>
      <vt:lpstr>Bookman Old Style</vt:lpstr>
      <vt:lpstr>Calibri</vt:lpstr>
      <vt:lpstr>Gill Sans MT</vt:lpstr>
      <vt:lpstr>Wingdings</vt:lpstr>
      <vt:lpstr>Wingdings 3</vt:lpstr>
      <vt:lpstr>Origin</vt:lpstr>
      <vt:lpstr>Bitmap Image</vt:lpstr>
      <vt:lpstr>Cellular Respiration and Thermoregulation</vt:lpstr>
      <vt:lpstr>What is energy?</vt:lpstr>
      <vt:lpstr>Thermodynamics</vt:lpstr>
      <vt:lpstr>Exergonic and Endergonic Reactions</vt:lpstr>
      <vt:lpstr>Exergonic and Endergonic Reactions</vt:lpstr>
      <vt:lpstr>Cellular Respiration and Photosynthesis</vt:lpstr>
      <vt:lpstr>The Molecular Unit of Currency</vt:lpstr>
      <vt:lpstr>Energizing ATP</vt:lpstr>
      <vt:lpstr>Oxidation Reduction Reactions</vt:lpstr>
      <vt:lpstr>Oxidation and Reduction of NAD+</vt:lpstr>
      <vt:lpstr>Energy’s Taxi Service: NAD+</vt:lpstr>
      <vt:lpstr>Case Study</vt:lpstr>
      <vt:lpstr>Case Study</vt:lpstr>
      <vt:lpstr>Cellular Respiration</vt:lpstr>
      <vt:lpstr>Macromolecules and Energy</vt:lpstr>
      <vt:lpstr>Glycolysis</vt:lpstr>
      <vt:lpstr>Glycolysis</vt:lpstr>
      <vt:lpstr>Transition Phase</vt:lpstr>
      <vt:lpstr>Krebs Cycle</vt:lpstr>
      <vt:lpstr>Krebs Cycle</vt:lpstr>
      <vt:lpstr>Krebs Cycle</vt:lpstr>
      <vt:lpstr>Electron Transport Chain</vt:lpstr>
      <vt:lpstr>PowerPoint Presentation</vt:lpstr>
      <vt:lpstr>Check Your Understanding</vt:lpstr>
      <vt:lpstr>Check Your Understanding</vt:lpstr>
      <vt:lpstr>Cellular Respiration Review</vt:lpstr>
      <vt:lpstr>Case Study</vt:lpstr>
      <vt:lpstr>Case Study</vt:lpstr>
      <vt:lpstr>Case Study</vt:lpstr>
      <vt:lpstr>Case Study</vt:lpstr>
      <vt:lpstr>Aerobic and Anaerobic Pathways</vt:lpstr>
      <vt:lpstr>Anaerobic Pathway</vt:lpstr>
      <vt:lpstr>Alcohol Fermentation</vt:lpstr>
      <vt:lpstr>Lactic Acid Fermentation</vt:lpstr>
      <vt:lpstr>Anaerobic and Aerobic Contributions</vt:lpstr>
      <vt:lpstr>Check Your Understanding</vt:lpstr>
      <vt:lpstr>Check Your Understanding</vt:lpstr>
      <vt:lpstr>Check Your Understanding</vt:lpstr>
      <vt:lpstr>Check Your Understanding</vt:lpstr>
      <vt:lpstr>Check Your Understanding</vt:lpstr>
      <vt:lpstr>Homeostasis</vt:lpstr>
      <vt:lpstr>Thermoregulation</vt:lpstr>
      <vt:lpstr>Variation in Thermoregulatory Strategies</vt:lpstr>
      <vt:lpstr>Heat Exchange with Environment</vt:lpstr>
      <vt:lpstr>Adaptations for Thermoregulation</vt:lpstr>
      <vt:lpstr>Adaptations for Thermoregulation</vt:lpstr>
      <vt:lpstr>Adaptations for Thermoregulation</vt:lpstr>
      <vt:lpstr>Energy Conservation</vt:lpstr>
      <vt:lpstr>Adaptations for Thermoregulation</vt:lpstr>
      <vt:lpstr>Adaptations for Thermoregulation</vt:lpstr>
      <vt:lpstr>Negative Feedback Loops</vt:lpstr>
      <vt:lpstr>Animal Diets</vt:lpstr>
      <vt:lpstr>Trade-offs of Thermoregulatory Strategy</vt:lpstr>
      <vt:lpstr>Trade-offs of Thermoregulatory Strategy</vt:lpstr>
      <vt:lpstr>Trade-offs of Thermoregulatory Strategy</vt:lpstr>
      <vt:lpstr>Trade-offs of Thermoregulatory Strategy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Vital Harvest: Deriving Energy from Food</dc:title>
  <dc:creator>Flisik, Tyler J.</dc:creator>
  <cp:lastModifiedBy>Tyler Flisik</cp:lastModifiedBy>
  <cp:revision>84</cp:revision>
  <dcterms:created xsi:type="dcterms:W3CDTF">2018-01-17T02:12:26Z</dcterms:created>
  <dcterms:modified xsi:type="dcterms:W3CDTF">2020-03-18T18:19:46Z</dcterms:modified>
</cp:coreProperties>
</file>