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268" r:id="rId3"/>
    <p:sldId id="270" r:id="rId4"/>
    <p:sldId id="308" r:id="rId5"/>
    <p:sldId id="327" r:id="rId6"/>
    <p:sldId id="271" r:id="rId7"/>
    <p:sldId id="328" r:id="rId8"/>
    <p:sldId id="299" r:id="rId9"/>
    <p:sldId id="262" r:id="rId10"/>
    <p:sldId id="329" r:id="rId11"/>
    <p:sldId id="330" r:id="rId12"/>
    <p:sldId id="317" r:id="rId13"/>
    <p:sldId id="263" r:id="rId14"/>
    <p:sldId id="265" r:id="rId15"/>
    <p:sldId id="305" r:id="rId16"/>
    <p:sldId id="347" r:id="rId17"/>
    <p:sldId id="304" r:id="rId18"/>
    <p:sldId id="335" r:id="rId19"/>
    <p:sldId id="274" r:id="rId20"/>
    <p:sldId id="331" r:id="rId21"/>
    <p:sldId id="258" r:id="rId22"/>
    <p:sldId id="259" r:id="rId23"/>
    <p:sldId id="261" r:id="rId24"/>
    <p:sldId id="275" r:id="rId25"/>
    <p:sldId id="276" r:id="rId26"/>
    <p:sldId id="292" r:id="rId27"/>
    <p:sldId id="279" r:id="rId28"/>
    <p:sldId id="334" r:id="rId29"/>
    <p:sldId id="277" r:id="rId30"/>
    <p:sldId id="307" r:id="rId31"/>
    <p:sldId id="260" r:id="rId32"/>
    <p:sldId id="352" r:id="rId33"/>
    <p:sldId id="318" r:id="rId34"/>
    <p:sldId id="319" r:id="rId35"/>
    <p:sldId id="316" r:id="rId36"/>
    <p:sldId id="278" r:id="rId37"/>
    <p:sldId id="315" r:id="rId38"/>
    <p:sldId id="322" r:id="rId39"/>
    <p:sldId id="336" r:id="rId40"/>
    <p:sldId id="323" r:id="rId41"/>
    <p:sldId id="324" r:id="rId42"/>
    <p:sldId id="337" r:id="rId43"/>
    <p:sldId id="342" r:id="rId44"/>
    <p:sldId id="341" r:id="rId45"/>
    <p:sldId id="343" r:id="rId46"/>
    <p:sldId id="325" r:id="rId47"/>
    <p:sldId id="284" r:id="rId48"/>
    <p:sldId id="310" r:id="rId49"/>
    <p:sldId id="290" r:id="rId50"/>
    <p:sldId id="295" r:id="rId51"/>
    <p:sldId id="345" r:id="rId52"/>
    <p:sldId id="301" r:id="rId53"/>
    <p:sldId id="339" r:id="rId54"/>
    <p:sldId id="344" r:id="rId55"/>
    <p:sldId id="303" r:id="rId56"/>
    <p:sldId id="285" r:id="rId57"/>
    <p:sldId id="286" r:id="rId58"/>
    <p:sldId id="287" r:id="rId59"/>
    <p:sldId id="348" r:id="rId60"/>
    <p:sldId id="351" r:id="rId61"/>
    <p:sldId id="349" r:id="rId62"/>
    <p:sldId id="311" r:id="rId63"/>
    <p:sldId id="314" r:id="rId64"/>
    <p:sldId id="31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9" autoAdjust="0"/>
    <p:restoredTop sz="86734" autoAdjust="0"/>
  </p:normalViewPr>
  <p:slideViewPr>
    <p:cSldViewPr snapToGrid="0">
      <p:cViewPr varScale="1">
        <p:scale>
          <a:sx n="59" d="100"/>
          <a:sy n="59" d="100"/>
        </p:scale>
        <p:origin x="90"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32DDA-4396-4322-820D-CED15AE9881D}" type="datetimeFigureOut">
              <a:rPr lang="en-US" smtClean="0"/>
              <a:t>11/17/2018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5BD25-84CB-475A-AEB1-0B2EB87A4FAF}" type="slidenum">
              <a:rPr lang="en-US" smtClean="0"/>
              <a:t>‹#›</a:t>
            </a:fld>
            <a:endParaRPr lang="en-US"/>
          </a:p>
        </p:txBody>
      </p:sp>
    </p:spTree>
    <p:extLst>
      <p:ext uri="{BB962C8B-B14F-4D97-AF65-F5344CB8AC3E}">
        <p14:creationId xmlns:p14="http://schemas.microsoft.com/office/powerpoint/2010/main" val="1881837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en.wikipedia.org/wiki/Grizzly_bear" TargetMode="External"/><Relationship Id="rId3" Type="http://schemas.openxmlformats.org/officeDocument/2006/relationships/hyperlink" Target="http://en.wikipedia.org/wiki/Bald_Eagle" TargetMode="External"/><Relationship Id="rId7" Type="http://schemas.openxmlformats.org/officeDocument/2006/relationships/hyperlink" Target="http://en.wikipedia.org/wiki/Gray_Whale" TargetMode="External"/><Relationship Id="rId12" Type="http://schemas.openxmlformats.org/officeDocument/2006/relationships/hyperlink" Target="http://en.wikipedia.org/wiki/Black-Footed_Ferret"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en.wikipedia.org/wiki/Gray_Wolf" TargetMode="External"/><Relationship Id="rId11" Type="http://schemas.openxmlformats.org/officeDocument/2006/relationships/hyperlink" Target="http://en.wikipedia.org/wiki/Red_Wolf" TargetMode="External"/><Relationship Id="rId5" Type="http://schemas.openxmlformats.org/officeDocument/2006/relationships/hyperlink" Target="http://en.wikipedia.org/wiki/Peregrine_Falcon" TargetMode="External"/><Relationship Id="rId10" Type="http://schemas.openxmlformats.org/officeDocument/2006/relationships/hyperlink" Target="http://en.wikipedia.org/wiki/Castilleja" TargetMode="External"/><Relationship Id="rId4" Type="http://schemas.openxmlformats.org/officeDocument/2006/relationships/hyperlink" Target="http://en.wikipedia.org/wiki/Whooping_Crane" TargetMode="External"/><Relationship Id="rId9" Type="http://schemas.openxmlformats.org/officeDocument/2006/relationships/hyperlink" Target="http://en.wikipedia.org/wiki/Sea_Ott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a:t>
            </a:fld>
            <a:endParaRPr lang="en-US"/>
          </a:p>
        </p:txBody>
      </p:sp>
    </p:spTree>
    <p:extLst>
      <p:ext uri="{BB962C8B-B14F-4D97-AF65-F5344CB8AC3E}">
        <p14:creationId xmlns:p14="http://schemas.microsoft.com/office/powerpoint/2010/main" val="329684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40% of all prescriptions are for medicines that originated from plants and animals.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80,000 species of edible plants known on Earth, but 90% of the world’s food comes from a mere 20 of these species.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2000, 53 new species of primates have been described (IUCN 2008) including a new species of Brazilian monkey, Mura’s saddleback </a:t>
            </a:r>
            <a:r>
              <a:rPr lang="en-US" sz="1200" b="0" i="0" kern="1200" dirty="0" err="1">
                <a:solidFill>
                  <a:schemeClr val="tx1"/>
                </a:solidFill>
                <a:effectLst/>
                <a:latin typeface="+mn-lt"/>
                <a:ea typeface="+mn-ea"/>
                <a:cs typeface="+mn-cs"/>
              </a:rPr>
              <a:t>tamarin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destruction and human influenced</a:t>
            </a:r>
            <a:r>
              <a:rPr lang="en-US" baseline="0" dirty="0"/>
              <a:t> changes exceed conservation and preservation</a:t>
            </a:r>
            <a:endParaRPr lang="en-US" dirty="0"/>
          </a:p>
          <a:p>
            <a:endParaRPr lang="en-US" dirty="0"/>
          </a:p>
          <a:p>
            <a:r>
              <a:rPr lang="en-US" dirty="0"/>
              <a:t>Passenger pigeon: “</a:t>
            </a:r>
            <a:r>
              <a:rPr lang="en-US" sz="1200" b="0" i="0" kern="1200" dirty="0">
                <a:solidFill>
                  <a:schemeClr val="tx1"/>
                </a:solidFill>
                <a:effectLst/>
                <a:latin typeface="+mn-lt"/>
                <a:ea typeface="+mn-ea"/>
                <a:cs typeface="+mn-cs"/>
              </a:rPr>
              <a:t>One flock in 1866 in southern Ontario was described as being 1 mi (1.5 km) wide and 300 mi (500 km) long, took 14 hours to pass, and held in excess of 3.5 billion 	       birds.”</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Habitat</a:t>
            </a:r>
            <a:r>
              <a:rPr lang="en-US" b="0" i="0" kern="1200" baseline="0" dirty="0">
                <a:solidFill>
                  <a:schemeClr val="tx1"/>
                </a:solidFill>
                <a:effectLst/>
                <a:latin typeface="+mn-lt"/>
                <a:ea typeface="+mn-ea"/>
                <a:cs typeface="+mn-cs"/>
              </a:rPr>
              <a:t> loss (deforestation of east) and hunting</a:t>
            </a:r>
          </a:p>
          <a:p>
            <a:pPr marL="628650" lvl="1" indent="-171450">
              <a:buFont typeface="Arial" panose="020B0604020202020204" pitchFamily="34" charset="0"/>
              <a:buChar char="•"/>
            </a:pPr>
            <a:r>
              <a:rPr lang="en-US" b="0" i="0" kern="1200" baseline="0" dirty="0">
                <a:solidFill>
                  <a:schemeClr val="tx1"/>
                </a:solidFill>
                <a:effectLst/>
                <a:latin typeface="+mn-lt"/>
                <a:ea typeface="+mn-ea"/>
                <a:cs typeface="+mn-cs"/>
              </a:rPr>
              <a:t>Last one died in 1914</a:t>
            </a:r>
          </a:p>
          <a:p>
            <a:pPr marL="628650" lvl="1" indent="-171450">
              <a:buFont typeface="Arial" panose="020B0604020202020204" pitchFamily="34" charset="0"/>
              <a:buChar char="•"/>
            </a:pPr>
            <a:endParaRPr lang="en-US" b="0" i="0" kern="1200" baseline="0" dirty="0">
              <a:solidFill>
                <a:schemeClr val="tx1"/>
              </a:solidFill>
              <a:effectLst/>
              <a:latin typeface="+mn-lt"/>
              <a:ea typeface="+mn-ea"/>
              <a:cs typeface="+mn-cs"/>
            </a:endParaRPr>
          </a:p>
          <a:p>
            <a:pPr marL="457200" lvl="1" indent="0">
              <a:buFont typeface="Arial" panose="020B0604020202020204" pitchFamily="34" charset="0"/>
              <a:buNone/>
            </a:pPr>
            <a:endParaRPr lang="en-US"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3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Endemic species</a:t>
            </a:r>
            <a:r>
              <a:rPr lang="en-US" dirty="0"/>
              <a:t>: a species that is only found in a distinct geographic area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85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24</a:t>
            </a:fld>
            <a:endParaRPr lang="en-US"/>
          </a:p>
        </p:txBody>
      </p:sp>
    </p:spTree>
    <p:extLst>
      <p:ext uri="{BB962C8B-B14F-4D97-AF65-F5344CB8AC3E}">
        <p14:creationId xmlns:p14="http://schemas.microsoft.com/office/powerpoint/2010/main" val="785147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25</a:t>
            </a:fld>
            <a:endParaRPr lang="en-US"/>
          </a:p>
        </p:txBody>
      </p:sp>
    </p:spTree>
    <p:extLst>
      <p:ext uri="{BB962C8B-B14F-4D97-AF65-F5344CB8AC3E}">
        <p14:creationId xmlns:p14="http://schemas.microsoft.com/office/powerpoint/2010/main" val="233949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environments progress into dense forests. Each habitat has its own climax  community</a:t>
            </a:r>
          </a:p>
        </p:txBody>
      </p:sp>
      <p:sp>
        <p:nvSpPr>
          <p:cNvPr id="4" name="Slide Number Placeholder 3"/>
          <p:cNvSpPr>
            <a:spLocks noGrp="1"/>
          </p:cNvSpPr>
          <p:nvPr>
            <p:ph type="sldNum" sz="quarter" idx="10"/>
          </p:nvPr>
        </p:nvSpPr>
        <p:spPr/>
        <p:txBody>
          <a:bodyPr/>
          <a:lstStyle/>
          <a:p>
            <a:fld id="{95DC63F3-6BD5-49AB-8DB8-689F05171F66}" type="slidenum">
              <a:rPr lang="en-US" smtClean="0"/>
              <a:t>26</a:t>
            </a:fld>
            <a:endParaRPr lang="en-US"/>
          </a:p>
        </p:txBody>
      </p:sp>
    </p:spTree>
    <p:extLst>
      <p:ext uri="{BB962C8B-B14F-4D97-AF65-F5344CB8AC3E}">
        <p14:creationId xmlns:p14="http://schemas.microsoft.com/office/powerpoint/2010/main" val="794130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29</a:t>
            </a:fld>
            <a:endParaRPr lang="en-US"/>
          </a:p>
        </p:txBody>
      </p:sp>
    </p:spTree>
    <p:extLst>
      <p:ext uri="{BB962C8B-B14F-4D97-AF65-F5344CB8AC3E}">
        <p14:creationId xmlns:p14="http://schemas.microsoft.com/office/powerpoint/2010/main" val="242463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humans continue to fragment more habitat</a:t>
            </a:r>
            <a:r>
              <a:rPr lang="en-US" baseline="0" dirty="0"/>
              <a:t> into isolated patched or reserves, a greater number of species are being forced into the </a:t>
            </a:r>
            <a:r>
              <a:rPr lang="en-US" baseline="0" dirty="0" err="1"/>
              <a:t>metapopulation</a:t>
            </a:r>
            <a:r>
              <a:rPr lang="en-US" baseline="0" dirty="0"/>
              <a:t> structure</a:t>
            </a:r>
            <a:endParaRPr lang="en-US" dirty="0"/>
          </a:p>
        </p:txBody>
      </p:sp>
      <p:sp>
        <p:nvSpPr>
          <p:cNvPr id="4" name="Slide Number Placeholder 3"/>
          <p:cNvSpPr>
            <a:spLocks noGrp="1"/>
          </p:cNvSpPr>
          <p:nvPr>
            <p:ph type="sldNum" sz="quarter" idx="10"/>
          </p:nvPr>
        </p:nvSpPr>
        <p:spPr/>
        <p:txBody>
          <a:bodyPr/>
          <a:lstStyle/>
          <a:p>
            <a:fld id="{95DC63F3-6BD5-49AB-8DB8-689F05171F66}" type="slidenum">
              <a:rPr lang="en-US" smtClean="0"/>
              <a:t>31</a:t>
            </a:fld>
            <a:endParaRPr lang="en-US"/>
          </a:p>
        </p:txBody>
      </p:sp>
    </p:spTree>
    <p:extLst>
      <p:ext uri="{BB962C8B-B14F-4D97-AF65-F5344CB8AC3E}">
        <p14:creationId xmlns:p14="http://schemas.microsoft.com/office/powerpoint/2010/main" val="54292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and phosphorus </a:t>
            </a:r>
          </a:p>
        </p:txBody>
      </p:sp>
      <p:sp>
        <p:nvSpPr>
          <p:cNvPr id="4" name="Slide Number Placeholder 3"/>
          <p:cNvSpPr>
            <a:spLocks noGrp="1"/>
          </p:cNvSpPr>
          <p:nvPr>
            <p:ph type="sldNum" sz="quarter" idx="10"/>
          </p:nvPr>
        </p:nvSpPr>
        <p:spPr/>
        <p:txBody>
          <a:bodyPr/>
          <a:lstStyle/>
          <a:p>
            <a:fld id="{C9B4EA2D-6388-4827-9B9E-B11B8EA3F2BF}" type="slidenum">
              <a:rPr lang="en-US" smtClean="0"/>
              <a:pPr/>
              <a:t>36</a:t>
            </a:fld>
            <a:endParaRPr lang="en-US"/>
          </a:p>
        </p:txBody>
      </p:sp>
    </p:spTree>
    <p:extLst>
      <p:ext uri="{BB962C8B-B14F-4D97-AF65-F5344CB8AC3E}">
        <p14:creationId xmlns:p14="http://schemas.microsoft.com/office/powerpoint/2010/main" val="43581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Chinese boat owners rely on government money to build vessels and fuel their journeys to Senegal, a monthlong trip from crowded ports in China. Over all, government subsidies to the fishing industry reached nearly $22 billion between 2011 and 2015, nearly triple the amount spent during the previous four years, according to Zhang </a:t>
            </a:r>
            <a:r>
              <a:rPr lang="en-US" dirty="0" err="1"/>
              <a:t>Hongzhou</a:t>
            </a:r>
            <a:r>
              <a:rPr lang="en-US" dirty="0"/>
              <a:t>, a research fellow at Nanyang Technological University in Singapore.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7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Atmospheric oxygen likely killed</a:t>
            </a:r>
            <a:r>
              <a:rPr lang="en-US" baseline="0" dirty="0"/>
              <a:t> many early prokaryotes but let to cellular respiration. </a:t>
            </a:r>
          </a:p>
          <a:p>
            <a:r>
              <a:rPr lang="en-US" baseline="0" dirty="0"/>
              <a:t>Humans = 0.2 seconds of </a:t>
            </a:r>
            <a:endParaRPr lang="en-US" dirty="0"/>
          </a:p>
        </p:txBody>
      </p:sp>
      <p:sp>
        <p:nvSpPr>
          <p:cNvPr id="4" name="Slide Number Placeholder 3"/>
          <p:cNvSpPr>
            <a:spLocks noGrp="1"/>
          </p:cNvSpPr>
          <p:nvPr>
            <p:ph type="sldNum" sz="quarter" idx="10"/>
          </p:nvPr>
        </p:nvSpPr>
        <p:spPr/>
        <p:txBody>
          <a:bodyPr/>
          <a:lstStyle/>
          <a:p>
            <a:fld id="{BE657A0E-AB23-460E-8684-24A609075E7D}" type="slidenum">
              <a:rPr lang="en-US" smtClean="0"/>
              <a:t>2</a:t>
            </a:fld>
            <a:endParaRPr lang="en-US"/>
          </a:p>
        </p:txBody>
      </p:sp>
    </p:spTree>
    <p:extLst>
      <p:ext uri="{BB962C8B-B14F-4D97-AF65-F5344CB8AC3E}">
        <p14:creationId xmlns:p14="http://schemas.microsoft.com/office/powerpoint/2010/main" val="2180553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metric ton = 2,200 </a:t>
            </a:r>
            <a:r>
              <a:rPr lang="en-US" dirty="0" err="1"/>
              <a:t>lbs</a:t>
            </a:r>
            <a:endParaRPr lang="en-US" dirty="0"/>
          </a:p>
          <a:p>
            <a:r>
              <a:rPr lang="en-US" dirty="0"/>
              <a:t>1 million metric tons = 2,200,000,000 </a:t>
            </a:r>
            <a:r>
              <a:rPr lang="en-US" dirty="0" err="1"/>
              <a:t>lbs</a:t>
            </a:r>
            <a:endParaRPr lang="en-US" dirty="0"/>
          </a:p>
        </p:txBody>
      </p:sp>
      <p:sp>
        <p:nvSpPr>
          <p:cNvPr id="4" name="Slide Number Placeholder 3"/>
          <p:cNvSpPr>
            <a:spLocks noGrp="1"/>
          </p:cNvSpPr>
          <p:nvPr>
            <p:ph type="sldNum" sz="quarter" idx="10"/>
          </p:nvPr>
        </p:nvSpPr>
        <p:spPr/>
        <p:txBody>
          <a:bodyPr/>
          <a:lstStyle/>
          <a:p>
            <a:fld id="{DF749E38-E10D-469B-BCFC-87E1266A98BF}" type="slidenum">
              <a:rPr lang="en-US" smtClean="0"/>
              <a:t>39</a:t>
            </a:fld>
            <a:endParaRPr lang="en-US"/>
          </a:p>
        </p:txBody>
      </p:sp>
    </p:spTree>
    <p:extLst>
      <p:ext uri="{BB962C8B-B14F-4D97-AF65-F5344CB8AC3E}">
        <p14:creationId xmlns:p14="http://schemas.microsoft.com/office/powerpoint/2010/main" val="307502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99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 sperm whale recently discovered with 64 </a:t>
            </a:r>
            <a:r>
              <a:rPr lang="en-US" dirty="0" err="1"/>
              <a:t>lbs</a:t>
            </a:r>
            <a:r>
              <a:rPr lang="en-US" dirty="0"/>
              <a:t> of plastic in its stomach</a:t>
            </a:r>
          </a:p>
        </p:txBody>
      </p:sp>
      <p:sp>
        <p:nvSpPr>
          <p:cNvPr id="4" name="Slide Number Placeholder 3"/>
          <p:cNvSpPr>
            <a:spLocks noGrp="1"/>
          </p:cNvSpPr>
          <p:nvPr>
            <p:ph type="sldNum" sz="quarter" idx="10"/>
          </p:nvPr>
        </p:nvSpPr>
        <p:spPr/>
        <p:txBody>
          <a:bodyPr/>
          <a:lstStyle/>
          <a:p>
            <a:fld id="{DF749E38-E10D-469B-BCFC-87E1266A98BF}" type="slidenum">
              <a:rPr lang="en-US" smtClean="0"/>
              <a:t>42</a:t>
            </a:fld>
            <a:endParaRPr lang="en-US"/>
          </a:p>
        </p:txBody>
      </p:sp>
    </p:spTree>
    <p:extLst>
      <p:ext uri="{BB962C8B-B14F-4D97-AF65-F5344CB8AC3E}">
        <p14:creationId xmlns:p14="http://schemas.microsoft.com/office/powerpoint/2010/main" val="1802589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51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47</a:t>
            </a:fld>
            <a:endParaRPr lang="en-US"/>
          </a:p>
        </p:txBody>
      </p:sp>
    </p:spTree>
    <p:extLst>
      <p:ext uri="{BB962C8B-B14F-4D97-AF65-F5344CB8AC3E}">
        <p14:creationId xmlns:p14="http://schemas.microsoft.com/office/powerpoint/2010/main" val="359842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US" sz="1200" dirty="0"/>
              <a:t>Second greatest threat to biodiversity after habitat destruction</a:t>
            </a:r>
          </a:p>
          <a:p>
            <a:pPr lvl="1">
              <a:lnSpc>
                <a:spcPct val="90000"/>
              </a:lnSpc>
            </a:pPr>
            <a:r>
              <a:rPr lang="en-US" sz="1200" dirty="0"/>
              <a:t>Linked to the decline of greater than 42% of the </a:t>
            </a:r>
            <a:r>
              <a:rPr lang="en-US" sz="1200" i="1" dirty="0"/>
              <a:t>threatened and endangered</a:t>
            </a:r>
            <a:r>
              <a:rPr lang="en-US" sz="1200" dirty="0"/>
              <a:t> species in the United States</a:t>
            </a:r>
          </a:p>
          <a:p>
            <a:pPr lvl="1">
              <a:lnSpc>
                <a:spcPct val="90000"/>
              </a:lnSpc>
            </a:pPr>
            <a:r>
              <a:rPr lang="en-US" sz="1200" dirty="0"/>
              <a:t>Cost U.S. an estimated 120 billion dollars a year</a:t>
            </a:r>
          </a:p>
          <a:p>
            <a:pPr lvl="1">
              <a:lnSpc>
                <a:spcPct val="90000"/>
              </a:lnSpc>
            </a:pPr>
            <a:r>
              <a:rPr lang="en-US" sz="1200" dirty="0"/>
              <a:t>Approximately 100 million acres (size of California) suffering from invasive plant infestations</a:t>
            </a:r>
          </a:p>
          <a:p>
            <a:endParaRPr lang="en-US" sz="800" dirty="0"/>
          </a:p>
        </p:txBody>
      </p:sp>
      <p:sp>
        <p:nvSpPr>
          <p:cNvPr id="4" name="Slide Number Placeholder 3"/>
          <p:cNvSpPr>
            <a:spLocks noGrp="1"/>
          </p:cNvSpPr>
          <p:nvPr>
            <p:ph type="sldNum" sz="quarter" idx="10"/>
          </p:nvPr>
        </p:nvSpPr>
        <p:spPr/>
        <p:txBody>
          <a:bodyPr/>
          <a:lstStyle/>
          <a:p>
            <a:fld id="{4465BD25-84CB-475A-AEB1-0B2EB87A4FAF}" type="slidenum">
              <a:rPr lang="en-US" smtClean="0"/>
              <a:t>48</a:t>
            </a:fld>
            <a:endParaRPr lang="en-US"/>
          </a:p>
        </p:txBody>
      </p:sp>
    </p:spTree>
    <p:extLst>
      <p:ext uri="{BB962C8B-B14F-4D97-AF65-F5344CB8AC3E}">
        <p14:creationId xmlns:p14="http://schemas.microsoft.com/office/powerpoint/2010/main" val="2515520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Introduced around 1904 with imported Asian chestnut trees, wiped out nearly all American chestnut forests by 1950.</a:t>
            </a:r>
          </a:p>
          <a:p>
            <a:pPr eaLnBrk="1" hangingPunct="1">
              <a:spcBef>
                <a:spcPct val="0"/>
              </a:spcBef>
            </a:pPr>
            <a:r>
              <a:rPr lang="en-US" dirty="0"/>
              <a:t>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fld id="{12AE6628-63C8-4DCB-8E29-2AB594E06B5F}" type="slidenum">
              <a:rPr lang="en-US" sz="1200">
                <a:latin typeface="Calibri" panose="020F0502020204030204" pitchFamily="34" charset="0"/>
              </a:rPr>
              <a:pPr eaLnBrk="1" hangingPunct="1"/>
              <a:t>49</a:t>
            </a:fld>
            <a:endParaRPr lang="en-US" sz="1200">
              <a:latin typeface="Calibri" panose="020F0502020204030204" pitchFamily="34" charset="0"/>
            </a:endParaRPr>
          </a:p>
        </p:txBody>
      </p:sp>
    </p:spTree>
    <p:extLst>
      <p:ext uri="{BB962C8B-B14F-4D97-AF65-F5344CB8AC3E}">
        <p14:creationId xmlns:p14="http://schemas.microsoft.com/office/powerpoint/2010/main" val="209947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5BD25-84CB-475A-AEB1-0B2EB87A4FAF}" type="slidenum">
              <a:rPr lang="en-US" smtClean="0"/>
              <a:t>50</a:t>
            </a:fld>
            <a:endParaRPr lang="en-US"/>
          </a:p>
        </p:txBody>
      </p:sp>
    </p:spTree>
    <p:extLst>
      <p:ext uri="{BB962C8B-B14F-4D97-AF65-F5344CB8AC3E}">
        <p14:creationId xmlns:p14="http://schemas.microsoft.com/office/powerpoint/2010/main" val="1358907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52</a:t>
            </a:fld>
            <a:endParaRPr lang="en-US"/>
          </a:p>
        </p:txBody>
      </p:sp>
    </p:spTree>
    <p:extLst>
      <p:ext uri="{BB962C8B-B14F-4D97-AF65-F5344CB8AC3E}">
        <p14:creationId xmlns:p14="http://schemas.microsoft.com/office/powerpoint/2010/main" val="106239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a:t>
            </a:fld>
            <a:endParaRPr lang="en-US"/>
          </a:p>
        </p:txBody>
      </p:sp>
    </p:spTree>
    <p:extLst>
      <p:ext uri="{BB962C8B-B14F-4D97-AF65-F5344CB8AC3E}">
        <p14:creationId xmlns:p14="http://schemas.microsoft.com/office/powerpoint/2010/main" val="96447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Caulerpa was introduced into the Mediterranean in 1984 and now covers thousands of acres of coastline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7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55</a:t>
            </a:fld>
            <a:endParaRPr lang="en-US"/>
          </a:p>
        </p:txBody>
      </p:sp>
    </p:spTree>
    <p:extLst>
      <p:ext uri="{BB962C8B-B14F-4D97-AF65-F5344CB8AC3E}">
        <p14:creationId xmlns:p14="http://schemas.microsoft.com/office/powerpoint/2010/main" val="3110811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Bald Eagle"/>
              </a:rPr>
              <a:t>Bald Eagle</a:t>
            </a:r>
            <a:r>
              <a:rPr lang="en-US" sz="1200" b="0" i="0" kern="1200" dirty="0">
                <a:solidFill>
                  <a:schemeClr val="tx1"/>
                </a:solidFill>
                <a:effectLst/>
                <a:latin typeface="+mn-lt"/>
                <a:ea typeface="+mn-ea"/>
                <a:cs typeface="+mn-cs"/>
              </a:rPr>
              <a:t> (increased from 417 to 11,040 pairs between 1963 and 2007); removed from list 2007</a:t>
            </a:r>
          </a:p>
          <a:p>
            <a:r>
              <a:rPr lang="en-US" sz="1200" b="0" i="0" u="none" strike="noStrike" kern="1200" dirty="0">
                <a:solidFill>
                  <a:schemeClr val="tx1"/>
                </a:solidFill>
                <a:effectLst/>
                <a:latin typeface="+mn-lt"/>
                <a:ea typeface="+mn-ea"/>
                <a:cs typeface="+mn-cs"/>
                <a:hlinkClick r:id="rId4" tooltip="Whooping Crane"/>
              </a:rPr>
              <a:t>Whooping Crane</a:t>
            </a:r>
            <a:r>
              <a:rPr lang="en-US" sz="1200" b="0" i="0" kern="1200" dirty="0">
                <a:solidFill>
                  <a:schemeClr val="tx1"/>
                </a:solidFill>
                <a:effectLst/>
                <a:latin typeface="+mn-lt"/>
                <a:ea typeface="+mn-ea"/>
                <a:cs typeface="+mn-cs"/>
              </a:rPr>
              <a:t> (increased from 54 to 436 birds between 1967 and 2003)</a:t>
            </a:r>
          </a:p>
          <a:p>
            <a:r>
              <a:rPr lang="en-US" sz="1200" b="0" i="0" u="none" strike="noStrike" kern="1200" dirty="0">
                <a:solidFill>
                  <a:schemeClr val="tx1"/>
                </a:solidFill>
                <a:effectLst/>
                <a:latin typeface="+mn-lt"/>
                <a:ea typeface="+mn-ea"/>
                <a:cs typeface="+mn-cs"/>
                <a:hlinkClick r:id="rId5" tooltip="Peregrine Falcon"/>
              </a:rPr>
              <a:t>Peregrine Falcon</a:t>
            </a:r>
            <a:r>
              <a:rPr lang="en-US" sz="1200" b="0" i="0" kern="1200" dirty="0">
                <a:solidFill>
                  <a:schemeClr val="tx1"/>
                </a:solidFill>
                <a:effectLst/>
                <a:latin typeface="+mn-lt"/>
                <a:ea typeface="+mn-ea"/>
                <a:cs typeface="+mn-cs"/>
              </a:rPr>
              <a:t> (increased from 324 to 1,700 pairs between 1975 and 2000); removed from list</a:t>
            </a:r>
          </a:p>
          <a:p>
            <a:r>
              <a:rPr lang="en-US" sz="1200" b="0" i="0" u="none" strike="noStrike" kern="1200" dirty="0">
                <a:solidFill>
                  <a:schemeClr val="tx1"/>
                </a:solidFill>
                <a:effectLst/>
                <a:latin typeface="+mn-lt"/>
                <a:ea typeface="+mn-ea"/>
                <a:cs typeface="+mn-cs"/>
                <a:hlinkClick r:id="rId6" tooltip="Gray Wolf"/>
              </a:rPr>
              <a:t>Gray Wolf</a:t>
            </a:r>
            <a:r>
              <a:rPr lang="en-US" sz="1200" b="0" i="0" kern="1200" dirty="0">
                <a:solidFill>
                  <a:schemeClr val="tx1"/>
                </a:solidFill>
                <a:effectLst/>
                <a:latin typeface="+mn-lt"/>
                <a:ea typeface="+mn-ea"/>
                <a:cs typeface="+mn-cs"/>
              </a:rPr>
              <a:t> (populations increased dramatically in the Northern Rockies, Southwest, and Great Lakes)</a:t>
            </a:r>
          </a:p>
          <a:p>
            <a:r>
              <a:rPr lang="en-US" sz="1200" b="0" i="0" u="none" strike="noStrike" kern="1200" dirty="0">
                <a:solidFill>
                  <a:schemeClr val="tx1"/>
                </a:solidFill>
                <a:effectLst/>
                <a:latin typeface="+mn-lt"/>
                <a:ea typeface="+mn-ea"/>
                <a:cs typeface="+mn-cs"/>
                <a:hlinkClick r:id="rId7" tooltip="Gray Whale"/>
              </a:rPr>
              <a:t>Gray Whale</a:t>
            </a:r>
            <a:r>
              <a:rPr lang="en-US" sz="1200" b="0" i="0" kern="1200" dirty="0">
                <a:solidFill>
                  <a:schemeClr val="tx1"/>
                </a:solidFill>
                <a:effectLst/>
                <a:latin typeface="+mn-lt"/>
                <a:ea typeface="+mn-ea"/>
                <a:cs typeface="+mn-cs"/>
              </a:rPr>
              <a:t> (increased from 13,095 to 26,635 whales between 1968 and 1998); removed from list (Debated because whaling was banned before the ESA was set in place and that the ESA had nothing to do with the natural population increase since the cease of massive whaling [excluding Native American tribal whaling])</a:t>
            </a:r>
          </a:p>
          <a:p>
            <a:r>
              <a:rPr lang="en-US" sz="1200" b="0" i="0" u="none" strike="noStrike" kern="1200" dirty="0">
                <a:solidFill>
                  <a:schemeClr val="tx1"/>
                </a:solidFill>
                <a:effectLst/>
                <a:latin typeface="+mn-lt"/>
                <a:ea typeface="+mn-ea"/>
                <a:cs typeface="+mn-cs"/>
                <a:hlinkClick r:id="rId8" tooltip="Grizzly bear"/>
              </a:rPr>
              <a:t>Grizzly bear</a:t>
            </a:r>
            <a:r>
              <a:rPr lang="en-US" sz="1200" b="0" i="0" kern="1200" dirty="0">
                <a:solidFill>
                  <a:schemeClr val="tx1"/>
                </a:solidFill>
                <a:effectLst/>
                <a:latin typeface="+mn-lt"/>
                <a:ea typeface="+mn-ea"/>
                <a:cs typeface="+mn-cs"/>
              </a:rPr>
              <a:t> (increased from about 271 to over 580 bears in the Yellowstone area between 1975 and 2005); removed from list 3/22/07</a:t>
            </a:r>
          </a:p>
          <a:p>
            <a:r>
              <a:rPr lang="en-US" sz="1200" b="0" i="0" u="none" strike="noStrike" kern="1200" dirty="0">
                <a:solidFill>
                  <a:schemeClr val="tx1"/>
                </a:solidFill>
                <a:effectLst/>
                <a:latin typeface="+mn-lt"/>
                <a:ea typeface="+mn-ea"/>
                <a:cs typeface="+mn-cs"/>
                <a:hlinkClick r:id="rId9" tooltip="Sea Otter"/>
              </a:rPr>
              <a:t>California’s Southern Sea Otter</a:t>
            </a:r>
            <a:r>
              <a:rPr lang="en-US" sz="1200" b="0" i="0" kern="1200" dirty="0">
                <a:solidFill>
                  <a:schemeClr val="tx1"/>
                </a:solidFill>
                <a:effectLst/>
                <a:latin typeface="+mn-lt"/>
                <a:ea typeface="+mn-ea"/>
                <a:cs typeface="+mn-cs"/>
              </a:rPr>
              <a:t> (increased from 1,789 in 1976 to 2,735 in 2005)</a:t>
            </a:r>
          </a:p>
          <a:p>
            <a:r>
              <a:rPr lang="en-US" sz="1200" b="0" i="0" u="none" strike="noStrike" kern="1200" dirty="0">
                <a:solidFill>
                  <a:schemeClr val="tx1"/>
                </a:solidFill>
                <a:effectLst/>
                <a:latin typeface="+mn-lt"/>
                <a:ea typeface="+mn-ea"/>
                <a:cs typeface="+mn-cs"/>
                <a:hlinkClick r:id="rId10" tooltip="Castilleja"/>
              </a:rPr>
              <a:t>San Clemente Indian Paintbrush</a:t>
            </a:r>
            <a:r>
              <a:rPr lang="en-US" sz="1200" b="0" i="0" kern="1200" dirty="0">
                <a:solidFill>
                  <a:schemeClr val="tx1"/>
                </a:solidFill>
                <a:effectLst/>
                <a:latin typeface="+mn-lt"/>
                <a:ea typeface="+mn-ea"/>
                <a:cs typeface="+mn-cs"/>
              </a:rPr>
              <a:t> (increased from 500 plants in 1979 to more than 3,500 in 1997)</a:t>
            </a:r>
          </a:p>
          <a:p>
            <a:r>
              <a:rPr lang="en-US" sz="1200" b="0" i="0" u="none" strike="noStrike" kern="1200" dirty="0">
                <a:solidFill>
                  <a:schemeClr val="tx1"/>
                </a:solidFill>
                <a:effectLst/>
                <a:latin typeface="+mn-lt"/>
                <a:ea typeface="+mn-ea"/>
                <a:cs typeface="+mn-cs"/>
                <a:hlinkClick r:id="rId11" tooltip="Red Wolf"/>
              </a:rPr>
              <a:t>Red Wolf</a:t>
            </a:r>
            <a:r>
              <a:rPr lang="en-US" sz="1200" b="0" i="0" kern="1200" dirty="0">
                <a:solidFill>
                  <a:schemeClr val="tx1"/>
                </a:solidFill>
                <a:effectLst/>
                <a:latin typeface="+mn-lt"/>
                <a:ea typeface="+mn-ea"/>
                <a:cs typeface="+mn-cs"/>
              </a:rPr>
              <a:t> (increased from 17 in 1980 to 257 in 2003)</a:t>
            </a:r>
          </a:p>
          <a:p>
            <a:r>
              <a:rPr lang="en-US" sz="1200" b="0" i="0" u="none" strike="noStrike" kern="1200" dirty="0">
                <a:solidFill>
                  <a:schemeClr val="tx1"/>
                </a:solidFill>
                <a:effectLst/>
                <a:latin typeface="+mn-lt"/>
                <a:ea typeface="+mn-ea"/>
                <a:cs typeface="+mn-cs"/>
                <a:hlinkClick r:id="rId12" tooltip="Black-Footed Ferret"/>
              </a:rPr>
              <a:t>Black-Footed Ferret</a:t>
            </a:r>
            <a:r>
              <a:rPr lang="en-US" sz="1200" b="0" i="0" kern="1200" dirty="0">
                <a:solidFill>
                  <a:schemeClr val="tx1"/>
                </a:solidFill>
                <a:effectLst/>
                <a:latin typeface="+mn-lt"/>
                <a:ea typeface="+mn-ea"/>
                <a:cs typeface="+mn-cs"/>
              </a:rPr>
              <a:t> (increased from 18 in 1986 to 600 in 2006)</a:t>
            </a:r>
          </a:p>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56</a:t>
            </a:fld>
            <a:endParaRPr lang="en-US"/>
          </a:p>
        </p:txBody>
      </p:sp>
    </p:spTree>
    <p:extLst>
      <p:ext uri="{BB962C8B-B14F-4D97-AF65-F5344CB8AC3E}">
        <p14:creationId xmlns:p14="http://schemas.microsoft.com/office/powerpoint/2010/main" val="579106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Captive</a:t>
            </a:r>
            <a:r>
              <a:rPr lang="en-US" baseline="0" dirty="0"/>
              <a:t> breeding is the last resort</a:t>
            </a:r>
            <a:endParaRPr lang="en-US" dirty="0"/>
          </a:p>
          <a:p>
            <a:endParaRPr lang="en-US" dirty="0"/>
          </a:p>
          <a:p>
            <a:r>
              <a:rPr lang="en-US" dirty="0"/>
              <a:t>Svalbard</a:t>
            </a:r>
            <a:r>
              <a:rPr lang="en-US" baseline="0" dirty="0"/>
              <a:t> Global Seed Vault - Norway</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57</a:t>
            </a:fld>
            <a:endParaRPr lang="en-US"/>
          </a:p>
        </p:txBody>
      </p:sp>
    </p:spTree>
    <p:extLst>
      <p:ext uri="{BB962C8B-B14F-4D97-AF65-F5344CB8AC3E}">
        <p14:creationId xmlns:p14="http://schemas.microsoft.com/office/powerpoint/2010/main" val="2998331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58</a:t>
            </a:fld>
            <a:endParaRPr lang="en-US"/>
          </a:p>
        </p:txBody>
      </p:sp>
    </p:spTree>
    <p:extLst>
      <p:ext uri="{BB962C8B-B14F-4D97-AF65-F5344CB8AC3E}">
        <p14:creationId xmlns:p14="http://schemas.microsoft.com/office/powerpoint/2010/main" val="1807030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62</a:t>
            </a:fld>
            <a:endParaRPr lang="en-US"/>
          </a:p>
        </p:txBody>
      </p:sp>
    </p:spTree>
    <p:extLst>
      <p:ext uri="{BB962C8B-B14F-4D97-AF65-F5344CB8AC3E}">
        <p14:creationId xmlns:p14="http://schemas.microsoft.com/office/powerpoint/2010/main" val="2522864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63</a:t>
            </a:fld>
            <a:endParaRPr lang="en-US"/>
          </a:p>
        </p:txBody>
      </p:sp>
    </p:spTree>
    <p:extLst>
      <p:ext uri="{BB962C8B-B14F-4D97-AF65-F5344CB8AC3E}">
        <p14:creationId xmlns:p14="http://schemas.microsoft.com/office/powerpoint/2010/main" val="3799630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64</a:t>
            </a:fld>
            <a:endParaRPr lang="en-US"/>
          </a:p>
        </p:txBody>
      </p:sp>
    </p:spTree>
    <p:extLst>
      <p:ext uri="{BB962C8B-B14F-4D97-AF65-F5344CB8AC3E}">
        <p14:creationId xmlns:p14="http://schemas.microsoft.com/office/powerpoint/2010/main" val="25978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Iridium deposits suggest reason for Cretaceous extinction</a:t>
            </a:r>
          </a:p>
          <a:p>
            <a:pPr marL="628650" lvl="1" indent="-171450">
              <a:buFont typeface="Arial" panose="020B0604020202020204" pitchFamily="34" charset="0"/>
              <a:buChar char="•"/>
            </a:pPr>
            <a:r>
              <a:rPr lang="en-US" baseline="0" dirty="0"/>
              <a:t>Block out sun for months</a:t>
            </a:r>
            <a:endParaRPr lang="en-US" dirty="0"/>
          </a:p>
        </p:txBody>
      </p:sp>
      <p:sp>
        <p:nvSpPr>
          <p:cNvPr id="4" name="Slide Number Placeholder 3"/>
          <p:cNvSpPr>
            <a:spLocks noGrp="1"/>
          </p:cNvSpPr>
          <p:nvPr>
            <p:ph type="sldNum" sz="quarter" idx="10"/>
          </p:nvPr>
        </p:nvSpPr>
        <p:spPr/>
        <p:txBody>
          <a:bodyPr/>
          <a:lstStyle/>
          <a:p>
            <a:fld id="{BE657A0E-AB23-460E-8684-24A609075E7D}" type="slidenum">
              <a:rPr lang="en-US" smtClean="0"/>
              <a:t>5</a:t>
            </a:fld>
            <a:endParaRPr lang="en-US"/>
          </a:p>
        </p:txBody>
      </p:sp>
    </p:spTree>
    <p:extLst>
      <p:ext uri="{BB962C8B-B14F-4D97-AF65-F5344CB8AC3E}">
        <p14:creationId xmlns:p14="http://schemas.microsoft.com/office/powerpoint/2010/main" val="139550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species are where they are. </a:t>
            </a:r>
            <a:endParaRPr lang="en-US" b="0" dirty="0"/>
          </a:p>
        </p:txBody>
      </p:sp>
      <p:sp>
        <p:nvSpPr>
          <p:cNvPr id="4" name="Slide Number Placeholder 3"/>
          <p:cNvSpPr>
            <a:spLocks noGrp="1"/>
          </p:cNvSpPr>
          <p:nvPr>
            <p:ph type="sldNum" sz="quarter" idx="10"/>
          </p:nvPr>
        </p:nvSpPr>
        <p:spPr/>
        <p:txBody>
          <a:bodyPr/>
          <a:lstStyle/>
          <a:p>
            <a:fld id="{C3ECDEA8-829D-4586-A286-13A9EFAA2181}" type="slidenum">
              <a:rPr lang="en-US" smtClean="0"/>
              <a:pPr/>
              <a:t>9</a:t>
            </a:fld>
            <a:endParaRPr lang="en-US"/>
          </a:p>
        </p:txBody>
      </p:sp>
    </p:spTree>
    <p:extLst>
      <p:ext uri="{BB962C8B-B14F-4D97-AF65-F5344CB8AC3E}">
        <p14:creationId xmlns:p14="http://schemas.microsoft.com/office/powerpoint/2010/main" val="25231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2D111-C7E5-4D0B-9FA6-7D86307E10D9}" type="slidenum">
              <a:rPr lang="en-US" smtClean="0"/>
              <a:pPr/>
              <a:t>13</a:t>
            </a:fld>
            <a:endParaRPr lang="en-US"/>
          </a:p>
        </p:txBody>
      </p:sp>
    </p:spTree>
    <p:extLst>
      <p:ext uri="{BB962C8B-B14F-4D97-AF65-F5344CB8AC3E}">
        <p14:creationId xmlns:p14="http://schemas.microsoft.com/office/powerpoint/2010/main" val="21821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American carnivores led to extinction</a:t>
            </a:r>
            <a:r>
              <a:rPr lang="en-US" baseline="0" dirty="0"/>
              <a:t> of many South American animals. </a:t>
            </a:r>
            <a:endParaRPr lang="en-US" dirty="0"/>
          </a:p>
        </p:txBody>
      </p:sp>
      <p:sp>
        <p:nvSpPr>
          <p:cNvPr id="4" name="Slide Number Placeholder 3"/>
          <p:cNvSpPr>
            <a:spLocks noGrp="1"/>
          </p:cNvSpPr>
          <p:nvPr>
            <p:ph type="sldNum" sz="quarter" idx="10"/>
          </p:nvPr>
        </p:nvSpPr>
        <p:spPr/>
        <p:txBody>
          <a:bodyPr/>
          <a:lstStyle/>
          <a:p>
            <a:fld id="{BE657A0E-AB23-460E-8684-24A609075E7D}" type="slidenum">
              <a:rPr lang="en-US" smtClean="0"/>
              <a:t>15</a:t>
            </a:fld>
            <a:endParaRPr lang="en-US"/>
          </a:p>
        </p:txBody>
      </p:sp>
    </p:spTree>
    <p:extLst>
      <p:ext uri="{BB962C8B-B14F-4D97-AF65-F5344CB8AC3E}">
        <p14:creationId xmlns:p14="http://schemas.microsoft.com/office/powerpoint/2010/main" val="55032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Distribution of </a:t>
            </a:r>
            <a:r>
              <a:rPr lang="en-US" dirty="0" err="1"/>
              <a:t>monotremes</a:t>
            </a:r>
            <a:endParaRPr lang="en-US" dirty="0"/>
          </a:p>
          <a:p>
            <a:pPr marL="171450" indent="-171450">
              <a:buFont typeface="Arial" panose="020B0604020202020204" pitchFamily="34" charset="0"/>
              <a:buChar char="•"/>
            </a:pPr>
            <a:r>
              <a:rPr lang="en-US" dirty="0"/>
              <a:t>Lemurs on Madagascar</a:t>
            </a:r>
          </a:p>
          <a:p>
            <a:pPr marL="171450" indent="-171450">
              <a:buFont typeface="Arial" panose="020B0604020202020204" pitchFamily="34" charset="0"/>
              <a:buChar char="•"/>
            </a:pPr>
            <a:r>
              <a:rPr lang="en-US" dirty="0"/>
              <a:t>New </a:t>
            </a:r>
          </a:p>
          <a:p>
            <a:endParaRPr lang="en-US" dirty="0"/>
          </a:p>
        </p:txBody>
      </p:sp>
      <p:sp>
        <p:nvSpPr>
          <p:cNvPr id="4" name="Slide Number Placeholder 3"/>
          <p:cNvSpPr>
            <a:spLocks noGrp="1"/>
          </p:cNvSpPr>
          <p:nvPr>
            <p:ph type="sldNum" sz="quarter" idx="10"/>
          </p:nvPr>
        </p:nvSpPr>
        <p:spPr/>
        <p:txBody>
          <a:bodyPr/>
          <a:lstStyle/>
          <a:p>
            <a:fld id="{2AAB19C6-5A36-4A31-B069-42D6043C77A5}" type="slidenum">
              <a:rPr lang="en-US" smtClean="0"/>
              <a:t>17</a:t>
            </a:fld>
            <a:endParaRPr lang="en-US"/>
          </a:p>
        </p:txBody>
      </p:sp>
    </p:spTree>
    <p:extLst>
      <p:ext uri="{BB962C8B-B14F-4D97-AF65-F5344CB8AC3E}">
        <p14:creationId xmlns:p14="http://schemas.microsoft.com/office/powerpoint/2010/main" val="230061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Coastal mountain range and Mojave</a:t>
            </a:r>
            <a:r>
              <a:rPr lang="en-US" baseline="0" dirty="0"/>
              <a:t> desert separate sister species</a:t>
            </a:r>
            <a:endParaRPr lang="en-US" dirty="0"/>
          </a:p>
        </p:txBody>
      </p:sp>
      <p:sp>
        <p:nvSpPr>
          <p:cNvPr id="4" name="Slide Number Placeholder 3"/>
          <p:cNvSpPr>
            <a:spLocks noGrp="1"/>
          </p:cNvSpPr>
          <p:nvPr>
            <p:ph type="sldNum" sz="quarter" idx="10"/>
          </p:nvPr>
        </p:nvSpPr>
        <p:spPr/>
        <p:txBody>
          <a:bodyPr/>
          <a:lstStyle/>
          <a:p>
            <a:fld id="{02A2D111-C7E5-4D0B-9FA6-7D86307E10D9}" type="slidenum">
              <a:rPr lang="en-US" smtClean="0"/>
              <a:pPr/>
              <a:t>19</a:t>
            </a:fld>
            <a:endParaRPr lang="en-US"/>
          </a:p>
        </p:txBody>
      </p:sp>
    </p:spTree>
    <p:extLst>
      <p:ext uri="{BB962C8B-B14F-4D97-AF65-F5344CB8AC3E}">
        <p14:creationId xmlns:p14="http://schemas.microsoft.com/office/powerpoint/2010/main" val="307394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6744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10948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9614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1656330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00050"/>
            <a:ext cx="10363200" cy="1162050"/>
          </a:xfrm>
        </p:spPr>
        <p:txBody>
          <a:bodyPr/>
          <a:lstStyle/>
          <a:p>
            <a:r>
              <a:rPr lang="en-US"/>
              <a:t>Click to edit Master title style</a:t>
            </a:r>
          </a:p>
        </p:txBody>
      </p:sp>
      <p:sp>
        <p:nvSpPr>
          <p:cNvPr id="3" name="Content Placeholder 2"/>
          <p:cNvSpPr>
            <a:spLocks noGrp="1"/>
          </p:cNvSpPr>
          <p:nvPr>
            <p:ph sz="quarter" idx="1"/>
          </p:nvPr>
        </p:nvSpPr>
        <p:spPr>
          <a:xfrm>
            <a:off x="914400" y="1790701"/>
            <a:ext cx="5080000" cy="197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14776"/>
            <a:ext cx="5080000" cy="197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790700"/>
            <a:ext cx="50800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2"/>
          <p:cNvSpPr>
            <a:spLocks noGrp="1" noChangeArrowheads="1"/>
          </p:cNvSpPr>
          <p:nvPr>
            <p:ph type="dt" sz="half" idx="10"/>
          </p:nvPr>
        </p:nvSpPr>
        <p:spPr>
          <a:ln/>
        </p:spPr>
        <p:txBody>
          <a:bodyPr/>
          <a:lstStyle>
            <a:lvl1pPr>
              <a:defRPr/>
            </a:lvl1pPr>
          </a:lstStyle>
          <a:p>
            <a:pPr>
              <a:defRPr/>
            </a:pPr>
            <a:endParaRPr lang="en-US"/>
          </a:p>
        </p:txBody>
      </p:sp>
      <p:sp>
        <p:nvSpPr>
          <p:cNvPr id="7" name="Rectangle 33"/>
          <p:cNvSpPr>
            <a:spLocks noGrp="1" noChangeArrowheads="1"/>
          </p:cNvSpPr>
          <p:nvPr>
            <p:ph type="ftr" sz="quarter" idx="11"/>
          </p:nvPr>
        </p:nvSpPr>
        <p:spPr>
          <a:ln/>
        </p:spPr>
        <p:txBody>
          <a:bodyPr/>
          <a:lstStyle>
            <a:lvl1pPr>
              <a:defRPr/>
            </a:lvl1pPr>
          </a:lstStyle>
          <a:p>
            <a:pPr>
              <a:defRPr/>
            </a:pPr>
            <a:endParaRPr lang="en-US"/>
          </a:p>
        </p:txBody>
      </p:sp>
      <p:sp>
        <p:nvSpPr>
          <p:cNvPr id="8" name="Rectangle 34"/>
          <p:cNvSpPr>
            <a:spLocks noGrp="1" noChangeArrowheads="1"/>
          </p:cNvSpPr>
          <p:nvPr>
            <p:ph type="sldNum" sz="quarter" idx="12"/>
          </p:nvPr>
        </p:nvSpPr>
        <p:spPr>
          <a:ln/>
        </p:spPr>
        <p:txBody>
          <a:bodyPr/>
          <a:lstStyle>
            <a:lvl1pPr>
              <a:defRPr/>
            </a:lvl1pPr>
          </a:lstStyle>
          <a:p>
            <a:pPr>
              <a:defRPr/>
            </a:pPr>
            <a:fld id="{780F0152-48E1-4327-8B7C-DAA49393DC49}" type="slidenum">
              <a:rPr lang="en-US"/>
              <a:pPr>
                <a:defRPr/>
              </a:pPr>
              <a:t>‹#›</a:t>
            </a:fld>
            <a:endParaRPr lang="en-US"/>
          </a:p>
        </p:txBody>
      </p:sp>
    </p:spTree>
    <p:extLst>
      <p:ext uri="{BB962C8B-B14F-4D97-AF65-F5344CB8AC3E}">
        <p14:creationId xmlns:p14="http://schemas.microsoft.com/office/powerpoint/2010/main" val="21564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0740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11/17/2018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119829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183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1770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1500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103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6749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11/17/2018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736033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11/17/2018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31517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gif"/></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5.gif"/></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a:t>Biogeography and Human Impacts</a:t>
            </a:r>
          </a:p>
        </p:txBody>
      </p:sp>
      <p:sp>
        <p:nvSpPr>
          <p:cNvPr id="6" name="TextBox 5"/>
          <p:cNvSpPr txBox="1"/>
          <p:nvPr/>
        </p:nvSpPr>
        <p:spPr>
          <a:xfrm>
            <a:off x="483476" y="422385"/>
            <a:ext cx="1126709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  “Here is your country. Cherish these natural wonders, cherish the natural resources, cherish the history and romance as a sacred heritage, for your children and your children's children. Do not let selfish men or greedy interests skin your country of its beauty, its riches or its romance.” </a:t>
            </a:r>
            <a:br>
              <a:rPr kumimoji="0" lang="en-US" sz="2200" b="0" i="0" u="none" strike="noStrike" kern="1200" cap="none" spc="0" normalizeH="0" baseline="0" noProof="0" dirty="0">
                <a:ln>
                  <a:noFill/>
                </a:ln>
                <a:solidFill>
                  <a:prstClr val="black"/>
                </a:solidFill>
                <a:effectLst/>
                <a:uLnTx/>
                <a:uFillTx/>
                <a:latin typeface="Gill Sans MT"/>
              </a:rPr>
            </a:br>
            <a:r>
              <a:rPr kumimoji="0" lang="en-US" sz="2200" b="0" i="0" u="none" strike="noStrike" kern="1200" cap="none" spc="0" normalizeH="0" baseline="0" noProof="0" dirty="0">
                <a:ln>
                  <a:noFill/>
                </a:ln>
                <a:solidFill>
                  <a:prstClr val="black"/>
                </a:solidFill>
                <a:effectLst/>
                <a:uLnTx/>
                <a:uFillTx/>
                <a:latin typeface="Gill Sans MT"/>
              </a:rPr>
              <a:t>― Theodore Roosevelt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“Only when</a:t>
            </a:r>
            <a:r>
              <a:rPr kumimoji="0" lang="en-US" sz="2200" b="0" i="0" u="none" strike="noStrike" kern="1200" cap="none" spc="0" normalizeH="0" noProof="0" dirty="0">
                <a:ln>
                  <a:noFill/>
                </a:ln>
                <a:solidFill>
                  <a:prstClr val="black"/>
                </a:solidFill>
                <a:effectLst/>
                <a:uLnTx/>
                <a:uFillTx/>
                <a:latin typeface="Gill Sans MT"/>
              </a:rPr>
              <a:t> the </a:t>
            </a:r>
            <a:r>
              <a:rPr lang="en-US" sz="2200" dirty="0">
                <a:solidFill>
                  <a:prstClr val="black"/>
                </a:solidFill>
                <a:latin typeface="Gill Sans MT"/>
              </a:rPr>
              <a:t>last tree has died and the last river been poisoned and the last fish been caught will we realize we cannot eat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-Cree Indian Proverb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p:txBody>
      </p:sp>
    </p:spTree>
    <p:extLst>
      <p:ext uri="{BB962C8B-B14F-4D97-AF65-F5344CB8AC3E}">
        <p14:creationId xmlns:p14="http://schemas.microsoft.com/office/powerpoint/2010/main" val="340321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Vicariance vs. Dispersal</a:t>
            </a:r>
          </a:p>
        </p:txBody>
      </p:sp>
      <p:sp>
        <p:nvSpPr>
          <p:cNvPr id="10" name="Content Placeholder 9">
            <a:extLst>
              <a:ext uri="{FF2B5EF4-FFF2-40B4-BE49-F238E27FC236}">
                <a16:creationId xmlns:a16="http://schemas.microsoft.com/office/drawing/2014/main" id="{4C7EE4C1-9F62-4664-9302-8DA6BD1421C1}"/>
              </a:ext>
            </a:extLst>
          </p:cNvPr>
          <p:cNvSpPr>
            <a:spLocks noGrp="1"/>
          </p:cNvSpPr>
          <p:nvPr>
            <p:ph sz="quarter" idx="1"/>
          </p:nvPr>
        </p:nvSpPr>
        <p:spPr>
          <a:xfrm>
            <a:off x="246185" y="1620583"/>
            <a:ext cx="5388864" cy="4375052"/>
          </a:xfrm>
        </p:spPr>
        <p:txBody>
          <a:bodyPr>
            <a:normAutofit/>
          </a:bodyPr>
          <a:lstStyle/>
          <a:p>
            <a:pPr marL="0" indent="0">
              <a:buNone/>
            </a:pPr>
            <a:r>
              <a:rPr lang="en-US" sz="2800" b="1" dirty="0"/>
              <a:t>Vicariance:</a:t>
            </a:r>
            <a:r>
              <a:rPr lang="en-US" sz="2800" dirty="0"/>
              <a:t> splitting of an organisms native range through the </a:t>
            </a:r>
            <a:r>
              <a:rPr lang="en-US" sz="2800" u="sng" dirty="0"/>
              <a:t>________________</a:t>
            </a:r>
            <a:r>
              <a:rPr lang="en-US" sz="2800" dirty="0"/>
              <a:t> to gene flow </a:t>
            </a:r>
          </a:p>
          <a:p>
            <a:pPr marL="0" indent="0">
              <a:buNone/>
            </a:pPr>
            <a:endParaRPr lang="en-US" sz="2800" b="1" dirty="0"/>
          </a:p>
          <a:p>
            <a:pPr marL="0" indent="0">
              <a:buNone/>
            </a:pPr>
            <a:r>
              <a:rPr lang="en-US" sz="2800" b="1" dirty="0"/>
              <a:t>Dispersal</a:t>
            </a:r>
            <a:r>
              <a:rPr lang="en-US" sz="2800" dirty="0"/>
              <a:t>: movement of organisms to locations outside of their native range</a:t>
            </a:r>
          </a:p>
          <a:p>
            <a:pPr marL="0" indent="0">
              <a:buNone/>
            </a:pPr>
            <a:endParaRPr lang="en-US" sz="2800" dirty="0"/>
          </a:p>
          <a:p>
            <a:endParaRPr lang="en-US" sz="2800" dirty="0"/>
          </a:p>
        </p:txBody>
      </p:sp>
      <p:pic>
        <p:nvPicPr>
          <p:cNvPr id="3" name="Picture 2">
            <a:extLst>
              <a:ext uri="{FF2B5EF4-FFF2-40B4-BE49-F238E27FC236}">
                <a16:creationId xmlns:a16="http://schemas.microsoft.com/office/drawing/2014/main" id="{C0A618FE-2BE2-49F6-94A1-7050DD5CFA16}"/>
              </a:ext>
            </a:extLst>
          </p:cNvPr>
          <p:cNvPicPr>
            <a:picLocks noChangeAspect="1"/>
          </p:cNvPicPr>
          <p:nvPr/>
        </p:nvPicPr>
        <p:blipFill>
          <a:blip r:embed="rId2"/>
          <a:stretch>
            <a:fillRect/>
          </a:stretch>
        </p:blipFill>
        <p:spPr>
          <a:xfrm>
            <a:off x="5959718" y="1405304"/>
            <a:ext cx="5904035" cy="4805610"/>
          </a:xfrm>
          <a:prstGeom prst="rect">
            <a:avLst/>
          </a:prstGeom>
        </p:spPr>
      </p:pic>
    </p:spTree>
    <p:extLst>
      <p:ext uri="{BB962C8B-B14F-4D97-AF65-F5344CB8AC3E}">
        <p14:creationId xmlns:p14="http://schemas.microsoft.com/office/powerpoint/2010/main" val="99414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547946" y="1578566"/>
            <a:ext cx="6392849" cy="2030856"/>
          </a:xfrm>
          <a:prstGeom prst="rect">
            <a:avLst/>
          </a:prstGeom>
        </p:spPr>
      </p:pic>
      <p:sp>
        <p:nvSpPr>
          <p:cNvPr id="2" name="Title 1"/>
          <p:cNvSpPr>
            <a:spLocks noGrp="1"/>
          </p:cNvSpPr>
          <p:nvPr>
            <p:ph type="title"/>
          </p:nvPr>
        </p:nvSpPr>
        <p:spPr/>
        <p:txBody>
          <a:bodyPr>
            <a:normAutofit/>
          </a:bodyPr>
          <a:lstStyle/>
          <a:p>
            <a:pPr algn="ctr"/>
            <a:r>
              <a:rPr lang="en-US" sz="4400" dirty="0"/>
              <a:t>Biogeography: Dispersal</a:t>
            </a:r>
          </a:p>
        </p:txBody>
      </p:sp>
      <p:sp>
        <p:nvSpPr>
          <p:cNvPr id="3" name="Content Placeholder 2"/>
          <p:cNvSpPr>
            <a:spLocks noGrp="1"/>
          </p:cNvSpPr>
          <p:nvPr>
            <p:ph sz="quarter" idx="1"/>
          </p:nvPr>
        </p:nvSpPr>
        <p:spPr>
          <a:xfrm>
            <a:off x="609601" y="1219200"/>
            <a:ext cx="4563540" cy="4937760"/>
          </a:xfrm>
        </p:spPr>
        <p:txBody>
          <a:bodyPr/>
          <a:lstStyle/>
          <a:p>
            <a:r>
              <a:rPr lang="en-US" i="1" dirty="0"/>
              <a:t>Drosophila</a:t>
            </a:r>
            <a:r>
              <a:rPr lang="en-US" dirty="0"/>
              <a:t> dispersed as islands formed in the Hawaiian Archipelago</a:t>
            </a:r>
          </a:p>
        </p:txBody>
      </p:sp>
      <p:cxnSp>
        <p:nvCxnSpPr>
          <p:cNvPr id="7" name="Straight Arrow Connector 6"/>
          <p:cNvCxnSpPr/>
          <p:nvPr/>
        </p:nvCxnSpPr>
        <p:spPr>
          <a:xfrm flipH="1">
            <a:off x="6772697" y="1476557"/>
            <a:ext cx="3943350" cy="4253"/>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97880" y="1219200"/>
            <a:ext cx="960120" cy="523220"/>
          </a:xfrm>
          <a:prstGeom prst="rect">
            <a:avLst/>
          </a:prstGeom>
          <a:noFill/>
        </p:spPr>
        <p:txBody>
          <a:bodyPr wrap="square" rtlCol="0">
            <a:spAutoFit/>
          </a:bodyPr>
          <a:lstStyle/>
          <a:p>
            <a:pPr algn="ctr"/>
            <a:r>
              <a:rPr lang="en-US" sz="1400" b="1" dirty="0"/>
              <a:t>Older Island</a:t>
            </a:r>
          </a:p>
        </p:txBody>
      </p:sp>
      <p:sp>
        <p:nvSpPr>
          <p:cNvPr id="10" name="TextBox 9"/>
          <p:cNvSpPr txBox="1"/>
          <p:nvPr/>
        </p:nvSpPr>
        <p:spPr>
          <a:xfrm>
            <a:off x="10622280" y="1214947"/>
            <a:ext cx="960120" cy="523220"/>
          </a:xfrm>
          <a:prstGeom prst="rect">
            <a:avLst/>
          </a:prstGeom>
          <a:noFill/>
        </p:spPr>
        <p:txBody>
          <a:bodyPr wrap="square" rtlCol="0">
            <a:spAutoFit/>
          </a:bodyPr>
          <a:lstStyle/>
          <a:p>
            <a:pPr algn="ctr"/>
            <a:r>
              <a:rPr lang="en-US" sz="1400" b="1" dirty="0"/>
              <a:t>Younger Island</a:t>
            </a:r>
          </a:p>
        </p:txBody>
      </p:sp>
      <p:cxnSp>
        <p:nvCxnSpPr>
          <p:cNvPr id="11" name="Straight Arrow Connector 10"/>
          <p:cNvCxnSpPr/>
          <p:nvPr/>
        </p:nvCxnSpPr>
        <p:spPr>
          <a:xfrm flipH="1">
            <a:off x="6772697" y="4270676"/>
            <a:ext cx="3943350" cy="4253"/>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22280" y="3991266"/>
            <a:ext cx="1282795" cy="523220"/>
          </a:xfrm>
          <a:prstGeom prst="rect">
            <a:avLst/>
          </a:prstGeom>
          <a:noFill/>
        </p:spPr>
        <p:txBody>
          <a:bodyPr wrap="square" rtlCol="0">
            <a:spAutoFit/>
          </a:bodyPr>
          <a:lstStyle/>
          <a:p>
            <a:pPr algn="ctr"/>
            <a:r>
              <a:rPr lang="en-US" sz="1400" b="1" dirty="0"/>
              <a:t>More recent lineage</a:t>
            </a:r>
          </a:p>
        </p:txBody>
      </p:sp>
      <p:sp>
        <p:nvSpPr>
          <p:cNvPr id="13" name="TextBox 12"/>
          <p:cNvSpPr txBox="1"/>
          <p:nvPr/>
        </p:nvSpPr>
        <p:spPr>
          <a:xfrm>
            <a:off x="5557484" y="3979273"/>
            <a:ext cx="1282795" cy="523220"/>
          </a:xfrm>
          <a:prstGeom prst="rect">
            <a:avLst/>
          </a:prstGeom>
          <a:noFill/>
        </p:spPr>
        <p:txBody>
          <a:bodyPr wrap="square" rtlCol="0">
            <a:spAutoFit/>
          </a:bodyPr>
          <a:lstStyle/>
          <a:p>
            <a:pPr algn="ctr"/>
            <a:r>
              <a:rPr lang="en-US" sz="1400" b="1" dirty="0"/>
              <a:t>More ancient lineage</a:t>
            </a:r>
          </a:p>
        </p:txBody>
      </p:sp>
      <p:cxnSp>
        <p:nvCxnSpPr>
          <p:cNvPr id="16" name="Straight Connector 15"/>
          <p:cNvCxnSpPr/>
          <p:nvPr/>
        </p:nvCxnSpPr>
        <p:spPr>
          <a:xfrm flipV="1">
            <a:off x="8059479" y="4927479"/>
            <a:ext cx="2110162" cy="1229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001002" y="4976037"/>
            <a:ext cx="467832" cy="9356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715132" y="4906213"/>
            <a:ext cx="329609" cy="7017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9388547" y="4927479"/>
            <a:ext cx="164605" cy="350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3"/>
          <a:stretch>
            <a:fillRect/>
          </a:stretch>
        </p:blipFill>
        <p:spPr>
          <a:xfrm>
            <a:off x="6617915" y="4884947"/>
            <a:ext cx="4252913" cy="1422123"/>
          </a:xfrm>
          <a:prstGeom prst="rect">
            <a:avLst/>
          </a:prstGeom>
        </p:spPr>
      </p:pic>
      <p:sp>
        <p:nvSpPr>
          <p:cNvPr id="38" name="TextBox 37"/>
          <p:cNvSpPr txBox="1"/>
          <p:nvPr/>
        </p:nvSpPr>
        <p:spPr>
          <a:xfrm>
            <a:off x="6337574" y="4646116"/>
            <a:ext cx="1282795"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D. </a:t>
            </a:r>
            <a:r>
              <a:rPr lang="en-US" sz="1400" i="1" dirty="0" err="1">
                <a:latin typeface="Arial" panose="020B0604020202020204" pitchFamily="34" charset="0"/>
                <a:cs typeface="Arial" panose="020B0604020202020204" pitchFamily="34" charset="0"/>
              </a:rPr>
              <a:t>glabriapex</a:t>
            </a:r>
            <a:endParaRPr lang="en-US" sz="1400" i="1" dirty="0">
              <a:latin typeface="Arial" panose="020B0604020202020204" pitchFamily="34" charset="0"/>
              <a:cs typeface="Arial" panose="020B0604020202020204" pitchFamily="34" charset="0"/>
            </a:endParaRPr>
          </a:p>
        </p:txBody>
      </p:sp>
      <p:sp>
        <p:nvSpPr>
          <p:cNvPr id="39" name="TextBox 38"/>
          <p:cNvSpPr txBox="1"/>
          <p:nvPr/>
        </p:nvSpPr>
        <p:spPr>
          <a:xfrm>
            <a:off x="7597141" y="4648859"/>
            <a:ext cx="1282795"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D. </a:t>
            </a:r>
            <a:r>
              <a:rPr lang="en-US" sz="1400" i="1" dirty="0" err="1">
                <a:latin typeface="Arial" panose="020B0604020202020204" pitchFamily="34" charset="0"/>
                <a:cs typeface="Arial" panose="020B0604020202020204" pitchFamily="34" charset="0"/>
              </a:rPr>
              <a:t>pilimana</a:t>
            </a:r>
            <a:endParaRPr lang="en-US" sz="1400" i="1" dirty="0">
              <a:latin typeface="Arial" panose="020B0604020202020204" pitchFamily="34" charset="0"/>
              <a:cs typeface="Arial" panose="020B0604020202020204" pitchFamily="34" charset="0"/>
            </a:endParaRPr>
          </a:p>
        </p:txBody>
      </p:sp>
      <p:sp>
        <p:nvSpPr>
          <p:cNvPr id="40" name="TextBox 39"/>
          <p:cNvSpPr txBox="1"/>
          <p:nvPr/>
        </p:nvSpPr>
        <p:spPr>
          <a:xfrm>
            <a:off x="8715133" y="4650836"/>
            <a:ext cx="1236942"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D. </a:t>
            </a:r>
            <a:r>
              <a:rPr lang="en-US" sz="1400" i="1" dirty="0" err="1">
                <a:latin typeface="Arial" panose="020B0604020202020204" pitchFamily="34" charset="0"/>
                <a:cs typeface="Arial" panose="020B0604020202020204" pitchFamily="34" charset="0"/>
              </a:rPr>
              <a:t>vesciseta</a:t>
            </a:r>
            <a:endParaRPr lang="en-US" sz="1400" i="1" dirty="0">
              <a:latin typeface="Arial" panose="020B0604020202020204" pitchFamily="34" charset="0"/>
              <a:cs typeface="Arial" panose="020B0604020202020204" pitchFamily="34" charset="0"/>
            </a:endParaRPr>
          </a:p>
        </p:txBody>
      </p:sp>
      <p:sp>
        <p:nvSpPr>
          <p:cNvPr id="41" name="TextBox 40"/>
          <p:cNvSpPr txBox="1"/>
          <p:nvPr/>
        </p:nvSpPr>
        <p:spPr>
          <a:xfrm>
            <a:off x="9977692" y="4668260"/>
            <a:ext cx="1236942"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D. </a:t>
            </a:r>
            <a:r>
              <a:rPr lang="en-US" sz="1400" i="1" dirty="0" err="1">
                <a:latin typeface="Arial" panose="020B0604020202020204" pitchFamily="34" charset="0"/>
                <a:cs typeface="Arial" panose="020B0604020202020204" pitchFamily="34" charset="0"/>
              </a:rPr>
              <a:t>conspicua</a:t>
            </a:r>
            <a:endParaRPr lang="en-US" sz="1400" i="1" dirty="0">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4"/>
          <a:stretch>
            <a:fillRect/>
          </a:stretch>
        </p:blipFill>
        <p:spPr>
          <a:xfrm>
            <a:off x="1775483" y="3609422"/>
            <a:ext cx="2326569" cy="1579866"/>
          </a:xfrm>
          <a:prstGeom prst="rect">
            <a:avLst/>
          </a:prstGeom>
        </p:spPr>
      </p:pic>
    </p:spTree>
    <p:extLst>
      <p:ext uri="{BB962C8B-B14F-4D97-AF65-F5344CB8AC3E}">
        <p14:creationId xmlns:p14="http://schemas.microsoft.com/office/powerpoint/2010/main" val="1678711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37E71-778D-4416-912C-4AE08B3D8D7A}"/>
              </a:ext>
            </a:extLst>
          </p:cNvPr>
          <p:cNvSpPr>
            <a:spLocks noGrp="1"/>
          </p:cNvSpPr>
          <p:nvPr>
            <p:ph type="title"/>
          </p:nvPr>
        </p:nvSpPr>
        <p:spPr/>
        <p:txBody>
          <a:bodyPr>
            <a:normAutofit/>
          </a:bodyPr>
          <a:lstStyle/>
          <a:p>
            <a:pPr algn="ctr"/>
            <a:r>
              <a:rPr lang="en-US" sz="4400" dirty="0"/>
              <a:t>Biogeography: Dispersal on Islands</a:t>
            </a:r>
          </a:p>
        </p:txBody>
      </p:sp>
      <p:sp>
        <p:nvSpPr>
          <p:cNvPr id="12" name="Content Placeholder 11">
            <a:extLst>
              <a:ext uri="{FF2B5EF4-FFF2-40B4-BE49-F238E27FC236}">
                <a16:creationId xmlns:a16="http://schemas.microsoft.com/office/drawing/2014/main" id="{FEEB99D9-E1B5-48E7-AD20-CB074DD2C973}"/>
              </a:ext>
            </a:extLst>
          </p:cNvPr>
          <p:cNvSpPr>
            <a:spLocks noGrp="1"/>
          </p:cNvSpPr>
          <p:nvPr>
            <p:ph sz="quarter" idx="1"/>
          </p:nvPr>
        </p:nvSpPr>
        <p:spPr>
          <a:xfrm>
            <a:off x="422786" y="1317313"/>
            <a:ext cx="7755361" cy="4937760"/>
          </a:xfrm>
        </p:spPr>
        <p:txBody>
          <a:bodyPr/>
          <a:lstStyle/>
          <a:p>
            <a:r>
              <a:rPr lang="en-US" dirty="0"/>
              <a:t>Adaptive radiation of Galapagos finches likely due to dispersal between islands in Galapagos archipelago  </a:t>
            </a:r>
          </a:p>
          <a:p>
            <a:endParaRPr lang="en-US" dirty="0"/>
          </a:p>
        </p:txBody>
      </p:sp>
      <p:pic>
        <p:nvPicPr>
          <p:cNvPr id="5" name="Picture 4">
            <a:extLst>
              <a:ext uri="{FF2B5EF4-FFF2-40B4-BE49-F238E27FC236}">
                <a16:creationId xmlns:a16="http://schemas.microsoft.com/office/drawing/2014/main" id="{D46FAFDE-FC9A-4CCF-A8A9-C44F2D572825}"/>
              </a:ext>
            </a:extLst>
          </p:cNvPr>
          <p:cNvPicPr>
            <a:picLocks noChangeAspect="1"/>
          </p:cNvPicPr>
          <p:nvPr/>
        </p:nvPicPr>
        <p:blipFill>
          <a:blip r:embed="rId2"/>
          <a:stretch>
            <a:fillRect/>
          </a:stretch>
        </p:blipFill>
        <p:spPr>
          <a:xfrm>
            <a:off x="1197217" y="2348148"/>
            <a:ext cx="5351067" cy="3820683"/>
          </a:xfrm>
          <a:prstGeom prst="rect">
            <a:avLst/>
          </a:prstGeom>
        </p:spPr>
      </p:pic>
      <p:pic>
        <p:nvPicPr>
          <p:cNvPr id="6" name="Picture 7" descr="24-11-AdaptiveRadiation-L">
            <a:extLst>
              <a:ext uri="{FF2B5EF4-FFF2-40B4-BE49-F238E27FC236}">
                <a16:creationId xmlns:a16="http://schemas.microsoft.com/office/drawing/2014/main" id="{BB26B88D-5855-46B0-AF4D-BB218959A1D3}"/>
              </a:ext>
            </a:extLst>
          </p:cNvPr>
          <p:cNvPicPr>
            <a:picLocks noChangeAspect="1" noChangeArrowheads="1"/>
          </p:cNvPicPr>
          <p:nvPr/>
        </p:nvPicPr>
        <p:blipFill>
          <a:blip r:embed="rId3" cstate="print"/>
          <a:srcRect/>
          <a:stretch>
            <a:fillRect/>
          </a:stretch>
        </p:blipFill>
        <p:spPr>
          <a:xfrm>
            <a:off x="8364960" y="1219200"/>
            <a:ext cx="3558261" cy="5133987"/>
          </a:xfrm>
          <a:prstGeom prst="rect">
            <a:avLst/>
          </a:prstGeom>
          <a:noFill/>
        </p:spPr>
      </p:pic>
    </p:spTree>
    <p:extLst>
      <p:ext uri="{BB962C8B-B14F-4D97-AF65-F5344CB8AC3E}">
        <p14:creationId xmlns:p14="http://schemas.microsoft.com/office/powerpoint/2010/main" val="150667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559"/>
            <a:ext cx="7252570" cy="6009740"/>
          </a:xfrm>
          <a:prstGeom prst="rect">
            <a:avLst/>
          </a:prstGeom>
        </p:spPr>
      </p:pic>
      <p:sp>
        <p:nvSpPr>
          <p:cNvPr id="6" name="Oval 5"/>
          <p:cNvSpPr/>
          <p:nvPr/>
        </p:nvSpPr>
        <p:spPr>
          <a:xfrm>
            <a:off x="192947" y="4588778"/>
            <a:ext cx="192947" cy="192947"/>
          </a:xfrm>
          <a:prstGeom prst="ellipse">
            <a:avLst/>
          </a:prstGeom>
          <a:solidFill>
            <a:srgbClr val="DC5454"/>
          </a:solidFill>
          <a:ln>
            <a:solidFill>
              <a:srgbClr val="DC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2943" y="4921912"/>
            <a:ext cx="192947" cy="192947"/>
          </a:xfrm>
          <a:prstGeom prst="ellipse">
            <a:avLst/>
          </a:prstGeom>
          <a:solidFill>
            <a:srgbClr val="5AD680"/>
          </a:solidFill>
          <a:ln>
            <a:solidFill>
              <a:srgbClr val="5AD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2943" y="5255046"/>
            <a:ext cx="192947" cy="192947"/>
          </a:xfrm>
          <a:prstGeom prst="ellipse">
            <a:avLst/>
          </a:prstGeom>
          <a:solidFill>
            <a:srgbClr val="ECEC44"/>
          </a:solidFill>
          <a:ln>
            <a:solidFill>
              <a:srgbClr val="ECEC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2943" y="5588180"/>
            <a:ext cx="192947" cy="192947"/>
          </a:xfrm>
          <a:prstGeom prst="ellipse">
            <a:avLst/>
          </a:prstGeom>
          <a:solidFill>
            <a:srgbClr val="626EE4"/>
          </a:solidFill>
          <a:ln>
            <a:solidFill>
              <a:srgbClr val="626E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5891" y="4531362"/>
            <a:ext cx="1652632" cy="338554"/>
          </a:xfrm>
          <a:prstGeom prst="rect">
            <a:avLst/>
          </a:prstGeom>
          <a:noFill/>
        </p:spPr>
        <p:txBody>
          <a:bodyPr wrap="square" rtlCol="0">
            <a:spAutoFit/>
          </a:bodyPr>
          <a:lstStyle/>
          <a:p>
            <a:r>
              <a:rPr lang="en-US" sz="1600" dirty="0"/>
              <a:t>= Elegant tern</a:t>
            </a:r>
          </a:p>
        </p:txBody>
      </p:sp>
      <p:sp>
        <p:nvSpPr>
          <p:cNvPr id="12" name="TextBox 11"/>
          <p:cNvSpPr txBox="1"/>
          <p:nvPr/>
        </p:nvSpPr>
        <p:spPr>
          <a:xfrm>
            <a:off x="385890" y="4862579"/>
            <a:ext cx="1652632" cy="338554"/>
          </a:xfrm>
          <a:prstGeom prst="rect">
            <a:avLst/>
          </a:prstGeom>
          <a:noFill/>
        </p:spPr>
        <p:txBody>
          <a:bodyPr wrap="square" rtlCol="0">
            <a:spAutoFit/>
          </a:bodyPr>
          <a:lstStyle/>
          <a:p>
            <a:r>
              <a:rPr lang="en-US" sz="1600" dirty="0"/>
              <a:t>= Cabot’s tern</a:t>
            </a:r>
          </a:p>
        </p:txBody>
      </p:sp>
      <p:sp>
        <p:nvSpPr>
          <p:cNvPr id="13" name="TextBox 12"/>
          <p:cNvSpPr txBox="1"/>
          <p:nvPr/>
        </p:nvSpPr>
        <p:spPr>
          <a:xfrm>
            <a:off x="385890" y="5197524"/>
            <a:ext cx="1652632" cy="338554"/>
          </a:xfrm>
          <a:prstGeom prst="rect">
            <a:avLst/>
          </a:prstGeom>
          <a:noFill/>
        </p:spPr>
        <p:txBody>
          <a:bodyPr wrap="square" rtlCol="0">
            <a:spAutoFit/>
          </a:bodyPr>
          <a:lstStyle/>
          <a:p>
            <a:r>
              <a:rPr lang="en-US" sz="1600" dirty="0"/>
              <a:t>= Cayenne tern</a:t>
            </a:r>
          </a:p>
        </p:txBody>
      </p:sp>
      <p:sp>
        <p:nvSpPr>
          <p:cNvPr id="14" name="TextBox 13"/>
          <p:cNvSpPr txBox="1"/>
          <p:nvPr/>
        </p:nvSpPr>
        <p:spPr>
          <a:xfrm>
            <a:off x="385890" y="5507326"/>
            <a:ext cx="1652632" cy="338554"/>
          </a:xfrm>
          <a:prstGeom prst="rect">
            <a:avLst/>
          </a:prstGeom>
          <a:noFill/>
        </p:spPr>
        <p:txBody>
          <a:bodyPr wrap="square" rtlCol="0">
            <a:spAutoFit/>
          </a:bodyPr>
          <a:lstStyle/>
          <a:p>
            <a:r>
              <a:rPr lang="en-US" sz="1600" dirty="0"/>
              <a:t>= Sandwich tern</a:t>
            </a:r>
          </a:p>
        </p:txBody>
      </p:sp>
      <p:cxnSp>
        <p:nvCxnSpPr>
          <p:cNvPr id="15" name="Straight Connector 14"/>
          <p:cNvCxnSpPr/>
          <p:nvPr/>
        </p:nvCxnSpPr>
        <p:spPr>
          <a:xfrm>
            <a:off x="7302674" y="3695178"/>
            <a:ext cx="51356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28767" y="2304789"/>
            <a:ext cx="12526" cy="346971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28767" y="5774499"/>
            <a:ext cx="1728592" cy="12526"/>
          </a:xfrm>
          <a:prstGeom prst="line">
            <a:avLst/>
          </a:prstGeom>
          <a:ln w="31750">
            <a:solidFill>
              <a:srgbClr val="626EE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141486" y="1102291"/>
            <a:ext cx="12526" cy="215447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32992" y="1102291"/>
            <a:ext cx="1403347" cy="0"/>
          </a:xfrm>
          <a:prstGeom prst="line">
            <a:avLst/>
          </a:prstGeom>
          <a:ln w="31750">
            <a:solidFill>
              <a:srgbClr val="DC545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43502" y="3246833"/>
            <a:ext cx="940235" cy="993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083737" y="2304789"/>
            <a:ext cx="0" cy="208407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083737" y="2315299"/>
            <a:ext cx="543739" cy="6503"/>
          </a:xfrm>
          <a:prstGeom prst="line">
            <a:avLst/>
          </a:prstGeom>
          <a:ln w="31750">
            <a:solidFill>
              <a:srgbClr val="ECEC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083737" y="4388863"/>
            <a:ext cx="463112" cy="0"/>
          </a:xfrm>
          <a:prstGeom prst="line">
            <a:avLst/>
          </a:prstGeom>
          <a:ln w="31750">
            <a:solidFill>
              <a:srgbClr val="5AD680"/>
            </a:solidFill>
          </a:ln>
        </p:spPr>
        <p:style>
          <a:lnRef idx="1">
            <a:schemeClr val="accent1"/>
          </a:lnRef>
          <a:fillRef idx="0">
            <a:schemeClr val="accent1"/>
          </a:fillRef>
          <a:effectRef idx="0">
            <a:schemeClr val="accent1"/>
          </a:effectRef>
          <a:fontRef idx="minor">
            <a:schemeClr val="tx1"/>
          </a:fontRef>
        </p:style>
      </p:cxnSp>
      <p:pic>
        <p:nvPicPr>
          <p:cNvPr id="29698" name="Picture 2" descr="http://www.larkwire.com/static/content/images/ipad/WBNA1/ElegantTern.jpg"/>
          <p:cNvPicPr>
            <a:picLocks noChangeAspect="1" noChangeArrowheads="1"/>
          </p:cNvPicPr>
          <p:nvPr/>
        </p:nvPicPr>
        <p:blipFill>
          <a:blip r:embed="rId4" cstate="print"/>
          <a:srcRect/>
          <a:stretch>
            <a:fillRect/>
          </a:stretch>
        </p:blipFill>
        <p:spPr bwMode="auto">
          <a:xfrm>
            <a:off x="9487467" y="133791"/>
            <a:ext cx="2020865" cy="1490597"/>
          </a:xfrm>
          <a:prstGeom prst="rect">
            <a:avLst/>
          </a:prstGeom>
          <a:noFill/>
        </p:spPr>
      </p:pic>
      <p:pic>
        <p:nvPicPr>
          <p:cNvPr id="29702" name="Picture 6" descr="File:Sandwich Tern perched.jpg"/>
          <p:cNvPicPr>
            <a:picLocks noChangeAspect="1" noChangeArrowheads="1"/>
          </p:cNvPicPr>
          <p:nvPr/>
        </p:nvPicPr>
        <p:blipFill>
          <a:blip r:embed="rId5" cstate="print"/>
          <a:srcRect/>
          <a:stretch>
            <a:fillRect/>
          </a:stretch>
        </p:blipFill>
        <p:spPr bwMode="auto">
          <a:xfrm>
            <a:off x="9487467" y="5197061"/>
            <a:ext cx="2011427" cy="1366578"/>
          </a:xfrm>
          <a:prstGeom prst="rect">
            <a:avLst/>
          </a:prstGeom>
          <a:noFill/>
        </p:spPr>
      </p:pic>
      <p:pic>
        <p:nvPicPr>
          <p:cNvPr id="23554" name="Picture 2" descr="http://farm7.staticflickr.com/6067/6106668502_613fe1effb_m.jpg"/>
          <p:cNvPicPr>
            <a:picLocks noChangeAspect="1" noChangeArrowheads="1"/>
          </p:cNvPicPr>
          <p:nvPr/>
        </p:nvPicPr>
        <p:blipFill>
          <a:blip r:embed="rId6" cstate="print"/>
          <a:srcRect/>
          <a:stretch>
            <a:fillRect/>
          </a:stretch>
        </p:blipFill>
        <p:spPr bwMode="auto">
          <a:xfrm>
            <a:off x="9487467" y="3445876"/>
            <a:ext cx="2049731" cy="1476036"/>
          </a:xfrm>
          <a:prstGeom prst="rect">
            <a:avLst/>
          </a:prstGeom>
          <a:noFill/>
        </p:spPr>
      </p:pic>
      <p:pic>
        <p:nvPicPr>
          <p:cNvPr id="23556" name="Picture 4" descr="https://c2.staticflickr.com/4/3568/3463375932_0495407114.jpg"/>
          <p:cNvPicPr>
            <a:picLocks noChangeAspect="1" noChangeArrowheads="1"/>
          </p:cNvPicPr>
          <p:nvPr/>
        </p:nvPicPr>
        <p:blipFill>
          <a:blip r:embed="rId7" cstate="print"/>
          <a:srcRect/>
          <a:stretch>
            <a:fillRect/>
          </a:stretch>
        </p:blipFill>
        <p:spPr bwMode="auto">
          <a:xfrm>
            <a:off x="9487467" y="1832075"/>
            <a:ext cx="2018275" cy="1347788"/>
          </a:xfrm>
          <a:prstGeom prst="rect">
            <a:avLst/>
          </a:prstGeom>
          <a:noFill/>
        </p:spPr>
      </p:pic>
      <p:cxnSp>
        <p:nvCxnSpPr>
          <p:cNvPr id="20" name="Straight Connector 19"/>
          <p:cNvCxnSpPr/>
          <p:nvPr/>
        </p:nvCxnSpPr>
        <p:spPr>
          <a:xfrm>
            <a:off x="7820273" y="2315299"/>
            <a:ext cx="325245" cy="0"/>
          </a:xfrm>
          <a:prstGeom prst="line">
            <a:avLst/>
          </a:prstGeom>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6585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Biogeography of </a:t>
            </a:r>
            <a:r>
              <a:rPr lang="en-US" sz="4400" dirty="0" err="1"/>
              <a:t>Camelidae</a:t>
            </a:r>
            <a:r>
              <a:rPr lang="en-US" sz="4400" dirty="0"/>
              <a:t>: Dispersal</a:t>
            </a:r>
          </a:p>
        </p:txBody>
      </p:sp>
      <p:pic>
        <p:nvPicPr>
          <p:cNvPr id="27650" name="Picture 2" descr="http://images.slideplayer.com/12/3519943/slides/slide_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6" y="1304260"/>
            <a:ext cx="6616665" cy="496371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i.imgur.com/UsiPAY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016" y="1539838"/>
            <a:ext cx="4796358" cy="435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2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6282813" cy="990600"/>
          </a:xfrm>
        </p:spPr>
        <p:txBody>
          <a:bodyPr>
            <a:normAutofit fontScale="90000"/>
          </a:bodyPr>
          <a:lstStyle/>
          <a:p>
            <a:pPr algn="ctr"/>
            <a:br>
              <a:rPr lang="en-US" dirty="0"/>
            </a:br>
            <a:r>
              <a:rPr lang="en-US" sz="4400" dirty="0"/>
              <a:t>Biotic Interchange</a:t>
            </a:r>
            <a:endParaRPr lang="en-US" dirty="0"/>
          </a:p>
        </p:txBody>
      </p:sp>
      <p:sp>
        <p:nvSpPr>
          <p:cNvPr id="3" name="Content Placeholder 2"/>
          <p:cNvSpPr>
            <a:spLocks noGrp="1"/>
          </p:cNvSpPr>
          <p:nvPr>
            <p:ph sz="quarter" idx="1"/>
          </p:nvPr>
        </p:nvSpPr>
        <p:spPr>
          <a:xfrm>
            <a:off x="609600" y="1219200"/>
            <a:ext cx="6111711" cy="4937760"/>
          </a:xfrm>
        </p:spPr>
        <p:txBody>
          <a:bodyPr>
            <a:normAutofit/>
          </a:bodyPr>
          <a:lstStyle/>
          <a:p>
            <a:pPr marL="0" indent="0">
              <a:buNone/>
            </a:pPr>
            <a:r>
              <a:rPr lang="en-US" sz="2400" b="1" dirty="0"/>
              <a:t>Biotic interchange</a:t>
            </a:r>
            <a:r>
              <a:rPr lang="en-US" sz="2400" dirty="0"/>
              <a:t>: when barrier between previously separated biotas breaks down, resulting in drastic changes to biodiversity</a:t>
            </a:r>
          </a:p>
          <a:p>
            <a:pPr marL="0" indent="0">
              <a:buNone/>
            </a:pPr>
            <a:endParaRPr lang="en-US" sz="1600" dirty="0"/>
          </a:p>
          <a:p>
            <a:pPr marL="0" indent="0">
              <a:buNone/>
            </a:pPr>
            <a:r>
              <a:rPr lang="en-US" sz="2400" b="1" dirty="0"/>
              <a:t>Great American Biotic Interchange</a:t>
            </a:r>
          </a:p>
          <a:p>
            <a:r>
              <a:rPr lang="en-US" sz="2000" dirty="0"/>
              <a:t>Isthmus of Panama connected North and South America</a:t>
            </a:r>
          </a:p>
          <a:p>
            <a:pPr lvl="1"/>
            <a:r>
              <a:rPr lang="en-US" sz="1800" dirty="0"/>
              <a:t>Heading south: Bear, Cat, Camel, Horse, Elephant, Dog and Pig families</a:t>
            </a:r>
            <a:r>
              <a:rPr lang="en-US" sz="1500" dirty="0"/>
              <a:t> </a:t>
            </a:r>
          </a:p>
          <a:p>
            <a:pPr lvl="1"/>
            <a:r>
              <a:rPr lang="en-US" sz="1800" dirty="0"/>
              <a:t>Heading north: Anteater, Porcupine, Armadillo, Sloth, and Possum families</a:t>
            </a:r>
          </a:p>
          <a:p>
            <a:pPr marL="0" indent="0">
              <a:buNone/>
            </a:pPr>
            <a:endParaRPr lang="en-US" sz="2400" b="1" dirty="0"/>
          </a:p>
        </p:txBody>
      </p:sp>
      <p:pic>
        <p:nvPicPr>
          <p:cNvPr id="2052" name="Picture 4" descr="http://cdn.phys.org/newman/gfx/news/hires/2015/1-smithsoni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263" y="218691"/>
            <a:ext cx="5052766" cy="645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1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BD11-3F5C-4AB2-9B59-41E0F7C4C06C}"/>
              </a:ext>
            </a:extLst>
          </p:cNvPr>
          <p:cNvSpPr>
            <a:spLocks noGrp="1"/>
          </p:cNvSpPr>
          <p:nvPr>
            <p:ph type="title"/>
          </p:nvPr>
        </p:nvSpPr>
        <p:spPr/>
        <p:txBody>
          <a:bodyPr>
            <a:normAutofit/>
          </a:bodyPr>
          <a:lstStyle/>
          <a:p>
            <a:pPr algn="ctr"/>
            <a:r>
              <a:rPr lang="en-US" sz="4400" dirty="0"/>
              <a:t>Biogeography: Vicariance</a:t>
            </a:r>
          </a:p>
        </p:txBody>
      </p:sp>
      <p:sp>
        <p:nvSpPr>
          <p:cNvPr id="5" name="Content Placeholder 4">
            <a:extLst>
              <a:ext uri="{FF2B5EF4-FFF2-40B4-BE49-F238E27FC236}">
                <a16:creationId xmlns:a16="http://schemas.microsoft.com/office/drawing/2014/main" id="{5E4B6902-A364-430A-AE54-6D842B12E0EB}"/>
              </a:ext>
            </a:extLst>
          </p:cNvPr>
          <p:cNvSpPr>
            <a:spLocks noGrp="1"/>
          </p:cNvSpPr>
          <p:nvPr>
            <p:ph sz="quarter" idx="1"/>
          </p:nvPr>
        </p:nvSpPr>
        <p:spPr>
          <a:xfrm>
            <a:off x="273428" y="1347020"/>
            <a:ext cx="3775196" cy="4937760"/>
          </a:xfrm>
        </p:spPr>
        <p:txBody>
          <a:bodyPr/>
          <a:lstStyle/>
          <a:p>
            <a:r>
              <a:rPr lang="en-US" dirty="0"/>
              <a:t>Connection of North and South America at the Panama isthmus led to the vicariance of the pork fish populations. </a:t>
            </a:r>
          </a:p>
        </p:txBody>
      </p:sp>
      <p:pic>
        <p:nvPicPr>
          <p:cNvPr id="7" name="Picture 2" descr="Image result for vicariance examples">
            <a:extLst>
              <a:ext uri="{FF2B5EF4-FFF2-40B4-BE49-F238E27FC236}">
                <a16:creationId xmlns:a16="http://schemas.microsoft.com/office/drawing/2014/main" id="{723D5AA8-981A-422D-BEB6-E50D8194F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330" y="1746694"/>
            <a:ext cx="3189404" cy="3882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199E80-B92C-4DB6-885E-E45611241348}"/>
              </a:ext>
            </a:extLst>
          </p:cNvPr>
          <p:cNvPicPr>
            <a:picLocks noChangeAspect="1"/>
          </p:cNvPicPr>
          <p:nvPr/>
        </p:nvPicPr>
        <p:blipFill>
          <a:blip r:embed="rId3"/>
          <a:stretch>
            <a:fillRect/>
          </a:stretch>
        </p:blipFill>
        <p:spPr>
          <a:xfrm>
            <a:off x="7553440" y="1890140"/>
            <a:ext cx="4435894" cy="3429112"/>
          </a:xfrm>
          <a:prstGeom prst="rect">
            <a:avLst/>
          </a:prstGeom>
        </p:spPr>
      </p:pic>
    </p:spTree>
    <p:extLst>
      <p:ext uri="{BB962C8B-B14F-4D97-AF65-F5344CB8AC3E}">
        <p14:creationId xmlns:p14="http://schemas.microsoft.com/office/powerpoint/2010/main" val="3552477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Biogeography of Mammals: Vicariance</a:t>
            </a:r>
          </a:p>
        </p:txBody>
      </p:sp>
      <p:pic>
        <p:nvPicPr>
          <p:cNvPr id="8" name="Picture 7"/>
          <p:cNvPicPr>
            <a:picLocks noChangeAspect="1"/>
          </p:cNvPicPr>
          <p:nvPr/>
        </p:nvPicPr>
        <p:blipFill>
          <a:blip r:embed="rId3"/>
          <a:stretch>
            <a:fillRect/>
          </a:stretch>
        </p:blipFill>
        <p:spPr>
          <a:xfrm>
            <a:off x="2992581" y="1279267"/>
            <a:ext cx="6406093" cy="4802556"/>
          </a:xfrm>
          <a:prstGeom prst="rect">
            <a:avLst/>
          </a:prstGeom>
        </p:spPr>
      </p:pic>
      <p:sp>
        <p:nvSpPr>
          <p:cNvPr id="9" name="TextBox 8"/>
          <p:cNvSpPr txBox="1"/>
          <p:nvPr/>
        </p:nvSpPr>
        <p:spPr>
          <a:xfrm>
            <a:off x="254507" y="1479209"/>
            <a:ext cx="2624447" cy="1077218"/>
          </a:xfrm>
          <a:prstGeom prst="rect">
            <a:avLst/>
          </a:prstGeom>
          <a:noFill/>
        </p:spPr>
        <p:txBody>
          <a:bodyPr wrap="square" rtlCol="0">
            <a:spAutoFit/>
          </a:bodyPr>
          <a:lstStyle/>
          <a:p>
            <a:r>
              <a:rPr lang="en-US" sz="1600" b="1" dirty="0"/>
              <a:t>Early Jurassic </a:t>
            </a:r>
          </a:p>
          <a:p>
            <a:r>
              <a:rPr lang="en-US" sz="1600" dirty="0"/>
              <a:t>(</a:t>
            </a:r>
            <a:r>
              <a:rPr lang="en-US" sz="1600" dirty="0">
                <a:latin typeface="Times New Roman" panose="02020603050405020304" pitchFamily="18" charset="0"/>
                <a:cs typeface="Times New Roman" panose="02020603050405020304" pitchFamily="18" charset="0"/>
              </a:rPr>
              <a:t>~ 200 </a:t>
            </a:r>
            <a:r>
              <a:rPr lang="en-US" sz="1600" dirty="0" err="1">
                <a:latin typeface="Times New Roman" panose="02020603050405020304" pitchFamily="18" charset="0"/>
                <a:cs typeface="Times New Roman" panose="02020603050405020304" pitchFamily="18" charset="0"/>
              </a:rPr>
              <a:t>mya</a:t>
            </a:r>
            <a:r>
              <a:rPr lang="en-US" sz="1600" dirty="0">
                <a:latin typeface="Times New Roman" panose="02020603050405020304" pitchFamily="18" charset="0"/>
                <a:cs typeface="Times New Roman" panose="02020603050405020304" pitchFamily="18" charset="0"/>
              </a:rPr>
              <a:t>)</a:t>
            </a:r>
          </a:p>
          <a:p>
            <a:pPr marL="119063" indent="-119063">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Monotremes</a:t>
            </a:r>
            <a:r>
              <a:rPr lang="en-US" sz="1600" dirty="0">
                <a:latin typeface="Times New Roman" panose="02020603050405020304" pitchFamily="18" charset="0"/>
                <a:cs typeface="Times New Roman" panose="02020603050405020304" pitchFamily="18" charset="0"/>
              </a:rPr>
              <a:t> and marsupials in southern Pangaea</a:t>
            </a:r>
          </a:p>
        </p:txBody>
      </p:sp>
      <p:sp>
        <p:nvSpPr>
          <p:cNvPr id="11" name="TextBox 10"/>
          <p:cNvSpPr txBox="1"/>
          <p:nvPr/>
        </p:nvSpPr>
        <p:spPr>
          <a:xfrm>
            <a:off x="9512301" y="1479209"/>
            <a:ext cx="2650309" cy="1569660"/>
          </a:xfrm>
          <a:prstGeom prst="rect">
            <a:avLst/>
          </a:prstGeom>
          <a:noFill/>
        </p:spPr>
        <p:txBody>
          <a:bodyPr wrap="square" rtlCol="0">
            <a:spAutoFit/>
          </a:bodyPr>
          <a:lstStyle/>
          <a:p>
            <a:r>
              <a:rPr lang="en-US" sz="1600" b="1" dirty="0"/>
              <a:t>Late Jurassic</a:t>
            </a:r>
            <a:r>
              <a:rPr lang="en-US" sz="1600" dirty="0"/>
              <a:t> (</a:t>
            </a:r>
            <a:r>
              <a:rPr lang="en-US" sz="1600" dirty="0">
                <a:latin typeface="Times New Roman" panose="02020603050405020304" pitchFamily="18" charset="0"/>
                <a:cs typeface="Times New Roman" panose="02020603050405020304" pitchFamily="18" charset="0"/>
              </a:rPr>
              <a:t>~ 180 </a:t>
            </a:r>
            <a:r>
              <a:rPr lang="en-US" sz="1600" dirty="0" err="1">
                <a:latin typeface="Times New Roman" panose="02020603050405020304" pitchFamily="18" charset="0"/>
                <a:cs typeface="Times New Roman" panose="02020603050405020304" pitchFamily="18" charset="0"/>
              </a:rPr>
              <a:t>mya</a:t>
            </a:r>
            <a:r>
              <a:rPr lang="en-US" sz="1600" dirty="0">
                <a:latin typeface="Times New Roman" panose="02020603050405020304" pitchFamily="18" charset="0"/>
                <a:cs typeface="Times New Roman" panose="02020603050405020304" pitchFamily="18" charset="0"/>
              </a:rPr>
              <a:t>)</a:t>
            </a:r>
          </a:p>
          <a:p>
            <a:pPr marL="119063" indent="-119063">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Eutheria</a:t>
            </a:r>
            <a:r>
              <a:rPr lang="en-US" sz="1600" dirty="0">
                <a:latin typeface="Times New Roman" panose="02020603050405020304" pitchFamily="18" charset="0"/>
                <a:cs typeface="Times New Roman" panose="02020603050405020304" pitchFamily="18" charset="0"/>
              </a:rPr>
              <a:t> diverge from Marsupials in “South America”</a:t>
            </a:r>
          </a:p>
          <a:p>
            <a:pPr marL="119063" indent="-119063">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p>
        </p:txBody>
      </p:sp>
      <p:sp>
        <p:nvSpPr>
          <p:cNvPr id="13" name="TextBox 12"/>
          <p:cNvSpPr txBox="1"/>
          <p:nvPr/>
        </p:nvSpPr>
        <p:spPr>
          <a:xfrm>
            <a:off x="70439" y="4162884"/>
            <a:ext cx="2992581" cy="1815882"/>
          </a:xfrm>
          <a:prstGeom prst="rect">
            <a:avLst/>
          </a:prstGeom>
          <a:noFill/>
        </p:spPr>
        <p:txBody>
          <a:bodyPr wrap="square" rtlCol="0">
            <a:spAutoFit/>
          </a:bodyPr>
          <a:lstStyle/>
          <a:p>
            <a:r>
              <a:rPr lang="en-US" sz="1600" b="1" dirty="0"/>
              <a:t>Early Cretaceous </a:t>
            </a:r>
            <a:r>
              <a:rPr lang="en-US" sz="1600" dirty="0"/>
              <a:t>(</a:t>
            </a:r>
            <a:r>
              <a:rPr lang="en-US" sz="1600" dirty="0">
                <a:latin typeface="Times New Roman" panose="02020603050405020304" pitchFamily="18" charset="0"/>
                <a:cs typeface="Times New Roman" panose="02020603050405020304" pitchFamily="18" charset="0"/>
              </a:rPr>
              <a:t>~ 135 </a:t>
            </a:r>
            <a:r>
              <a:rPr lang="en-US" sz="1600" dirty="0" err="1">
                <a:latin typeface="Times New Roman" panose="02020603050405020304" pitchFamily="18" charset="0"/>
                <a:cs typeface="Times New Roman" panose="02020603050405020304" pitchFamily="18" charset="0"/>
              </a:rPr>
              <a:t>mya</a:t>
            </a:r>
            <a:r>
              <a:rPr lang="en-US" sz="1600" dirty="0">
                <a:latin typeface="Times New Roman" panose="02020603050405020304" pitchFamily="18" charset="0"/>
                <a:cs typeface="Times New Roman" panose="02020603050405020304" pitchFamily="18" charset="0"/>
              </a:rPr>
              <a:t>)</a:t>
            </a:r>
          </a:p>
          <a:p>
            <a:pPr marL="119063" indent="-119063">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Marsupials and </a:t>
            </a:r>
            <a:r>
              <a:rPr lang="en-US" sz="1600" dirty="0" err="1">
                <a:latin typeface="Times New Roman" panose="02020603050405020304" pitchFamily="18" charset="0"/>
                <a:cs typeface="Times New Roman" panose="02020603050405020304" pitchFamily="18" charset="0"/>
              </a:rPr>
              <a:t>monotremes</a:t>
            </a:r>
            <a:r>
              <a:rPr lang="en-US" sz="1600" dirty="0">
                <a:latin typeface="Times New Roman" panose="02020603050405020304" pitchFamily="18" charset="0"/>
                <a:cs typeface="Times New Roman" panose="02020603050405020304" pitchFamily="18" charset="0"/>
              </a:rPr>
              <a:t> isolated in “Australia”</a:t>
            </a:r>
          </a:p>
          <a:p>
            <a:pPr marL="119063" indent="-119063">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Marsupials isolated on “South America”</a:t>
            </a:r>
          </a:p>
          <a:p>
            <a:pPr marL="119063" indent="-119063">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p>
        </p:txBody>
      </p:sp>
      <p:sp>
        <p:nvSpPr>
          <p:cNvPr id="14" name="TextBox 13"/>
          <p:cNvSpPr txBox="1"/>
          <p:nvPr/>
        </p:nvSpPr>
        <p:spPr>
          <a:xfrm>
            <a:off x="9512301" y="4023860"/>
            <a:ext cx="2795827" cy="1815882"/>
          </a:xfrm>
          <a:prstGeom prst="rect">
            <a:avLst/>
          </a:prstGeom>
          <a:noFill/>
        </p:spPr>
        <p:txBody>
          <a:bodyPr wrap="square" rtlCol="0">
            <a:spAutoFit/>
          </a:bodyPr>
          <a:lstStyle/>
          <a:p>
            <a:r>
              <a:rPr lang="en-US" sz="1600" b="1" dirty="0"/>
              <a:t>Early Paleocene </a:t>
            </a:r>
            <a:r>
              <a:rPr lang="en-US" sz="1600" dirty="0"/>
              <a:t>(</a:t>
            </a:r>
            <a:r>
              <a:rPr lang="en-US" sz="1600" dirty="0">
                <a:latin typeface="Times New Roman" panose="02020603050405020304" pitchFamily="18" charset="0"/>
                <a:cs typeface="Times New Roman" panose="02020603050405020304" pitchFamily="18" charset="0"/>
              </a:rPr>
              <a:t>~ 65 </a:t>
            </a:r>
            <a:r>
              <a:rPr lang="en-US" sz="1600" dirty="0" err="1">
                <a:latin typeface="Times New Roman" panose="02020603050405020304" pitchFamily="18" charset="0"/>
                <a:cs typeface="Times New Roman" panose="02020603050405020304" pitchFamily="18" charset="0"/>
              </a:rPr>
              <a:t>mya</a:t>
            </a:r>
            <a:r>
              <a:rPr lang="en-US" sz="1600" dirty="0">
                <a:latin typeface="Times New Roman" panose="02020603050405020304" pitchFamily="18" charset="0"/>
                <a:cs typeface="Times New Roman" panose="02020603050405020304" pitchFamily="18" charset="0"/>
              </a:rPr>
              <a:t>)</a:t>
            </a:r>
          </a:p>
          <a:p>
            <a:pPr marL="166688" indent="-166688">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Dinosaurs extinct</a:t>
            </a:r>
          </a:p>
          <a:p>
            <a:pPr marL="166688" indent="-166688">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Mammal radiation</a:t>
            </a:r>
          </a:p>
          <a:p>
            <a:pPr marL="166688" indent="-166688">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Eutheria</a:t>
            </a:r>
            <a:r>
              <a:rPr lang="en-US" sz="1600" dirty="0">
                <a:latin typeface="Times New Roman" panose="02020603050405020304" pitchFamily="18" charset="0"/>
                <a:cs typeface="Times New Roman" panose="02020603050405020304" pitchFamily="18" charset="0"/>
              </a:rPr>
              <a:t> northern  distribution</a:t>
            </a:r>
          </a:p>
          <a:p>
            <a:pPr marL="166688" indent="-166688">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207040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D330-250D-403F-9171-FA661A372296}"/>
              </a:ext>
            </a:extLst>
          </p:cNvPr>
          <p:cNvSpPr>
            <a:spLocks noGrp="1"/>
          </p:cNvSpPr>
          <p:nvPr>
            <p:ph type="title"/>
          </p:nvPr>
        </p:nvSpPr>
        <p:spPr/>
        <p:txBody>
          <a:bodyPr>
            <a:normAutofit/>
          </a:bodyPr>
          <a:lstStyle/>
          <a:p>
            <a:pPr algn="ctr"/>
            <a:r>
              <a:rPr lang="en-US" sz="4400" dirty="0"/>
              <a:t>Biogeography: Vicariance</a:t>
            </a:r>
          </a:p>
        </p:txBody>
      </p:sp>
      <p:sp>
        <p:nvSpPr>
          <p:cNvPr id="3" name="Content Placeholder 2">
            <a:extLst>
              <a:ext uri="{FF2B5EF4-FFF2-40B4-BE49-F238E27FC236}">
                <a16:creationId xmlns:a16="http://schemas.microsoft.com/office/drawing/2014/main" id="{AE32413F-F852-427F-A7D2-AFD0CF37F93D}"/>
              </a:ext>
            </a:extLst>
          </p:cNvPr>
          <p:cNvSpPr>
            <a:spLocks noGrp="1"/>
          </p:cNvSpPr>
          <p:nvPr>
            <p:ph sz="quarter" idx="1"/>
          </p:nvPr>
        </p:nvSpPr>
        <p:spPr>
          <a:xfrm>
            <a:off x="609599" y="1219200"/>
            <a:ext cx="6135330" cy="4937760"/>
          </a:xfrm>
        </p:spPr>
        <p:txBody>
          <a:bodyPr/>
          <a:lstStyle/>
          <a:p>
            <a:r>
              <a:rPr lang="en-US" dirty="0"/>
              <a:t>Lemurs are only found on Madagascar</a:t>
            </a:r>
          </a:p>
          <a:p>
            <a:r>
              <a:rPr lang="en-US" dirty="0"/>
              <a:t>Madagascar separated from Africa then India as Gondwana broke up</a:t>
            </a:r>
          </a:p>
          <a:p>
            <a:r>
              <a:rPr lang="en-US" dirty="0"/>
              <a:t>Lemurs closet living relatives are on Africa</a:t>
            </a:r>
          </a:p>
          <a:p>
            <a:endParaRPr lang="en-US" dirty="0"/>
          </a:p>
          <a:p>
            <a:pPr marL="0" indent="0">
              <a:buNone/>
            </a:pPr>
            <a:endParaRPr lang="en-US" dirty="0"/>
          </a:p>
        </p:txBody>
      </p:sp>
      <p:pic>
        <p:nvPicPr>
          <p:cNvPr id="4" name="Picture 3">
            <a:extLst>
              <a:ext uri="{FF2B5EF4-FFF2-40B4-BE49-F238E27FC236}">
                <a16:creationId xmlns:a16="http://schemas.microsoft.com/office/drawing/2014/main" id="{34FC439F-CEF4-4E8B-A634-6D56B87ECE0F}"/>
              </a:ext>
            </a:extLst>
          </p:cNvPr>
          <p:cNvPicPr>
            <a:picLocks noChangeAspect="1"/>
          </p:cNvPicPr>
          <p:nvPr/>
        </p:nvPicPr>
        <p:blipFill>
          <a:blip r:embed="rId2"/>
          <a:stretch>
            <a:fillRect/>
          </a:stretch>
        </p:blipFill>
        <p:spPr>
          <a:xfrm>
            <a:off x="6903166" y="1521358"/>
            <a:ext cx="5062846" cy="4635602"/>
          </a:xfrm>
          <a:prstGeom prst="rect">
            <a:avLst/>
          </a:prstGeom>
        </p:spPr>
      </p:pic>
      <p:pic>
        <p:nvPicPr>
          <p:cNvPr id="5" name="Picture 4">
            <a:extLst>
              <a:ext uri="{FF2B5EF4-FFF2-40B4-BE49-F238E27FC236}">
                <a16:creationId xmlns:a16="http://schemas.microsoft.com/office/drawing/2014/main" id="{4566C847-D206-4C4D-8AAC-549C1EF4D548}"/>
              </a:ext>
            </a:extLst>
          </p:cNvPr>
          <p:cNvPicPr>
            <a:picLocks noChangeAspect="1"/>
          </p:cNvPicPr>
          <p:nvPr/>
        </p:nvPicPr>
        <p:blipFill>
          <a:blip r:embed="rId3"/>
          <a:stretch>
            <a:fillRect/>
          </a:stretch>
        </p:blipFill>
        <p:spPr>
          <a:xfrm>
            <a:off x="3706938" y="3610878"/>
            <a:ext cx="3211995" cy="1897515"/>
          </a:xfrm>
          <a:prstGeom prst="rect">
            <a:avLst/>
          </a:prstGeom>
        </p:spPr>
      </p:pic>
      <p:pic>
        <p:nvPicPr>
          <p:cNvPr id="6" name="Picture 5">
            <a:extLst>
              <a:ext uri="{FF2B5EF4-FFF2-40B4-BE49-F238E27FC236}">
                <a16:creationId xmlns:a16="http://schemas.microsoft.com/office/drawing/2014/main" id="{30EA6C44-0C63-438F-A59B-9C69AA22FBAA}"/>
              </a:ext>
            </a:extLst>
          </p:cNvPr>
          <p:cNvPicPr>
            <a:picLocks noChangeAspect="1"/>
          </p:cNvPicPr>
          <p:nvPr/>
        </p:nvPicPr>
        <p:blipFill>
          <a:blip r:embed="rId4"/>
          <a:stretch>
            <a:fillRect/>
          </a:stretch>
        </p:blipFill>
        <p:spPr>
          <a:xfrm>
            <a:off x="530480" y="3610878"/>
            <a:ext cx="3067665" cy="2454132"/>
          </a:xfrm>
          <a:prstGeom prst="rect">
            <a:avLst/>
          </a:prstGeom>
        </p:spPr>
      </p:pic>
    </p:spTree>
    <p:extLst>
      <p:ext uri="{BB962C8B-B14F-4D97-AF65-F5344CB8AC3E}">
        <p14:creationId xmlns:p14="http://schemas.microsoft.com/office/powerpoint/2010/main" val="387423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neotropical.birds.cornell.edu/portal/image/image_gallery?uuid=d8ba3e7a-fe2d-40d1-9ea0-7ca9813bc87b&amp;groupId=11003&amp;t=1363023869074"/>
          <p:cNvPicPr>
            <a:picLocks noChangeAspect="1" noChangeArrowheads="1"/>
          </p:cNvPicPr>
          <p:nvPr/>
        </p:nvPicPr>
        <p:blipFill>
          <a:blip r:embed="rId3" cstate="print"/>
          <a:srcRect/>
          <a:stretch>
            <a:fillRect/>
          </a:stretch>
        </p:blipFill>
        <p:spPr bwMode="auto">
          <a:xfrm>
            <a:off x="938904" y="2855321"/>
            <a:ext cx="3081327" cy="3583172"/>
          </a:xfrm>
          <a:prstGeom prst="rect">
            <a:avLst/>
          </a:prstGeom>
          <a:noFill/>
        </p:spPr>
      </p:pic>
      <p:pic>
        <p:nvPicPr>
          <p:cNvPr id="25604" name="Picture 4" descr="http://askabiologist.asu.edu/aab_tools/_media/maps/black_tailed_gnatcatcher_L_M.gif"/>
          <p:cNvPicPr>
            <a:picLocks noChangeAspect="1" noChangeArrowheads="1"/>
          </p:cNvPicPr>
          <p:nvPr/>
        </p:nvPicPr>
        <p:blipFill>
          <a:blip r:embed="rId4" cstate="print"/>
          <a:srcRect/>
          <a:stretch>
            <a:fillRect/>
          </a:stretch>
        </p:blipFill>
        <p:spPr bwMode="auto">
          <a:xfrm>
            <a:off x="8240233" y="3241706"/>
            <a:ext cx="3479736" cy="3062167"/>
          </a:xfrm>
          <a:prstGeom prst="rect">
            <a:avLst/>
          </a:prstGeom>
          <a:noFill/>
        </p:spPr>
      </p:pic>
      <p:pic>
        <p:nvPicPr>
          <p:cNvPr id="4098" name="Picture 2" descr="http://birds.audubon.org/sites/default/files/imagecache/bird-full/species_images/Black-tailed_Gnatcatcher_s70-2-048_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109" y="1567841"/>
            <a:ext cx="1840761" cy="1472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preservecalavera.org/wp-content/uploads/2013/01/CA-gnatcatcher2.jpg"/>
          <p:cNvPicPr>
            <a:picLocks noChangeAspect="1" noChangeArrowheads="1"/>
          </p:cNvPicPr>
          <p:nvPr/>
        </p:nvPicPr>
        <p:blipFill>
          <a:blip r:embed="rId6" cstate="print"/>
          <a:srcRect/>
          <a:stretch>
            <a:fillRect/>
          </a:stretch>
        </p:blipFill>
        <p:spPr bwMode="auto">
          <a:xfrm>
            <a:off x="1330476" y="1238354"/>
            <a:ext cx="1614744" cy="1543374"/>
          </a:xfrm>
          <a:prstGeom prst="rect">
            <a:avLst/>
          </a:prstGeom>
          <a:noFill/>
        </p:spPr>
      </p:pic>
      <p:sp>
        <p:nvSpPr>
          <p:cNvPr id="8" name="TextBox 7"/>
          <p:cNvSpPr txBox="1"/>
          <p:nvPr/>
        </p:nvSpPr>
        <p:spPr>
          <a:xfrm>
            <a:off x="3156968" y="1842480"/>
            <a:ext cx="3569918" cy="461665"/>
          </a:xfrm>
          <a:prstGeom prst="rect">
            <a:avLst/>
          </a:prstGeom>
          <a:noFill/>
        </p:spPr>
        <p:txBody>
          <a:bodyPr wrap="square" rtlCol="0">
            <a:spAutoFit/>
          </a:bodyPr>
          <a:lstStyle/>
          <a:p>
            <a:r>
              <a:rPr lang="en-US" sz="2400" dirty="0">
                <a:sym typeface="Wingdings" pitchFamily="2" charset="2"/>
              </a:rPr>
              <a:t> California gnatcatcher</a:t>
            </a:r>
            <a:endParaRPr lang="en-US" sz="2400" dirty="0"/>
          </a:p>
        </p:txBody>
      </p:sp>
      <p:sp>
        <p:nvSpPr>
          <p:cNvPr id="9" name="TextBox 8"/>
          <p:cNvSpPr txBox="1"/>
          <p:nvPr/>
        </p:nvSpPr>
        <p:spPr>
          <a:xfrm>
            <a:off x="5240176" y="2393656"/>
            <a:ext cx="3849421" cy="461665"/>
          </a:xfrm>
          <a:prstGeom prst="rect">
            <a:avLst/>
          </a:prstGeom>
          <a:noFill/>
        </p:spPr>
        <p:txBody>
          <a:bodyPr wrap="square" rtlCol="0">
            <a:spAutoFit/>
          </a:bodyPr>
          <a:lstStyle/>
          <a:p>
            <a:pPr algn="r"/>
            <a:r>
              <a:rPr lang="en-US" sz="2400" dirty="0">
                <a:sym typeface="Wingdings" pitchFamily="2" charset="2"/>
              </a:rPr>
              <a:t>Black-tailed gnatcatcher  </a:t>
            </a:r>
            <a:endParaRPr lang="en-US" sz="2400" dirty="0"/>
          </a:p>
        </p:txBody>
      </p:sp>
      <p:sp>
        <p:nvSpPr>
          <p:cNvPr id="2" name="Title 1"/>
          <p:cNvSpPr>
            <a:spLocks noGrp="1"/>
          </p:cNvSpPr>
          <p:nvPr>
            <p:ph type="title"/>
          </p:nvPr>
        </p:nvSpPr>
        <p:spPr>
          <a:xfrm>
            <a:off x="255181" y="80309"/>
            <a:ext cx="11738345" cy="1068533"/>
          </a:xfrm>
        </p:spPr>
        <p:txBody>
          <a:bodyPr>
            <a:noAutofit/>
          </a:bodyPr>
          <a:lstStyle/>
          <a:p>
            <a:r>
              <a:rPr lang="en-US" sz="3300" dirty="0"/>
              <a:t>Biogeography or Gnatcatchers: Dispersal or Vicariance?</a:t>
            </a:r>
          </a:p>
        </p:txBody>
      </p:sp>
    </p:spTree>
    <p:extLst>
      <p:ext uri="{BB962C8B-B14F-4D97-AF65-F5344CB8AC3E}">
        <p14:creationId xmlns:p14="http://schemas.microsoft.com/office/powerpoint/2010/main" val="142752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History of Life on Earth</a:t>
            </a:r>
          </a:p>
        </p:txBody>
      </p:sp>
      <p:sp>
        <p:nvSpPr>
          <p:cNvPr id="12" name="Content Placeholder 11"/>
          <p:cNvSpPr>
            <a:spLocks noGrp="1"/>
          </p:cNvSpPr>
          <p:nvPr>
            <p:ph sz="quarter" idx="1"/>
          </p:nvPr>
        </p:nvSpPr>
        <p:spPr>
          <a:xfrm>
            <a:off x="609600" y="1219200"/>
            <a:ext cx="5880894" cy="5146876"/>
          </a:xfrm>
        </p:spPr>
        <p:txBody>
          <a:bodyPr>
            <a:normAutofit lnSpcReduction="10000"/>
          </a:bodyPr>
          <a:lstStyle/>
          <a:p>
            <a:pPr marL="0" indent="0">
              <a:spcBef>
                <a:spcPts val="0"/>
              </a:spcBef>
              <a:buNone/>
            </a:pPr>
            <a:r>
              <a:rPr lang="en-US" sz="2400" dirty="0"/>
              <a:t>Prokaryotes ~3.5 </a:t>
            </a:r>
            <a:r>
              <a:rPr lang="en-US" sz="2400" dirty="0" err="1"/>
              <a:t>bya</a:t>
            </a:r>
            <a:endParaRPr lang="en-US" sz="2400" dirty="0"/>
          </a:p>
          <a:p>
            <a:pPr lvl="1">
              <a:spcBef>
                <a:spcPts val="0"/>
              </a:spcBef>
            </a:pPr>
            <a:r>
              <a:rPr lang="en-US" sz="1800" dirty="0" err="1"/>
              <a:t>Stromatalites</a:t>
            </a:r>
            <a:r>
              <a:rPr lang="en-US" sz="1800" dirty="0"/>
              <a:t> for 1.5 billion years</a:t>
            </a:r>
          </a:p>
          <a:p>
            <a:pPr marL="0" indent="0">
              <a:spcBef>
                <a:spcPts val="0"/>
              </a:spcBef>
              <a:buNone/>
            </a:pPr>
            <a:endParaRPr lang="en-US" sz="1300" dirty="0"/>
          </a:p>
          <a:p>
            <a:pPr marL="0" indent="0">
              <a:spcBef>
                <a:spcPts val="0"/>
              </a:spcBef>
              <a:buNone/>
            </a:pPr>
            <a:r>
              <a:rPr lang="en-US" sz="2400" dirty="0"/>
              <a:t>Atmospheric Oxygen ~2.7 </a:t>
            </a:r>
            <a:r>
              <a:rPr lang="en-US" sz="2400" dirty="0" err="1"/>
              <a:t>bya</a:t>
            </a:r>
            <a:endParaRPr lang="en-US" sz="2400" dirty="0"/>
          </a:p>
          <a:p>
            <a:pPr lvl="1">
              <a:spcBef>
                <a:spcPts val="0"/>
              </a:spcBef>
            </a:pPr>
            <a:r>
              <a:rPr lang="en-US" sz="1800" dirty="0"/>
              <a:t>Photosynthetic bacteria5</a:t>
            </a:r>
          </a:p>
          <a:p>
            <a:pPr marL="0" indent="0">
              <a:spcBef>
                <a:spcPts val="0"/>
              </a:spcBef>
              <a:buNone/>
            </a:pPr>
            <a:endParaRPr lang="en-US" sz="1300" dirty="0"/>
          </a:p>
          <a:p>
            <a:pPr marL="0" indent="0">
              <a:spcBef>
                <a:spcPts val="0"/>
              </a:spcBef>
              <a:buNone/>
            </a:pPr>
            <a:r>
              <a:rPr lang="en-US" sz="2400" dirty="0"/>
              <a:t>Multicellular eukaryotes ~2.0 </a:t>
            </a:r>
            <a:r>
              <a:rPr lang="en-US" sz="2400" dirty="0" err="1"/>
              <a:t>bya</a:t>
            </a:r>
            <a:endParaRPr lang="en-US" sz="2400" dirty="0"/>
          </a:p>
          <a:p>
            <a:pPr lvl="1">
              <a:spcBef>
                <a:spcPts val="0"/>
              </a:spcBef>
            </a:pPr>
            <a:r>
              <a:rPr lang="en-US" sz="1900" dirty="0"/>
              <a:t>Endosymbiosis of prokaryotes</a:t>
            </a:r>
          </a:p>
          <a:p>
            <a:pPr lvl="1">
              <a:spcBef>
                <a:spcPts val="0"/>
              </a:spcBef>
            </a:pPr>
            <a:r>
              <a:rPr lang="en-US" sz="1900" dirty="0"/>
              <a:t>Soft bodied animals</a:t>
            </a:r>
          </a:p>
          <a:p>
            <a:pPr marL="0" indent="0">
              <a:spcBef>
                <a:spcPts val="0"/>
              </a:spcBef>
              <a:buNone/>
            </a:pPr>
            <a:endParaRPr lang="en-US" sz="1300" dirty="0"/>
          </a:p>
          <a:p>
            <a:pPr marL="0" indent="0">
              <a:spcBef>
                <a:spcPts val="0"/>
              </a:spcBef>
              <a:buNone/>
            </a:pPr>
            <a:r>
              <a:rPr lang="en-US" sz="2400" dirty="0"/>
              <a:t>Animals ~550 </a:t>
            </a:r>
            <a:r>
              <a:rPr lang="en-US" sz="2400" dirty="0" err="1"/>
              <a:t>mya</a:t>
            </a:r>
            <a:endParaRPr lang="en-US" sz="2400" dirty="0"/>
          </a:p>
          <a:p>
            <a:pPr lvl="1">
              <a:spcBef>
                <a:spcPts val="0"/>
              </a:spcBef>
            </a:pPr>
            <a:r>
              <a:rPr lang="en-US" sz="1900" dirty="0"/>
              <a:t>Cambrian explosion</a:t>
            </a:r>
          </a:p>
          <a:p>
            <a:pPr lvl="1">
              <a:spcBef>
                <a:spcPts val="0"/>
              </a:spcBef>
            </a:pPr>
            <a:r>
              <a:rPr lang="en-US" sz="1900" dirty="0"/>
              <a:t>First predators</a:t>
            </a:r>
          </a:p>
          <a:p>
            <a:pPr marL="0" indent="0">
              <a:spcBef>
                <a:spcPts val="0"/>
              </a:spcBef>
              <a:buNone/>
            </a:pPr>
            <a:endParaRPr lang="en-US" sz="1200" dirty="0"/>
          </a:p>
          <a:p>
            <a:pPr marL="0" indent="0">
              <a:spcBef>
                <a:spcPts val="0"/>
              </a:spcBef>
              <a:buNone/>
            </a:pPr>
            <a:r>
              <a:rPr lang="en-US" sz="2400" dirty="0"/>
              <a:t>Colonization of land ~500 </a:t>
            </a:r>
            <a:r>
              <a:rPr lang="en-US" sz="2400" dirty="0" err="1"/>
              <a:t>mya</a:t>
            </a:r>
            <a:endParaRPr lang="en-US" sz="2400" dirty="0"/>
          </a:p>
          <a:p>
            <a:pPr lvl="1">
              <a:spcBef>
                <a:spcPts val="0"/>
              </a:spcBef>
            </a:pPr>
            <a:r>
              <a:rPr lang="en-US" sz="1900" dirty="0"/>
              <a:t>Plants with mycorrhizae</a:t>
            </a:r>
          </a:p>
          <a:p>
            <a:pPr lvl="1">
              <a:spcBef>
                <a:spcPts val="0"/>
              </a:spcBef>
            </a:pPr>
            <a:r>
              <a:rPr lang="en-US" sz="1900" dirty="0"/>
              <a:t>Arthropods </a:t>
            </a:r>
            <a:r>
              <a:rPr lang="en-US" sz="2000" dirty="0"/>
              <a:t>~</a:t>
            </a:r>
            <a:r>
              <a:rPr lang="en-US" sz="1900" dirty="0"/>
              <a:t>450 </a:t>
            </a:r>
            <a:r>
              <a:rPr lang="en-US" sz="1900" dirty="0" err="1"/>
              <a:t>mya</a:t>
            </a:r>
            <a:endParaRPr lang="en-US" sz="1900" dirty="0"/>
          </a:p>
          <a:p>
            <a:pPr marL="0" indent="0">
              <a:spcBef>
                <a:spcPts val="0"/>
              </a:spcBef>
              <a:buNone/>
            </a:pPr>
            <a:endParaRPr lang="en-US" sz="1200" dirty="0"/>
          </a:p>
          <a:p>
            <a:pPr marL="0" indent="0">
              <a:spcBef>
                <a:spcPts val="0"/>
              </a:spcBef>
              <a:buNone/>
            </a:pPr>
            <a:r>
              <a:rPr lang="en-US" sz="2400" dirty="0"/>
              <a:t>Humans ~6-7 </a:t>
            </a:r>
            <a:r>
              <a:rPr lang="en-US" sz="2400" dirty="0" err="1"/>
              <a:t>mya</a:t>
            </a:r>
            <a:endParaRPr lang="en-US" sz="2400" dirty="0"/>
          </a:p>
        </p:txBody>
      </p:sp>
      <p:pic>
        <p:nvPicPr>
          <p:cNvPr id="4" name="Picture 3"/>
          <p:cNvPicPr>
            <a:picLocks noChangeAspect="1"/>
          </p:cNvPicPr>
          <p:nvPr/>
        </p:nvPicPr>
        <p:blipFill>
          <a:blip r:embed="rId3"/>
          <a:stretch>
            <a:fillRect/>
          </a:stretch>
        </p:blipFill>
        <p:spPr>
          <a:xfrm>
            <a:off x="6572695" y="1494190"/>
            <a:ext cx="4964444" cy="4592111"/>
          </a:xfrm>
          <a:prstGeom prst="rect">
            <a:avLst/>
          </a:prstGeom>
        </p:spPr>
      </p:pic>
      <p:sp>
        <p:nvSpPr>
          <p:cNvPr id="6" name="TextBox 5"/>
          <p:cNvSpPr txBox="1"/>
          <p:nvPr/>
        </p:nvSpPr>
        <p:spPr>
          <a:xfrm>
            <a:off x="9000673" y="1396895"/>
            <a:ext cx="1225077" cy="315920"/>
          </a:xfrm>
          <a:prstGeom prst="rect">
            <a:avLst/>
          </a:prstGeom>
          <a:noFill/>
        </p:spPr>
        <p:txBody>
          <a:bodyPr wrap="square" rtlCol="0">
            <a:spAutoFit/>
          </a:bodyPr>
          <a:lstStyle/>
          <a:p>
            <a:pPr>
              <a:lnSpc>
                <a:spcPts val="1900"/>
              </a:lnSpc>
            </a:pPr>
            <a:r>
              <a:rPr lang="en-US" sz="1200" b="1" dirty="0">
                <a:latin typeface="Arial" panose="020B0604020202020204" pitchFamily="34" charset="0"/>
                <a:cs typeface="Arial" panose="020B0604020202020204" pitchFamily="34" charset="0"/>
              </a:rPr>
              <a:t>Cenozoic</a:t>
            </a:r>
          </a:p>
        </p:txBody>
      </p:sp>
      <p:cxnSp>
        <p:nvCxnSpPr>
          <p:cNvPr id="8" name="Straight Connector 7"/>
          <p:cNvCxnSpPr/>
          <p:nvPr/>
        </p:nvCxnSpPr>
        <p:spPr>
          <a:xfrm>
            <a:off x="9175179" y="1674341"/>
            <a:ext cx="0" cy="1979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634371" y="1747105"/>
            <a:ext cx="0" cy="1979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93903" y="1433819"/>
            <a:ext cx="899075" cy="335989"/>
          </a:xfrm>
          <a:prstGeom prst="rect">
            <a:avLst/>
          </a:prstGeom>
          <a:noFill/>
        </p:spPr>
        <p:txBody>
          <a:bodyPr wrap="square" rtlCol="0">
            <a:spAutoFit/>
          </a:bodyPr>
          <a:lstStyle/>
          <a:p>
            <a:pPr>
              <a:lnSpc>
                <a:spcPts val="1900"/>
              </a:lnSpc>
            </a:pPr>
            <a:r>
              <a:rPr lang="en-US" sz="1200" b="1" dirty="0">
                <a:latin typeface="Arial" panose="020B0604020202020204" pitchFamily="34" charset="0"/>
                <a:cs typeface="Arial" panose="020B0604020202020204" pitchFamily="34" charset="0"/>
              </a:rPr>
              <a:t>Mesozoic</a:t>
            </a:r>
          </a:p>
        </p:txBody>
      </p:sp>
      <p:sp>
        <p:nvSpPr>
          <p:cNvPr id="11" name="TextBox 10"/>
          <p:cNvSpPr txBox="1"/>
          <p:nvPr/>
        </p:nvSpPr>
        <p:spPr>
          <a:xfrm>
            <a:off x="7544095" y="1940884"/>
            <a:ext cx="902676" cy="335989"/>
          </a:xfrm>
          <a:prstGeom prst="rect">
            <a:avLst/>
          </a:prstGeom>
          <a:noFill/>
        </p:spPr>
        <p:txBody>
          <a:bodyPr wrap="square" rtlCol="0">
            <a:spAutoFit/>
          </a:bodyPr>
          <a:lstStyle/>
          <a:p>
            <a:pPr>
              <a:lnSpc>
                <a:spcPts val="1900"/>
              </a:lnSpc>
            </a:pPr>
            <a:r>
              <a:rPr lang="en-US" sz="1200" b="1" dirty="0">
                <a:latin typeface="Arial" panose="020B0604020202020204" pitchFamily="34" charset="0"/>
                <a:cs typeface="Arial" panose="020B0604020202020204" pitchFamily="34" charset="0"/>
              </a:rPr>
              <a:t>Paleozoic</a:t>
            </a:r>
          </a:p>
        </p:txBody>
      </p:sp>
    </p:spTree>
    <p:extLst>
      <p:ext uri="{BB962C8B-B14F-4D97-AF65-F5344CB8AC3E}">
        <p14:creationId xmlns:p14="http://schemas.microsoft.com/office/powerpoint/2010/main" val="254604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5" y="152400"/>
            <a:ext cx="11791507" cy="990600"/>
          </a:xfrm>
        </p:spPr>
        <p:txBody>
          <a:bodyPr>
            <a:normAutofit/>
          </a:bodyPr>
          <a:lstStyle/>
          <a:p>
            <a:r>
              <a:rPr lang="en-US" sz="3400" dirty="0"/>
              <a:t>Biogeography of Kapok Tree: Dispersal or Vicariance?</a:t>
            </a:r>
          </a:p>
        </p:txBody>
      </p:sp>
      <p:sp>
        <p:nvSpPr>
          <p:cNvPr id="3" name="Content Placeholder 2"/>
          <p:cNvSpPr>
            <a:spLocks noGrp="1"/>
          </p:cNvSpPr>
          <p:nvPr>
            <p:ph sz="quarter" idx="1"/>
          </p:nvPr>
        </p:nvSpPr>
        <p:spPr>
          <a:xfrm>
            <a:off x="609600" y="1219200"/>
            <a:ext cx="9065342" cy="2055628"/>
          </a:xfrm>
        </p:spPr>
        <p:txBody>
          <a:bodyPr/>
          <a:lstStyle/>
          <a:p>
            <a:r>
              <a:rPr lang="en-US" dirty="0"/>
              <a:t>African and </a:t>
            </a:r>
            <a:r>
              <a:rPr lang="en-US" dirty="0" err="1"/>
              <a:t>Neotropic</a:t>
            </a:r>
            <a:r>
              <a:rPr lang="en-US" dirty="0"/>
              <a:t> distribution</a:t>
            </a:r>
          </a:p>
          <a:p>
            <a:r>
              <a:rPr lang="en-US" dirty="0"/>
              <a:t>Low level of genetic divergence between populations</a:t>
            </a:r>
          </a:p>
          <a:p>
            <a:r>
              <a:rPr lang="en-US" dirty="0"/>
              <a:t>Long distance dispersal supported </a:t>
            </a:r>
          </a:p>
        </p:txBody>
      </p:sp>
      <p:pic>
        <p:nvPicPr>
          <p:cNvPr id="28674" name="Picture 2" descr="https://c2.staticflickr.com/4/3069/2860379391_d6e2f6f82e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202" y="3190473"/>
            <a:ext cx="2314258" cy="308567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s://encrypted-tbn2.gstatic.com/images?q=tbn:ANd9GcTJXCop295I4UC3mWShTwTLgJiJUbXUT4Ykcfy9p7s5mfbpmT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30" y="3163365"/>
            <a:ext cx="3111596" cy="3125486"/>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Image result for kapok tree range">
            <a:extLst>
              <a:ext uri="{FF2B5EF4-FFF2-40B4-BE49-F238E27FC236}">
                <a16:creationId xmlns:a16="http://schemas.microsoft.com/office/drawing/2014/main" id="{13380657-DE27-4353-BF3A-CFF97531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087" y="2704092"/>
            <a:ext cx="5687183" cy="357028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images.bidorbuy.co.za/user_images/651/390651_090729222114_Chorisia_speciosa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120" y="4839407"/>
            <a:ext cx="1902830" cy="143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28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a:t>
            </a:r>
          </a:p>
        </p:txBody>
      </p:sp>
      <p:sp>
        <p:nvSpPr>
          <p:cNvPr id="3" name="Content Placeholder 2"/>
          <p:cNvSpPr>
            <a:spLocks noGrp="1"/>
          </p:cNvSpPr>
          <p:nvPr>
            <p:ph sz="quarter" idx="1"/>
          </p:nvPr>
        </p:nvSpPr>
        <p:spPr>
          <a:xfrm>
            <a:off x="435935" y="1257300"/>
            <a:ext cx="11376837" cy="5038725"/>
          </a:xfrm>
        </p:spPr>
        <p:txBody>
          <a:bodyPr>
            <a:normAutofit fontScale="92500" lnSpcReduction="20000"/>
          </a:bodyPr>
          <a:lstStyle/>
          <a:p>
            <a:pPr marL="0" indent="0">
              <a:buNone/>
            </a:pPr>
            <a:r>
              <a:rPr lang="en-US" sz="3000" b="1" dirty="0"/>
              <a:t>Biological diversity or biodiversity</a:t>
            </a:r>
            <a:r>
              <a:rPr lang="en-US" sz="3000" dirty="0"/>
              <a:t>: the variety of plants and animals, or other living things, in a particular area or region</a:t>
            </a:r>
          </a:p>
          <a:p>
            <a:pPr marL="0" indent="0">
              <a:buNone/>
            </a:pPr>
            <a:endParaRPr lang="en-US" sz="3200" b="1" dirty="0"/>
          </a:p>
          <a:p>
            <a:pPr marL="0" indent="0">
              <a:buNone/>
            </a:pPr>
            <a:r>
              <a:rPr lang="en-US" sz="3000" b="1" dirty="0"/>
              <a:t>Why is it important?</a:t>
            </a:r>
          </a:p>
          <a:p>
            <a:pPr marL="744538" indent="-287338"/>
            <a:r>
              <a:rPr lang="en-US" sz="2800" b="1" dirty="0"/>
              <a:t>Extrinsic value:  </a:t>
            </a:r>
            <a:r>
              <a:rPr lang="en-US" sz="2800" dirty="0"/>
              <a:t>The value to humans, ecosystem services</a:t>
            </a:r>
          </a:p>
          <a:p>
            <a:pPr marL="1018858" lvl="1" indent="-287338"/>
            <a:r>
              <a:rPr lang="en-US" sz="2600" dirty="0"/>
              <a:t>Provisioning services: we need it for food, medicine or industrial uses</a:t>
            </a:r>
          </a:p>
          <a:p>
            <a:pPr marL="1018858" lvl="1" indent="-287338"/>
            <a:r>
              <a:rPr lang="en-US" sz="2600" dirty="0"/>
              <a:t>Cultural services: we like the way it looks, spiritual value</a:t>
            </a:r>
          </a:p>
          <a:p>
            <a:pPr marL="1018858" lvl="1" indent="-287338"/>
            <a:r>
              <a:rPr lang="en-US" sz="2600" dirty="0"/>
              <a:t>Regulating services: decomposition and pest control</a:t>
            </a:r>
          </a:p>
          <a:p>
            <a:pPr marL="1018858" lvl="1" indent="-287338"/>
            <a:r>
              <a:rPr lang="en-US" sz="2600" dirty="0"/>
              <a:t>Habitat services: produces oxygen (photosynthesis), nutrient cycling</a:t>
            </a:r>
          </a:p>
          <a:p>
            <a:pPr marL="0" indent="0">
              <a:buNone/>
            </a:pPr>
            <a:endParaRPr lang="en-US" dirty="0"/>
          </a:p>
          <a:p>
            <a:pPr marL="744538" indent="-287338"/>
            <a:r>
              <a:rPr lang="en-US" sz="2800" b="1" u="sng" dirty="0"/>
              <a:t>________________</a:t>
            </a:r>
            <a:r>
              <a:rPr lang="en-US" sz="2800" dirty="0"/>
              <a:t>: The worth of an entity independent from external circumstances or its value to human</a:t>
            </a:r>
          </a:p>
          <a:p>
            <a:pPr marL="1018858" lvl="1" indent="-287338"/>
            <a:r>
              <a:rPr lang="en-US" sz="2600" dirty="0"/>
              <a:t>Value to biodiversity</a:t>
            </a:r>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6629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Loss of Biodiversity</a:t>
            </a:r>
          </a:p>
        </p:txBody>
      </p:sp>
      <p:sp>
        <p:nvSpPr>
          <p:cNvPr id="3" name="Content Placeholder 2"/>
          <p:cNvSpPr>
            <a:spLocks noGrp="1"/>
          </p:cNvSpPr>
          <p:nvPr>
            <p:ph sz="quarter" idx="1"/>
          </p:nvPr>
        </p:nvSpPr>
        <p:spPr>
          <a:xfrm>
            <a:off x="355076" y="1229412"/>
            <a:ext cx="7422841" cy="5077661"/>
          </a:xfrm>
        </p:spPr>
        <p:txBody>
          <a:bodyPr>
            <a:noAutofit/>
          </a:bodyPr>
          <a:lstStyle/>
          <a:p>
            <a:r>
              <a:rPr lang="en-US" sz="2400" dirty="0"/>
              <a:t>Human caused mass extinction event</a:t>
            </a:r>
          </a:p>
          <a:p>
            <a:pPr lvl="1">
              <a:spcBef>
                <a:spcPts val="0"/>
              </a:spcBef>
            </a:pPr>
            <a:r>
              <a:rPr lang="en-US" sz="2000" dirty="0"/>
              <a:t>1,000 to 10,000 times greater than natural extinction rates</a:t>
            </a:r>
          </a:p>
          <a:p>
            <a:pPr lvl="1">
              <a:spcBef>
                <a:spcPts val="0"/>
              </a:spcBef>
            </a:pPr>
            <a:r>
              <a:rPr lang="en-US" sz="2000" dirty="0"/>
              <a:t>Six mass extinction since evolution of life</a:t>
            </a:r>
          </a:p>
          <a:p>
            <a:pPr lvl="1">
              <a:spcBef>
                <a:spcPts val="0"/>
              </a:spcBef>
            </a:pPr>
            <a:r>
              <a:rPr lang="en-US" sz="2000" dirty="0"/>
              <a:t>Worst since extinction of dinosaurs</a:t>
            </a:r>
            <a:endParaRPr lang="en-US" sz="1200" dirty="0"/>
          </a:p>
          <a:p>
            <a:pPr>
              <a:spcBef>
                <a:spcPts val="1800"/>
              </a:spcBef>
            </a:pPr>
            <a:r>
              <a:rPr lang="en-US" sz="2400" dirty="0"/>
              <a:t>___________ under the greatest threat</a:t>
            </a:r>
          </a:p>
          <a:p>
            <a:pPr lvl="1">
              <a:spcBef>
                <a:spcPts val="0"/>
              </a:spcBef>
            </a:pPr>
            <a:r>
              <a:rPr lang="en-US" sz="2000" dirty="0"/>
              <a:t>40% at risk of extinction</a:t>
            </a:r>
          </a:p>
          <a:p>
            <a:pPr lvl="1">
              <a:spcBef>
                <a:spcPts val="0"/>
              </a:spcBef>
            </a:pPr>
            <a:r>
              <a:rPr lang="en-US" sz="2000" dirty="0"/>
              <a:t>Indicator species</a:t>
            </a:r>
          </a:p>
          <a:p>
            <a:pPr lvl="2">
              <a:spcBef>
                <a:spcPts val="0"/>
              </a:spcBef>
            </a:pPr>
            <a:r>
              <a:rPr lang="en-US" sz="1800" dirty="0"/>
              <a:t>Thin skin makes them susceptible to toxins</a:t>
            </a:r>
          </a:p>
          <a:p>
            <a:pPr lvl="2">
              <a:spcBef>
                <a:spcPts val="0"/>
              </a:spcBef>
            </a:pPr>
            <a:r>
              <a:rPr lang="en-US" sz="1800" dirty="0"/>
              <a:t>Live in both aquatic and terrestrial environments</a:t>
            </a:r>
            <a:endParaRPr lang="en-US" sz="1400" dirty="0"/>
          </a:p>
          <a:p>
            <a:pPr>
              <a:spcBef>
                <a:spcPts val="1800"/>
              </a:spcBef>
            </a:pPr>
            <a:r>
              <a:rPr lang="en-US" sz="2400" dirty="0"/>
              <a:t>___% of primates are endangered</a:t>
            </a:r>
          </a:p>
          <a:p>
            <a:pPr lvl="1">
              <a:spcBef>
                <a:spcPts val="0"/>
              </a:spcBef>
            </a:pPr>
            <a:r>
              <a:rPr lang="en-US" sz="2000" dirty="0"/>
              <a:t>Palm oil and orangutans</a:t>
            </a:r>
            <a:endParaRPr lang="en-US" sz="1400" dirty="0"/>
          </a:p>
          <a:p>
            <a:pPr>
              <a:spcBef>
                <a:spcPts val="1800"/>
              </a:spcBef>
            </a:pPr>
            <a:r>
              <a:rPr lang="en-US" sz="2400" dirty="0"/>
              <a:t>Most _____________ are threatened                                  or endangered</a:t>
            </a:r>
          </a:p>
        </p:txBody>
      </p:sp>
      <p:pic>
        <p:nvPicPr>
          <p:cNvPr id="1026" name="Picture 2" descr="http://news.illinois.edu/WebsandThumbs/johnson,kevin/passenger%20pigeon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825" y="3466905"/>
            <a:ext cx="2028691" cy="2840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ird.net.au/bird/images/b/b8/Thylac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373" y="4108376"/>
            <a:ext cx="324802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nx.org/content/m45573/latest/Figure_21_03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3825" y="1467774"/>
            <a:ext cx="2028691" cy="19130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ages.universityherald.com/data/images/full/4316/western-black-rhin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3063" y="2057632"/>
            <a:ext cx="3032335" cy="197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 Hotspots</a:t>
            </a:r>
          </a:p>
        </p:txBody>
      </p:sp>
      <p:sp>
        <p:nvSpPr>
          <p:cNvPr id="8" name="Content Placeholder 7"/>
          <p:cNvSpPr>
            <a:spLocks noGrp="1"/>
          </p:cNvSpPr>
          <p:nvPr>
            <p:ph sz="quarter" idx="1"/>
          </p:nvPr>
        </p:nvSpPr>
        <p:spPr>
          <a:xfrm>
            <a:off x="197098" y="1241993"/>
            <a:ext cx="4089152" cy="4937760"/>
          </a:xfrm>
        </p:spPr>
        <p:txBody>
          <a:bodyPr>
            <a:normAutofit/>
          </a:bodyPr>
          <a:lstStyle/>
          <a:p>
            <a:pPr marL="0" indent="0">
              <a:buNone/>
            </a:pPr>
            <a:r>
              <a:rPr lang="en-US" b="1" dirty="0"/>
              <a:t>Requirements</a:t>
            </a:r>
          </a:p>
          <a:p>
            <a:r>
              <a:rPr lang="en-US" sz="2400" dirty="0"/>
              <a:t>At least 1500 endemic plant species</a:t>
            </a:r>
          </a:p>
          <a:p>
            <a:pPr lvl="1"/>
            <a:r>
              <a:rPr lang="en-US" sz="2200" b="1" u="sng" dirty="0"/>
              <a:t>________</a:t>
            </a:r>
            <a:r>
              <a:rPr lang="en-US" sz="2200" dirty="0"/>
              <a:t>: species found only in a distinct geographic area</a:t>
            </a:r>
          </a:p>
          <a:p>
            <a:r>
              <a:rPr lang="en-US" sz="2400" dirty="0"/>
              <a:t>70% loss of original habitat</a:t>
            </a:r>
          </a:p>
          <a:p>
            <a:endParaRPr lang="en-US" sz="2400" dirty="0"/>
          </a:p>
          <a:p>
            <a:pPr marL="0" indent="0">
              <a:buNone/>
            </a:pPr>
            <a:r>
              <a:rPr lang="en-US" sz="2800" dirty="0"/>
              <a:t>35 areas around the world</a:t>
            </a:r>
          </a:p>
          <a:p>
            <a:r>
              <a:rPr lang="en-US" sz="2400" dirty="0"/>
              <a:t>Support nearly 60% of all plant and animal species</a:t>
            </a:r>
          </a:p>
          <a:p>
            <a:r>
              <a:rPr lang="en-US" sz="2400" dirty="0"/>
              <a:t>California Floristic Province</a:t>
            </a:r>
          </a:p>
          <a:p>
            <a:endParaRPr lang="en-US" sz="2400" dirty="0"/>
          </a:p>
        </p:txBody>
      </p:sp>
      <p:pic>
        <p:nvPicPr>
          <p:cNvPr id="3" name="Picture 2">
            <a:extLst>
              <a:ext uri="{FF2B5EF4-FFF2-40B4-BE49-F238E27FC236}">
                <a16:creationId xmlns:a16="http://schemas.microsoft.com/office/drawing/2014/main" id="{5FC7C63F-5C78-4681-A478-5005EDC2FA71}"/>
              </a:ext>
            </a:extLst>
          </p:cNvPr>
          <p:cNvPicPr>
            <a:picLocks noChangeAspect="1"/>
          </p:cNvPicPr>
          <p:nvPr/>
        </p:nvPicPr>
        <p:blipFill>
          <a:blip r:embed="rId3"/>
          <a:stretch>
            <a:fillRect/>
          </a:stretch>
        </p:blipFill>
        <p:spPr>
          <a:xfrm>
            <a:off x="4654437" y="1460090"/>
            <a:ext cx="7340465" cy="4220434"/>
          </a:xfrm>
          <a:prstGeom prst="rect">
            <a:avLst/>
          </a:prstGeom>
        </p:spPr>
      </p:pic>
    </p:spTree>
    <p:extLst>
      <p:ext uri="{BB962C8B-B14F-4D97-AF65-F5344CB8AC3E}">
        <p14:creationId xmlns:p14="http://schemas.microsoft.com/office/powerpoint/2010/main" val="2552825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Impacts on Biodiversity</a:t>
            </a:r>
          </a:p>
        </p:txBody>
      </p:sp>
      <p:sp>
        <p:nvSpPr>
          <p:cNvPr id="3" name="Content Placeholder 2"/>
          <p:cNvSpPr>
            <a:spLocks noGrp="1"/>
          </p:cNvSpPr>
          <p:nvPr>
            <p:ph sz="quarter" idx="1"/>
          </p:nvPr>
        </p:nvSpPr>
        <p:spPr>
          <a:xfrm>
            <a:off x="609600" y="1219200"/>
            <a:ext cx="10586484" cy="4937760"/>
          </a:xfrm>
        </p:spPr>
        <p:txBody>
          <a:bodyPr/>
          <a:lstStyle/>
          <a:p>
            <a:pPr marL="0" indent="0">
              <a:buNone/>
            </a:pPr>
            <a:r>
              <a:rPr lang="en-US" b="1" dirty="0"/>
              <a:t>Habitat loss</a:t>
            </a:r>
            <a:r>
              <a:rPr lang="en-US" dirty="0"/>
              <a:t>: the conversion or transformation of a natural area into wholly human occupied area of little or no use to wild species</a:t>
            </a:r>
          </a:p>
          <a:p>
            <a:endParaRPr lang="en-US" dirty="0"/>
          </a:p>
          <a:p>
            <a:r>
              <a:rPr lang="en-US" dirty="0"/>
              <a:t>__________ threat to biodiversity</a:t>
            </a:r>
          </a:p>
          <a:p>
            <a:endParaRPr lang="en-US" sz="1600" dirty="0"/>
          </a:p>
          <a:p>
            <a:r>
              <a:rPr lang="en-US" dirty="0"/>
              <a:t>Mostly caused by expansion                                                                   of agricultural land</a:t>
            </a:r>
          </a:p>
          <a:p>
            <a:endParaRPr lang="en-US" sz="1600" dirty="0"/>
          </a:p>
          <a:p>
            <a:r>
              <a:rPr lang="en-US" dirty="0"/>
              <a:t>___% of species listed                                                          as either threatened or endangered                                                               due to habitat loss</a:t>
            </a:r>
          </a:p>
        </p:txBody>
      </p:sp>
      <p:pic>
        <p:nvPicPr>
          <p:cNvPr id="7174" name="Picture 6" descr="http://www.aqua-firma.co.uk/editorfiles/Image/Sabah/Habitat-Loss-3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829" y="2450918"/>
            <a:ext cx="5401413" cy="380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76977" y="2190052"/>
            <a:ext cx="4019107" cy="369332"/>
          </a:xfrm>
          <a:prstGeom prst="rect">
            <a:avLst/>
          </a:prstGeom>
          <a:noFill/>
        </p:spPr>
        <p:txBody>
          <a:bodyPr wrap="square" rtlCol="0">
            <a:spAutoFit/>
          </a:bodyPr>
          <a:lstStyle/>
          <a:p>
            <a:r>
              <a:rPr lang="en-US" dirty="0"/>
              <a:t>Palm tree plantations in Borneo</a:t>
            </a:r>
          </a:p>
        </p:txBody>
      </p:sp>
    </p:spTree>
    <p:extLst>
      <p:ext uri="{BB962C8B-B14F-4D97-AF65-F5344CB8AC3E}">
        <p14:creationId xmlns:p14="http://schemas.microsoft.com/office/powerpoint/2010/main" val="339534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76224" y="1219200"/>
            <a:ext cx="11706225" cy="4937760"/>
          </a:xfrm>
        </p:spPr>
        <p:txBody>
          <a:bodyPr>
            <a:normAutofit lnSpcReduction="10000"/>
          </a:bodyPr>
          <a:lstStyle/>
          <a:p>
            <a:pPr marL="0" indent="0">
              <a:buNone/>
            </a:pPr>
            <a:r>
              <a:rPr lang="en-US" sz="2400" b="1" u="sng" dirty="0"/>
              <a:t>_______________</a:t>
            </a:r>
            <a:r>
              <a:rPr lang="en-US" sz="2400" dirty="0"/>
              <a:t> the clearing of forests and the conversion of the land for non-forests use</a:t>
            </a:r>
          </a:p>
          <a:p>
            <a:pPr lvl="1"/>
            <a:r>
              <a:rPr lang="en-US" sz="2200" dirty="0"/>
              <a:t>Slash and burn </a:t>
            </a:r>
          </a:p>
          <a:p>
            <a:pPr marL="274320" lvl="1" indent="0">
              <a:buNone/>
            </a:pPr>
            <a:endParaRPr lang="en-US" sz="1200" dirty="0"/>
          </a:p>
          <a:p>
            <a:pPr marL="514350" indent="-400050">
              <a:buNone/>
            </a:pPr>
            <a:r>
              <a:rPr lang="en-US" sz="2400" dirty="0"/>
              <a:t>Causes:</a:t>
            </a:r>
          </a:p>
          <a:p>
            <a:pPr marL="514350" indent="-171450"/>
            <a:r>
              <a:rPr lang="en-US" sz="2000" dirty="0"/>
              <a:t>48% due to subsistence farming</a:t>
            </a:r>
          </a:p>
          <a:p>
            <a:pPr marL="514350" indent="-171450"/>
            <a:r>
              <a:rPr lang="en-US" sz="2000" dirty="0"/>
              <a:t>32% due to commercial agriculture</a:t>
            </a:r>
          </a:p>
          <a:p>
            <a:pPr marL="514350" indent="-171450"/>
            <a:r>
              <a:rPr lang="en-US" sz="2000" dirty="0"/>
              <a:t>14% due to logging</a:t>
            </a:r>
          </a:p>
          <a:p>
            <a:pPr marL="514350" indent="-171450"/>
            <a:r>
              <a:rPr lang="en-US" sz="2000" dirty="0"/>
              <a:t>5% used as wood for fuel</a:t>
            </a:r>
          </a:p>
          <a:p>
            <a:pPr marL="514350" indent="-400050"/>
            <a:endParaRPr lang="en-US" sz="1400" dirty="0"/>
          </a:p>
          <a:p>
            <a:pPr marL="514350" indent="-400050">
              <a:buNone/>
            </a:pPr>
            <a:r>
              <a:rPr lang="en-US" sz="2400" dirty="0"/>
              <a:t>Consequences: </a:t>
            </a:r>
          </a:p>
          <a:p>
            <a:pPr marL="514350" indent="-171450"/>
            <a:r>
              <a:rPr lang="en-US" sz="2000" dirty="0"/>
              <a:t>Less oxygen</a:t>
            </a:r>
          </a:p>
          <a:p>
            <a:pPr marL="514350" indent="-171450"/>
            <a:r>
              <a:rPr lang="en-US" sz="2000" dirty="0"/>
              <a:t>Less water</a:t>
            </a:r>
          </a:p>
          <a:p>
            <a:pPr marL="514350" indent="-171450"/>
            <a:r>
              <a:rPr lang="en-US" sz="2000" dirty="0"/>
              <a:t>Land slides</a:t>
            </a:r>
          </a:p>
          <a:p>
            <a:endParaRPr lang="en-US" sz="2000" dirty="0"/>
          </a:p>
        </p:txBody>
      </p:sp>
      <p:pic>
        <p:nvPicPr>
          <p:cNvPr id="6150" name="Picture 6" descr="http://speakupforthevoiceless.files.wordpress.com/2013/05/41145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051" y="2049440"/>
            <a:ext cx="6075472" cy="40099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5187" y="14842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4075617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 Succession in Communities</a:t>
            </a:r>
          </a:p>
        </p:txBody>
      </p:sp>
      <p:sp>
        <p:nvSpPr>
          <p:cNvPr id="3" name="Content Placeholder 2"/>
          <p:cNvSpPr>
            <a:spLocks noGrp="1"/>
          </p:cNvSpPr>
          <p:nvPr>
            <p:ph sz="quarter" idx="1"/>
          </p:nvPr>
        </p:nvSpPr>
        <p:spPr>
          <a:xfrm>
            <a:off x="609600" y="1219199"/>
            <a:ext cx="11437088" cy="5054009"/>
          </a:xfrm>
        </p:spPr>
        <p:txBody>
          <a:bodyPr>
            <a:normAutofit fontScale="92500" lnSpcReduction="20000"/>
          </a:bodyPr>
          <a:lstStyle/>
          <a:p>
            <a:pPr marL="0" indent="0">
              <a:buNone/>
            </a:pPr>
            <a:r>
              <a:rPr lang="en-US" b="1" dirty="0"/>
              <a:t>Succession</a:t>
            </a:r>
            <a:r>
              <a:rPr lang="en-US" dirty="0"/>
              <a:t>: a series of replacements of community members at a given location until a relatively stable final state is reached</a:t>
            </a:r>
          </a:p>
          <a:p>
            <a:pPr marL="0" indent="0">
              <a:buNone/>
            </a:pPr>
            <a:endParaRPr lang="en-US" dirty="0"/>
          </a:p>
          <a:p>
            <a:pPr marL="0" indent="0">
              <a:buNone/>
            </a:pPr>
            <a:r>
              <a:rPr lang="en-US" b="1" dirty="0"/>
              <a:t>Primary succession</a:t>
            </a:r>
            <a:r>
              <a:rPr lang="en-US" dirty="0"/>
              <a:t>: succession in which the starting state is one of little or no life and a soil void of nutrients.</a:t>
            </a:r>
          </a:p>
          <a:p>
            <a:pPr lvl="1"/>
            <a:r>
              <a:rPr lang="en-US" dirty="0"/>
              <a:t>Glaciers, floods, volcanic eruptions and landslides</a:t>
            </a:r>
          </a:p>
          <a:p>
            <a:pPr lvl="1"/>
            <a:r>
              <a:rPr lang="en-US" b="1" dirty="0"/>
              <a:t>Pioneering species</a:t>
            </a:r>
            <a:r>
              <a:rPr lang="en-US" dirty="0"/>
              <a:t>: hardy species that are the first to colonize disturbed ecosystems</a:t>
            </a:r>
          </a:p>
          <a:p>
            <a:pPr marL="0" indent="0">
              <a:buNone/>
            </a:pPr>
            <a:endParaRPr lang="en-US" dirty="0"/>
          </a:p>
          <a:p>
            <a:pPr marL="0" indent="0">
              <a:buNone/>
            </a:pPr>
            <a:r>
              <a:rPr lang="en-US" b="1" dirty="0"/>
              <a:t>Secondary succession</a:t>
            </a:r>
            <a:r>
              <a:rPr lang="en-US" dirty="0"/>
              <a:t>: succession in which the final stage of the habitat has been disturbed, but life remains and the soil has nutrients</a:t>
            </a:r>
          </a:p>
          <a:p>
            <a:pPr lvl="1"/>
            <a:r>
              <a:rPr lang="en-US" dirty="0"/>
              <a:t>Fires or logging</a:t>
            </a:r>
          </a:p>
          <a:p>
            <a:pPr marL="0" indent="0">
              <a:buNone/>
            </a:pPr>
            <a:endParaRPr lang="en-US" dirty="0"/>
          </a:p>
          <a:p>
            <a:pPr marL="0" indent="0">
              <a:buNone/>
            </a:pPr>
            <a:r>
              <a:rPr lang="en-US" b="1" dirty="0"/>
              <a:t>Climax community</a:t>
            </a:r>
            <a:r>
              <a:rPr lang="en-US" dirty="0"/>
              <a:t>: an ecological community in the final stage of succession in which the species composition remains relatively stable</a:t>
            </a:r>
          </a:p>
        </p:txBody>
      </p:sp>
    </p:spTree>
    <p:extLst>
      <p:ext uri="{BB962C8B-B14F-4D97-AF65-F5344CB8AC3E}">
        <p14:creationId xmlns:p14="http://schemas.microsoft.com/office/powerpoint/2010/main" val="285218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Habitat Succession</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89062" y="1253333"/>
            <a:ext cx="7125994" cy="489975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44" y="1216740"/>
            <a:ext cx="3298643" cy="5024732"/>
          </a:xfrm>
          <a:prstGeom prst="rect">
            <a:avLst/>
          </a:prstGeom>
        </p:spPr>
      </p:pic>
      <p:sp>
        <p:nvSpPr>
          <p:cNvPr id="6" name="TextBox 5"/>
          <p:cNvSpPr txBox="1"/>
          <p:nvPr/>
        </p:nvSpPr>
        <p:spPr>
          <a:xfrm>
            <a:off x="609599" y="1441478"/>
            <a:ext cx="893135" cy="400110"/>
          </a:xfrm>
          <a:prstGeom prst="rect">
            <a:avLst/>
          </a:prstGeom>
          <a:noFill/>
        </p:spPr>
        <p:txBody>
          <a:bodyPr wrap="square" rtlCol="0">
            <a:spAutoFit/>
          </a:bodyPr>
          <a:lstStyle/>
          <a:p>
            <a:r>
              <a:rPr lang="en-US" sz="2000" b="1" dirty="0">
                <a:solidFill>
                  <a:schemeClr val="bg1"/>
                </a:solidFill>
              </a:rPr>
              <a:t>1980</a:t>
            </a:r>
          </a:p>
        </p:txBody>
      </p:sp>
      <p:sp>
        <p:nvSpPr>
          <p:cNvPr id="7" name="TextBox 6"/>
          <p:cNvSpPr txBox="1"/>
          <p:nvPr/>
        </p:nvSpPr>
        <p:spPr>
          <a:xfrm>
            <a:off x="609600" y="4554279"/>
            <a:ext cx="893135" cy="400110"/>
          </a:xfrm>
          <a:prstGeom prst="rect">
            <a:avLst/>
          </a:prstGeom>
          <a:noFill/>
        </p:spPr>
        <p:txBody>
          <a:bodyPr wrap="square" rtlCol="0">
            <a:spAutoFit/>
          </a:bodyPr>
          <a:lstStyle/>
          <a:p>
            <a:r>
              <a:rPr lang="en-US" sz="2000" b="1" dirty="0">
                <a:solidFill>
                  <a:schemeClr val="bg1"/>
                </a:solidFill>
              </a:rPr>
              <a:t>1998</a:t>
            </a:r>
          </a:p>
        </p:txBody>
      </p:sp>
    </p:spTree>
    <p:extLst>
      <p:ext uri="{BB962C8B-B14F-4D97-AF65-F5344CB8AC3E}">
        <p14:creationId xmlns:p14="http://schemas.microsoft.com/office/powerpoint/2010/main" val="2162526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Habitat Succession</a:t>
            </a:r>
          </a:p>
        </p:txBody>
      </p:sp>
      <p:pic>
        <p:nvPicPr>
          <p:cNvPr id="4" name="Picture 3"/>
          <p:cNvPicPr>
            <a:picLocks noChangeAspect="1"/>
          </p:cNvPicPr>
          <p:nvPr/>
        </p:nvPicPr>
        <p:blipFill>
          <a:blip r:embed="rId2"/>
          <a:stretch>
            <a:fillRect/>
          </a:stretch>
        </p:blipFill>
        <p:spPr>
          <a:xfrm>
            <a:off x="1519084" y="1253613"/>
            <a:ext cx="8878530" cy="5040646"/>
          </a:xfrm>
          <a:prstGeom prst="rect">
            <a:avLst/>
          </a:prstGeom>
        </p:spPr>
      </p:pic>
    </p:spTree>
    <p:extLst>
      <p:ext uri="{BB962C8B-B14F-4D97-AF65-F5344CB8AC3E}">
        <p14:creationId xmlns:p14="http://schemas.microsoft.com/office/powerpoint/2010/main" val="2864740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85775" y="1258834"/>
            <a:ext cx="8429625" cy="2361137"/>
          </a:xfrm>
        </p:spPr>
        <p:txBody>
          <a:bodyPr>
            <a:normAutofit lnSpcReduction="10000"/>
          </a:bodyPr>
          <a:lstStyle/>
          <a:p>
            <a:pPr marL="0" indent="0">
              <a:buNone/>
            </a:pPr>
            <a:r>
              <a:rPr lang="en-US" b="1" dirty="0"/>
              <a:t>_________________________: </a:t>
            </a:r>
            <a:r>
              <a:rPr lang="en-US" dirty="0"/>
              <a:t>the disruption of extensive habitats into isolated and small patches</a:t>
            </a:r>
          </a:p>
          <a:p>
            <a:pPr lvl="1"/>
            <a:r>
              <a:rPr lang="en-US" dirty="0"/>
              <a:t>Smaller territories cannot sustain large carnivores</a:t>
            </a:r>
          </a:p>
          <a:p>
            <a:endParaRPr lang="en-US" sz="1050" b="1" dirty="0"/>
          </a:p>
          <a:p>
            <a:pPr marL="0" indent="0">
              <a:buNone/>
            </a:pPr>
            <a:r>
              <a:rPr lang="en-US" b="1" dirty="0"/>
              <a:t>Urbanization</a:t>
            </a:r>
            <a:r>
              <a:rPr lang="en-US" dirty="0"/>
              <a:t>: expansion of urban environments </a:t>
            </a:r>
          </a:p>
          <a:p>
            <a:pPr lvl="1"/>
            <a:r>
              <a:rPr lang="en-US" sz="2400" dirty="0"/>
              <a:t>Associated with habitat loss and fragmentation  </a:t>
            </a:r>
          </a:p>
        </p:txBody>
      </p:sp>
      <p:pic>
        <p:nvPicPr>
          <p:cNvPr id="4" name="Picture 3"/>
          <p:cNvPicPr>
            <a:picLocks noChangeAspect="1"/>
          </p:cNvPicPr>
          <p:nvPr/>
        </p:nvPicPr>
        <p:blipFill>
          <a:blip r:embed="rId3" cstate="print"/>
          <a:stretch>
            <a:fillRect/>
          </a:stretch>
        </p:blipFill>
        <p:spPr>
          <a:xfrm>
            <a:off x="8219955" y="3688069"/>
            <a:ext cx="3754856" cy="2576623"/>
          </a:xfrm>
          <a:prstGeom prst="rect">
            <a:avLst/>
          </a:prstGeom>
        </p:spPr>
      </p:pic>
      <p:pic>
        <p:nvPicPr>
          <p:cNvPr id="5126" name="Picture 6" descr="http://www.nature.com/polopoly_fs/7.10038.1366208122!/slideshowimage/01-amazon-slideshow.jpg_gen/derivatives/fullsize/01-amazon-slidesh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506" y="3669019"/>
            <a:ext cx="3864935" cy="25766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photos2.meetupstatic.com/photos/event/a/8/b/8/600_28192319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8275" y="1941189"/>
            <a:ext cx="2238375" cy="167878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04850" y="133423"/>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pic>
        <p:nvPicPr>
          <p:cNvPr id="6" name="Picture 5"/>
          <p:cNvPicPr>
            <a:picLocks noChangeAspect="1"/>
          </p:cNvPicPr>
          <p:nvPr/>
        </p:nvPicPr>
        <p:blipFill>
          <a:blip r:embed="rId6"/>
          <a:stretch>
            <a:fillRect/>
          </a:stretch>
        </p:blipFill>
        <p:spPr>
          <a:xfrm>
            <a:off x="363407" y="3659494"/>
            <a:ext cx="3690610" cy="2576624"/>
          </a:xfrm>
          <a:prstGeom prst="rect">
            <a:avLst/>
          </a:prstGeom>
        </p:spPr>
      </p:pic>
    </p:spTree>
    <p:extLst>
      <p:ext uri="{BB962C8B-B14F-4D97-AF65-F5344CB8AC3E}">
        <p14:creationId xmlns:p14="http://schemas.microsoft.com/office/powerpoint/2010/main" val="1546985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5827059" cy="990600"/>
          </a:xfrm>
        </p:spPr>
        <p:txBody>
          <a:bodyPr>
            <a:normAutofit/>
          </a:bodyPr>
          <a:lstStyle/>
          <a:p>
            <a:pPr algn="ctr"/>
            <a:r>
              <a:rPr lang="en-US" sz="4400" dirty="0"/>
              <a:t>Geologic Timescale</a:t>
            </a:r>
          </a:p>
        </p:txBody>
      </p:sp>
      <p:sp>
        <p:nvSpPr>
          <p:cNvPr id="3" name="Content Placeholder 2"/>
          <p:cNvSpPr>
            <a:spLocks noGrp="1"/>
          </p:cNvSpPr>
          <p:nvPr>
            <p:ph sz="quarter" idx="1"/>
          </p:nvPr>
        </p:nvSpPr>
        <p:spPr>
          <a:xfrm>
            <a:off x="609600" y="1219200"/>
            <a:ext cx="5827059" cy="4937760"/>
          </a:xfrm>
        </p:spPr>
        <p:txBody>
          <a:bodyPr/>
          <a:lstStyle/>
          <a:p>
            <a:r>
              <a:rPr lang="en-US" dirty="0"/>
              <a:t>Geologic record divided into Eons, Eras, Periods, and Epochs</a:t>
            </a:r>
          </a:p>
          <a:p>
            <a:endParaRPr lang="en-US" dirty="0"/>
          </a:p>
          <a:p>
            <a:r>
              <a:rPr lang="en-US" dirty="0"/>
              <a:t>Divisions between eras correspond to mass extinction events</a:t>
            </a:r>
          </a:p>
        </p:txBody>
      </p:sp>
      <p:pic>
        <p:nvPicPr>
          <p:cNvPr id="4" name="Picture 3" descr="25_T01_GeologicRecord-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178" y="265521"/>
            <a:ext cx="5199888" cy="6437376"/>
          </a:xfrm>
          <a:prstGeom prst="rect">
            <a:avLst/>
          </a:prstGeom>
        </p:spPr>
      </p:pic>
    </p:spTree>
    <p:extLst>
      <p:ext uri="{BB962C8B-B14F-4D97-AF65-F5344CB8AC3E}">
        <p14:creationId xmlns:p14="http://schemas.microsoft.com/office/powerpoint/2010/main" val="1402027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Theory of Island Biogeography</a:t>
            </a:r>
          </a:p>
        </p:txBody>
      </p:sp>
      <p:sp>
        <p:nvSpPr>
          <p:cNvPr id="3" name="Content Placeholder 2"/>
          <p:cNvSpPr>
            <a:spLocks noGrp="1"/>
          </p:cNvSpPr>
          <p:nvPr>
            <p:ph sz="quarter" idx="1"/>
          </p:nvPr>
        </p:nvSpPr>
        <p:spPr>
          <a:xfrm>
            <a:off x="609600" y="1552354"/>
            <a:ext cx="5578549" cy="4604606"/>
          </a:xfrm>
        </p:spPr>
        <p:txBody>
          <a:bodyPr>
            <a:normAutofit lnSpcReduction="10000"/>
          </a:bodyPr>
          <a:lstStyle/>
          <a:p>
            <a:pPr marL="0" indent="0">
              <a:buNone/>
            </a:pPr>
            <a:r>
              <a:rPr lang="en-US" sz="2800" b="1" dirty="0"/>
              <a:t>Island</a:t>
            </a:r>
            <a:r>
              <a:rPr lang="en-US" sz="2800" dirty="0"/>
              <a:t>: area of land isolated from mainland by a body of water </a:t>
            </a:r>
          </a:p>
          <a:p>
            <a:pPr marL="0" indent="0">
              <a:buNone/>
            </a:pPr>
            <a:endParaRPr lang="en-US" sz="2800" dirty="0"/>
          </a:p>
          <a:p>
            <a:pPr marL="0" indent="0">
              <a:buNone/>
            </a:pPr>
            <a:r>
              <a:rPr lang="en-US" sz="2800" b="1" dirty="0"/>
              <a:t>Habitat island</a:t>
            </a:r>
            <a:r>
              <a:rPr lang="en-US" sz="2800" dirty="0"/>
              <a:t>: area of suitable habitat some distance from source population</a:t>
            </a:r>
          </a:p>
          <a:p>
            <a:pPr marL="0" indent="0">
              <a:buNone/>
            </a:pPr>
            <a:endParaRPr lang="en-US" sz="2800" dirty="0"/>
          </a:p>
          <a:p>
            <a:pPr marL="0" indent="0">
              <a:buNone/>
            </a:pPr>
            <a:r>
              <a:rPr lang="en-US" sz="2800" b="1" dirty="0"/>
              <a:t>Sky island</a:t>
            </a:r>
            <a:r>
              <a:rPr lang="en-US" sz="2800" dirty="0"/>
              <a:t>: isolated mountains surrounded by radically different lowland environments</a:t>
            </a:r>
          </a:p>
        </p:txBody>
      </p:sp>
      <p:pic>
        <p:nvPicPr>
          <p:cNvPr id="29700" name="Picture 4" descr="http://hosho.ees.hokudai.ac.jp/~tsuyu/top/dct/stt/isl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291" y="1436714"/>
            <a:ext cx="5081232" cy="462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71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7088" y="242359"/>
            <a:ext cx="4564912" cy="6615641"/>
          </a:xfrm>
          <a:prstGeom prst="rect">
            <a:avLst/>
          </a:prstGeom>
        </p:spPr>
      </p:pic>
      <p:sp>
        <p:nvSpPr>
          <p:cNvPr id="5" name="Title 4"/>
          <p:cNvSpPr>
            <a:spLocks noGrp="1"/>
          </p:cNvSpPr>
          <p:nvPr>
            <p:ph type="title"/>
          </p:nvPr>
        </p:nvSpPr>
        <p:spPr>
          <a:xfrm>
            <a:off x="609600" y="152400"/>
            <a:ext cx="7176977" cy="990600"/>
          </a:xfrm>
        </p:spPr>
        <p:txBody>
          <a:bodyPr>
            <a:normAutofit/>
          </a:bodyPr>
          <a:lstStyle/>
          <a:p>
            <a:pPr algn="ctr"/>
            <a:r>
              <a:rPr lang="en-US" sz="4400" dirty="0"/>
              <a:t>Metapopulations</a:t>
            </a:r>
          </a:p>
        </p:txBody>
      </p:sp>
      <p:sp>
        <p:nvSpPr>
          <p:cNvPr id="6" name="Content Placeholder 5"/>
          <p:cNvSpPr>
            <a:spLocks noGrp="1"/>
          </p:cNvSpPr>
          <p:nvPr>
            <p:ph sz="quarter" idx="1"/>
          </p:nvPr>
        </p:nvSpPr>
        <p:spPr>
          <a:xfrm>
            <a:off x="478086" y="1284515"/>
            <a:ext cx="6967743" cy="4937760"/>
          </a:xfrm>
        </p:spPr>
        <p:txBody>
          <a:bodyPr>
            <a:normAutofit/>
          </a:bodyPr>
          <a:lstStyle/>
          <a:p>
            <a:pPr marL="0" indent="0">
              <a:buNone/>
            </a:pPr>
            <a:r>
              <a:rPr lang="en-US" sz="2800" b="1" dirty="0"/>
              <a:t>Metapopulation</a:t>
            </a:r>
            <a:r>
              <a:rPr lang="en-US" sz="2800" dirty="0"/>
              <a:t>: a population of populations</a:t>
            </a:r>
          </a:p>
          <a:p>
            <a:pPr marL="0" indent="0">
              <a:buNone/>
            </a:pPr>
            <a:endParaRPr lang="en-US" sz="2800" dirty="0"/>
          </a:p>
          <a:p>
            <a:pPr marL="0" indent="0">
              <a:buNone/>
            </a:pPr>
            <a:r>
              <a:rPr lang="en-US" sz="2800" b="1" dirty="0"/>
              <a:t>Source population</a:t>
            </a:r>
            <a:r>
              <a:rPr lang="en-US" sz="2800" dirty="0"/>
              <a:t>: stable or growing population that produces offspring that disperse to other areas</a:t>
            </a:r>
          </a:p>
          <a:p>
            <a:pPr marL="0" indent="0">
              <a:buNone/>
            </a:pPr>
            <a:endParaRPr lang="en-US" sz="2800" dirty="0"/>
          </a:p>
          <a:p>
            <a:pPr marL="0" indent="0">
              <a:buNone/>
            </a:pPr>
            <a:r>
              <a:rPr lang="en-US" sz="2800" b="1" dirty="0"/>
              <a:t>Sink population</a:t>
            </a:r>
            <a:r>
              <a:rPr lang="en-US" sz="2800" dirty="0"/>
              <a:t>: a population with declining growth that must be sustained by immigration from other populations</a:t>
            </a:r>
          </a:p>
          <a:p>
            <a:pPr marL="0" indent="0">
              <a:buNone/>
            </a:pPr>
            <a:endParaRPr lang="en-US" sz="2800" dirty="0"/>
          </a:p>
        </p:txBody>
      </p:sp>
    </p:spTree>
    <p:extLst>
      <p:ext uri="{BB962C8B-B14F-4D97-AF65-F5344CB8AC3E}">
        <p14:creationId xmlns:p14="http://schemas.microsoft.com/office/powerpoint/2010/main" val="154275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Equilibrium Theory of Island Biogeography</a:t>
            </a:r>
          </a:p>
        </p:txBody>
      </p:sp>
      <p:sp>
        <p:nvSpPr>
          <p:cNvPr id="3" name="Content Placeholder 2"/>
          <p:cNvSpPr>
            <a:spLocks noGrp="1"/>
          </p:cNvSpPr>
          <p:nvPr>
            <p:ph sz="quarter" idx="1"/>
          </p:nvPr>
        </p:nvSpPr>
        <p:spPr>
          <a:xfrm>
            <a:off x="275461" y="1466606"/>
            <a:ext cx="6243326" cy="4721565"/>
          </a:xfrm>
        </p:spPr>
        <p:txBody>
          <a:bodyPr>
            <a:normAutofit/>
          </a:bodyPr>
          <a:lstStyle/>
          <a:p>
            <a:pPr marL="0" indent="0">
              <a:buNone/>
            </a:pPr>
            <a:r>
              <a:rPr lang="en-US" sz="2800" dirty="0"/>
              <a:t>Greatest number of species based on rates of  immigration and extinction </a:t>
            </a:r>
          </a:p>
          <a:p>
            <a:pPr marL="514350" indent="-280988">
              <a:spcAft>
                <a:spcPts val="1200"/>
              </a:spcAft>
              <a:buClrTx/>
              <a:buSzPct val="100000"/>
              <a:buFont typeface="+mj-lt"/>
              <a:buAutoNum type="arabicPeriod"/>
            </a:pPr>
            <a:r>
              <a:rPr lang="en-US" sz="2800" dirty="0"/>
              <a:t>Large islands close to mainland/source </a:t>
            </a:r>
          </a:p>
          <a:p>
            <a:pPr marL="514350" indent="-280988">
              <a:spcAft>
                <a:spcPts val="1200"/>
              </a:spcAft>
              <a:buClrTx/>
              <a:buSzPct val="100000"/>
              <a:buFont typeface="+mj-lt"/>
              <a:buAutoNum type="arabicPeriod"/>
            </a:pPr>
            <a:r>
              <a:rPr lang="en-US" sz="2800" dirty="0"/>
              <a:t>Large islands far from mainland/source</a:t>
            </a:r>
          </a:p>
          <a:p>
            <a:pPr marL="514350" indent="-280988">
              <a:spcAft>
                <a:spcPts val="1200"/>
              </a:spcAft>
              <a:buClrTx/>
              <a:buSzPct val="100000"/>
              <a:buFont typeface="+mj-lt"/>
              <a:buAutoNum type="arabicPeriod"/>
            </a:pPr>
            <a:r>
              <a:rPr lang="en-US" sz="2800" dirty="0"/>
              <a:t>Small islands close to mainland/source</a:t>
            </a:r>
          </a:p>
          <a:p>
            <a:pPr marL="514350" indent="-280988">
              <a:spcAft>
                <a:spcPts val="1200"/>
              </a:spcAft>
              <a:buClrTx/>
              <a:buSzPct val="100000"/>
              <a:buFont typeface="+mj-lt"/>
              <a:buAutoNum type="arabicPeriod"/>
            </a:pPr>
            <a:r>
              <a:rPr lang="en-US" sz="2800" dirty="0"/>
              <a:t>Small islands far from mainland/source</a:t>
            </a:r>
          </a:p>
        </p:txBody>
      </p:sp>
      <p:pic>
        <p:nvPicPr>
          <p:cNvPr id="28674" name="Picture 2" descr="http://media1.shmoop.com/images/biology/biobook_biogeography_graphik_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120" y="1651001"/>
            <a:ext cx="5284419" cy="399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00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5AA91-8205-4306-8D08-8402E1745895}"/>
              </a:ext>
            </a:extLst>
          </p:cNvPr>
          <p:cNvPicPr>
            <a:picLocks noChangeAspect="1"/>
          </p:cNvPicPr>
          <p:nvPr/>
        </p:nvPicPr>
        <p:blipFill>
          <a:blip r:embed="rId2"/>
          <a:stretch>
            <a:fillRect/>
          </a:stretch>
        </p:blipFill>
        <p:spPr>
          <a:xfrm>
            <a:off x="1933541" y="152400"/>
            <a:ext cx="8067009" cy="6858000"/>
          </a:xfrm>
          <a:prstGeom prst="rect">
            <a:avLst/>
          </a:prstGeom>
        </p:spPr>
      </p:pic>
    </p:spTree>
    <p:extLst>
      <p:ext uri="{BB962C8B-B14F-4D97-AF65-F5344CB8AC3E}">
        <p14:creationId xmlns:p14="http://schemas.microsoft.com/office/powerpoint/2010/main" val="886867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B6B23-552B-44FA-9796-06C466AE0F14}"/>
              </a:ext>
            </a:extLst>
          </p:cNvPr>
          <p:cNvPicPr>
            <a:picLocks noChangeAspect="1"/>
          </p:cNvPicPr>
          <p:nvPr/>
        </p:nvPicPr>
        <p:blipFill>
          <a:blip r:embed="rId2"/>
          <a:stretch>
            <a:fillRect/>
          </a:stretch>
        </p:blipFill>
        <p:spPr>
          <a:xfrm>
            <a:off x="1390497" y="293077"/>
            <a:ext cx="9411006" cy="6435969"/>
          </a:xfrm>
          <a:prstGeom prst="rect">
            <a:avLst/>
          </a:prstGeom>
        </p:spPr>
      </p:pic>
      <p:pic>
        <p:nvPicPr>
          <p:cNvPr id="5" name="Picture 4">
            <a:extLst>
              <a:ext uri="{FF2B5EF4-FFF2-40B4-BE49-F238E27FC236}">
                <a16:creationId xmlns:a16="http://schemas.microsoft.com/office/drawing/2014/main" id="{8204BA45-BA7F-45BD-AEA5-0679B911687F}"/>
              </a:ext>
            </a:extLst>
          </p:cNvPr>
          <p:cNvPicPr>
            <a:picLocks noChangeAspect="1"/>
          </p:cNvPicPr>
          <p:nvPr/>
        </p:nvPicPr>
        <p:blipFill>
          <a:blip r:embed="rId3"/>
          <a:stretch>
            <a:fillRect/>
          </a:stretch>
        </p:blipFill>
        <p:spPr>
          <a:xfrm>
            <a:off x="1390497" y="293077"/>
            <a:ext cx="9424486" cy="6260123"/>
          </a:xfrm>
          <a:prstGeom prst="rect">
            <a:avLst/>
          </a:prstGeom>
        </p:spPr>
      </p:pic>
    </p:spTree>
    <p:extLst>
      <p:ext uri="{BB962C8B-B14F-4D97-AF65-F5344CB8AC3E}">
        <p14:creationId xmlns:p14="http://schemas.microsoft.com/office/powerpoint/2010/main" val="268909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E70D-281C-4D4E-9B5E-783C6553FCCE}"/>
              </a:ext>
            </a:extLst>
          </p:cNvPr>
          <p:cNvSpPr>
            <a:spLocks noGrp="1"/>
          </p:cNvSpPr>
          <p:nvPr>
            <p:ph type="title"/>
          </p:nvPr>
        </p:nvSpPr>
        <p:spPr/>
        <p:txBody>
          <a:bodyPr>
            <a:normAutofit/>
          </a:bodyPr>
          <a:lstStyle/>
          <a:p>
            <a:pPr algn="ctr"/>
            <a:r>
              <a:rPr lang="en-US" sz="4400" dirty="0"/>
              <a:t>Corridors</a:t>
            </a:r>
          </a:p>
        </p:txBody>
      </p:sp>
      <p:sp>
        <p:nvSpPr>
          <p:cNvPr id="3" name="Content Placeholder 2">
            <a:extLst>
              <a:ext uri="{FF2B5EF4-FFF2-40B4-BE49-F238E27FC236}">
                <a16:creationId xmlns:a16="http://schemas.microsoft.com/office/drawing/2014/main" id="{59478A6E-675D-4330-9308-4B3057437AD0}"/>
              </a:ext>
            </a:extLst>
          </p:cNvPr>
          <p:cNvSpPr>
            <a:spLocks noGrp="1"/>
          </p:cNvSpPr>
          <p:nvPr>
            <p:ph sz="quarter" idx="1"/>
          </p:nvPr>
        </p:nvSpPr>
        <p:spPr>
          <a:xfrm>
            <a:off x="609600" y="1219200"/>
            <a:ext cx="6342185" cy="4937760"/>
          </a:xfrm>
        </p:spPr>
        <p:txBody>
          <a:bodyPr>
            <a:normAutofit/>
          </a:bodyPr>
          <a:lstStyle/>
          <a:p>
            <a:pPr marL="0" indent="0">
              <a:buNone/>
            </a:pPr>
            <a:r>
              <a:rPr lang="en-US" sz="2800" b="1" dirty="0"/>
              <a:t>Wildlife corridors</a:t>
            </a:r>
            <a:r>
              <a:rPr lang="en-US" sz="2800" dirty="0"/>
              <a:t>:  an area of habitat usually comprising native vegetation that links two separate fragments of similar habitat. </a:t>
            </a:r>
          </a:p>
          <a:p>
            <a:pPr marL="515938" indent="-155575"/>
            <a:r>
              <a:rPr lang="en-US" sz="2800" dirty="0"/>
              <a:t> Connects nearby plant and animal populations separated by an impassable barrier. </a:t>
            </a:r>
          </a:p>
        </p:txBody>
      </p:sp>
      <p:pic>
        <p:nvPicPr>
          <p:cNvPr id="5" name="Picture 4">
            <a:extLst>
              <a:ext uri="{FF2B5EF4-FFF2-40B4-BE49-F238E27FC236}">
                <a16:creationId xmlns:a16="http://schemas.microsoft.com/office/drawing/2014/main" id="{59F73192-F318-4E88-867F-BCED733B9F0F}"/>
              </a:ext>
            </a:extLst>
          </p:cNvPr>
          <p:cNvPicPr>
            <a:picLocks noChangeAspect="1"/>
          </p:cNvPicPr>
          <p:nvPr/>
        </p:nvPicPr>
        <p:blipFill>
          <a:blip r:embed="rId2"/>
          <a:stretch>
            <a:fillRect/>
          </a:stretch>
        </p:blipFill>
        <p:spPr>
          <a:xfrm>
            <a:off x="6822832" y="1301533"/>
            <a:ext cx="5187828" cy="4855427"/>
          </a:xfrm>
          <a:prstGeom prst="rect">
            <a:avLst/>
          </a:prstGeom>
        </p:spPr>
      </p:pic>
    </p:spTree>
    <p:extLst>
      <p:ext uri="{BB962C8B-B14F-4D97-AF65-F5344CB8AC3E}">
        <p14:creationId xmlns:p14="http://schemas.microsoft.com/office/powerpoint/2010/main" val="3899149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19200"/>
            <a:ext cx="11429113" cy="2385237"/>
          </a:xfrm>
        </p:spPr>
        <p:txBody>
          <a:bodyPr>
            <a:normAutofit/>
          </a:bodyPr>
          <a:lstStyle/>
          <a:p>
            <a:pPr marL="0" indent="0">
              <a:buNone/>
            </a:pPr>
            <a:r>
              <a:rPr lang="en-US" b="1" u="sng" dirty="0"/>
              <a:t>_______________</a:t>
            </a:r>
            <a:r>
              <a:rPr lang="en-US" dirty="0"/>
              <a:t>: excessive richness of nutrients in a lake or other body of water, frequently due to runoff from the land, which causes a dense	growth of algae and bacteria resulting in the death of animal life from lack of oxygen.</a:t>
            </a:r>
          </a:p>
          <a:p>
            <a:endParaRPr lang="en-US" sz="1200" dirty="0"/>
          </a:p>
          <a:p>
            <a:r>
              <a:rPr lang="en-US" b="1" dirty="0"/>
              <a:t>Hypoxia</a:t>
            </a:r>
            <a:r>
              <a:rPr lang="en-US" dirty="0"/>
              <a:t>: the depletion of oxygen in the water often resulting in dead zones</a:t>
            </a:r>
          </a:p>
        </p:txBody>
      </p:sp>
      <p:sp>
        <p:nvSpPr>
          <p:cNvPr id="7" name="Title 1"/>
          <p:cNvSpPr txBox="1">
            <a:spLocks/>
          </p:cNvSpPr>
          <p:nvPr/>
        </p:nvSpPr>
        <p:spPr>
          <a:xfrm>
            <a:off x="790575" y="11252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a:t>Human Impacts on Biodiversity</a:t>
            </a:r>
            <a:endParaRPr lang="en-US" sz="4400" dirty="0"/>
          </a:p>
        </p:txBody>
      </p:sp>
      <p:pic>
        <p:nvPicPr>
          <p:cNvPr id="10" name="Picture 4" descr="http://3.bp.blogspot.com/-0BCBw1AnBYw/TnDNq_uzSJI/AAAAAAAAAWY/N75MB_HJ8sI/s320/Red+T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6" y="3647908"/>
            <a:ext cx="3461131" cy="2520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6.businessinsider.com/~~/f?id=53382f48eab8ea03100d5df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865" y="3870886"/>
            <a:ext cx="3351072" cy="2122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808529" y="3647908"/>
            <a:ext cx="4353247" cy="2568151"/>
          </a:xfrm>
          <a:prstGeom prst="rect">
            <a:avLst/>
          </a:prstGeom>
        </p:spPr>
      </p:pic>
      <p:pic>
        <p:nvPicPr>
          <p:cNvPr id="8" name="Picture 7"/>
          <p:cNvPicPr>
            <a:picLocks noChangeAspect="1"/>
          </p:cNvPicPr>
          <p:nvPr/>
        </p:nvPicPr>
        <p:blipFill>
          <a:blip r:embed="rId6"/>
          <a:stretch>
            <a:fillRect/>
          </a:stretch>
        </p:blipFill>
        <p:spPr>
          <a:xfrm>
            <a:off x="3664620" y="3647908"/>
            <a:ext cx="4143909" cy="2568965"/>
          </a:xfrm>
          <a:prstGeom prst="rect">
            <a:avLst/>
          </a:prstGeom>
        </p:spPr>
      </p:pic>
    </p:spTree>
    <p:extLst>
      <p:ext uri="{BB962C8B-B14F-4D97-AF65-F5344CB8AC3E}">
        <p14:creationId xmlns:p14="http://schemas.microsoft.com/office/powerpoint/2010/main" val="2173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71525" y="128241"/>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Overfishing</a:t>
            </a:r>
          </a:p>
        </p:txBody>
      </p:sp>
      <p:sp>
        <p:nvSpPr>
          <p:cNvPr id="5" name="Content Placeholder 4"/>
          <p:cNvSpPr>
            <a:spLocks noGrp="1"/>
          </p:cNvSpPr>
          <p:nvPr>
            <p:ph sz="quarter" idx="1"/>
          </p:nvPr>
        </p:nvSpPr>
        <p:spPr>
          <a:xfrm>
            <a:off x="519887" y="1299784"/>
            <a:ext cx="6359378" cy="5143546"/>
          </a:xfrm>
        </p:spPr>
        <p:txBody>
          <a:bodyPr>
            <a:normAutofit fontScale="92500" lnSpcReduction="10000"/>
          </a:bodyPr>
          <a:lstStyle/>
          <a:p>
            <a:pPr marL="0" indent="0">
              <a:lnSpc>
                <a:spcPct val="88000"/>
              </a:lnSpc>
              <a:spcAft>
                <a:spcPts val="600"/>
              </a:spcAft>
              <a:buNone/>
            </a:pPr>
            <a:r>
              <a:rPr lang="en-US" sz="2800" b="1" dirty="0"/>
              <a:t>Overfishing</a:t>
            </a:r>
            <a:r>
              <a:rPr lang="en-US" dirty="0"/>
              <a:t>: </a:t>
            </a:r>
            <a:r>
              <a:rPr lang="en-US" sz="2800" dirty="0"/>
              <a:t>overexploitation of fish stocks in an unsustainable manner</a:t>
            </a:r>
          </a:p>
          <a:p>
            <a:pPr>
              <a:lnSpc>
                <a:spcPct val="88000"/>
              </a:lnSpc>
              <a:spcAft>
                <a:spcPts val="600"/>
              </a:spcAft>
            </a:pPr>
            <a:r>
              <a:rPr lang="en-US" sz="2400" dirty="0"/>
              <a:t>30% of all commercial fish stocks are overfished</a:t>
            </a:r>
          </a:p>
          <a:p>
            <a:pPr marL="0" indent="0">
              <a:lnSpc>
                <a:spcPct val="88000"/>
              </a:lnSpc>
              <a:spcAft>
                <a:spcPts val="600"/>
              </a:spcAft>
              <a:buNone/>
            </a:pPr>
            <a:endParaRPr lang="en-US" sz="1600" dirty="0"/>
          </a:p>
          <a:p>
            <a:pPr marL="0" indent="0">
              <a:lnSpc>
                <a:spcPct val="88000"/>
              </a:lnSpc>
              <a:spcAft>
                <a:spcPts val="600"/>
              </a:spcAft>
              <a:buNone/>
            </a:pPr>
            <a:r>
              <a:rPr lang="en-US" sz="2800" dirty="0"/>
              <a:t>Factors that lead to overfishing: </a:t>
            </a:r>
          </a:p>
          <a:p>
            <a:pPr>
              <a:lnSpc>
                <a:spcPct val="88000"/>
              </a:lnSpc>
              <a:spcAft>
                <a:spcPts val="600"/>
              </a:spcAft>
            </a:pPr>
            <a:r>
              <a:rPr lang="en-US" sz="2400" dirty="0"/>
              <a:t>International waters (&gt;200 mi from shore) are unregulated resulting in open access fisheries</a:t>
            </a:r>
          </a:p>
          <a:p>
            <a:pPr>
              <a:lnSpc>
                <a:spcPct val="88000"/>
              </a:lnSpc>
            </a:pPr>
            <a:r>
              <a:rPr lang="en-US" sz="2400" dirty="0"/>
              <a:t>Poor fisheries management</a:t>
            </a:r>
          </a:p>
          <a:p>
            <a:pPr lvl="1">
              <a:lnSpc>
                <a:spcPct val="88000"/>
              </a:lnSpc>
              <a:spcAft>
                <a:spcPts val="600"/>
              </a:spcAft>
            </a:pPr>
            <a:r>
              <a:rPr lang="en-US" sz="2100" dirty="0"/>
              <a:t>Fish are caught by multiple countries making data collection difficult to impossible</a:t>
            </a:r>
          </a:p>
          <a:p>
            <a:pPr>
              <a:lnSpc>
                <a:spcPct val="88000"/>
              </a:lnSpc>
            </a:pPr>
            <a:r>
              <a:rPr lang="en-US" sz="2400" dirty="0"/>
              <a:t>Illegal fishing</a:t>
            </a:r>
          </a:p>
          <a:p>
            <a:pPr lvl="1">
              <a:lnSpc>
                <a:spcPct val="88000"/>
              </a:lnSpc>
              <a:spcAft>
                <a:spcPts val="600"/>
              </a:spcAft>
            </a:pPr>
            <a:r>
              <a:rPr lang="en-US" sz="2100" dirty="0"/>
              <a:t>Many catches are unreported</a:t>
            </a:r>
          </a:p>
          <a:p>
            <a:pPr>
              <a:lnSpc>
                <a:spcPct val="88000"/>
              </a:lnSpc>
              <a:spcAft>
                <a:spcPts val="600"/>
              </a:spcAft>
            </a:pPr>
            <a:r>
              <a:rPr lang="en-US" sz="2400" dirty="0"/>
              <a:t>Subsidized fishing fleets result in 2 times more fleets than necessary</a:t>
            </a:r>
          </a:p>
          <a:p>
            <a:pPr>
              <a:lnSpc>
                <a:spcPct val="88000"/>
              </a:lnSpc>
              <a:spcAft>
                <a:spcPts val="600"/>
              </a:spcAft>
            </a:pPr>
            <a:endParaRPr lang="en-US" sz="2800" dirty="0"/>
          </a:p>
          <a:p>
            <a:pPr>
              <a:lnSpc>
                <a:spcPct val="88000"/>
              </a:lnSpc>
              <a:spcAft>
                <a:spcPts val="600"/>
              </a:spcAft>
            </a:pPr>
            <a:endParaRPr lang="en-US" sz="2800" dirty="0"/>
          </a:p>
          <a:p>
            <a:pPr marL="0" indent="0">
              <a:lnSpc>
                <a:spcPct val="88000"/>
              </a:lnSpc>
              <a:spcAft>
                <a:spcPts val="600"/>
              </a:spcAft>
              <a:buNone/>
            </a:pPr>
            <a:endParaRPr lang="en-US" sz="2800" dirty="0"/>
          </a:p>
          <a:p>
            <a:pPr marL="0" indent="0">
              <a:lnSpc>
                <a:spcPct val="88000"/>
              </a:lnSpc>
              <a:spcAft>
                <a:spcPts val="600"/>
              </a:spcAft>
              <a:buNone/>
            </a:pPr>
            <a:endParaRPr lang="en-US" dirty="0"/>
          </a:p>
        </p:txBody>
      </p:sp>
      <p:pic>
        <p:nvPicPr>
          <p:cNvPr id="7" name="Picture 6"/>
          <p:cNvPicPr>
            <a:picLocks noChangeAspect="1"/>
          </p:cNvPicPr>
          <p:nvPr/>
        </p:nvPicPr>
        <p:blipFill>
          <a:blip r:embed="rId3"/>
          <a:stretch>
            <a:fillRect/>
          </a:stretch>
        </p:blipFill>
        <p:spPr>
          <a:xfrm>
            <a:off x="7070000" y="1942035"/>
            <a:ext cx="4961627" cy="3859043"/>
          </a:xfrm>
          <a:prstGeom prst="rect">
            <a:avLst/>
          </a:prstGeom>
        </p:spPr>
      </p:pic>
    </p:spTree>
    <p:extLst>
      <p:ext uri="{BB962C8B-B14F-4D97-AF65-F5344CB8AC3E}">
        <p14:creationId xmlns:p14="http://schemas.microsoft.com/office/powerpoint/2010/main" val="4113666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D82-1B8A-4850-B063-D8AAE7725471}"/>
              </a:ext>
            </a:extLst>
          </p:cNvPr>
          <p:cNvSpPr>
            <a:spLocks noGrp="1"/>
          </p:cNvSpPr>
          <p:nvPr>
            <p:ph type="title"/>
          </p:nvPr>
        </p:nvSpPr>
        <p:spPr/>
        <p:txBody>
          <a:bodyPr>
            <a:normAutofit/>
          </a:bodyPr>
          <a:lstStyle/>
          <a:p>
            <a:pPr algn="ctr"/>
            <a:r>
              <a:rPr lang="en-US" sz="4400" dirty="0"/>
              <a:t>Overfishing</a:t>
            </a:r>
          </a:p>
        </p:txBody>
      </p:sp>
      <p:sp>
        <p:nvSpPr>
          <p:cNvPr id="3" name="Content Placeholder 2">
            <a:extLst>
              <a:ext uri="{FF2B5EF4-FFF2-40B4-BE49-F238E27FC236}">
                <a16:creationId xmlns:a16="http://schemas.microsoft.com/office/drawing/2014/main" id="{785979E4-37DF-4881-B6F5-D830CFED0F98}"/>
              </a:ext>
            </a:extLst>
          </p:cNvPr>
          <p:cNvSpPr>
            <a:spLocks noGrp="1"/>
          </p:cNvSpPr>
          <p:nvPr>
            <p:ph sz="quarter" idx="1"/>
          </p:nvPr>
        </p:nvSpPr>
        <p:spPr>
          <a:xfrm>
            <a:off x="375684" y="1214282"/>
            <a:ext cx="11503565" cy="4823109"/>
          </a:xfrm>
        </p:spPr>
        <p:txBody>
          <a:bodyPr>
            <a:normAutofit/>
          </a:bodyPr>
          <a:lstStyle/>
          <a:p>
            <a:pPr marL="0" indent="0">
              <a:lnSpc>
                <a:spcPct val="88000"/>
              </a:lnSpc>
              <a:buNone/>
            </a:pPr>
            <a:r>
              <a:rPr lang="en-US" b="1" dirty="0"/>
              <a:t>Fishing down the food web</a:t>
            </a:r>
            <a:r>
              <a:rPr lang="en-US" dirty="0"/>
              <a:t>: process by which fisheries deplete large predatory fish then begin to catch smaller and smaller species  </a:t>
            </a:r>
          </a:p>
        </p:txBody>
      </p:sp>
      <p:grpSp>
        <p:nvGrpSpPr>
          <p:cNvPr id="9" name="Group 8">
            <a:extLst>
              <a:ext uri="{FF2B5EF4-FFF2-40B4-BE49-F238E27FC236}">
                <a16:creationId xmlns:a16="http://schemas.microsoft.com/office/drawing/2014/main" id="{5B8A5D86-4A67-48B3-A197-2EFBB41DAF99}"/>
              </a:ext>
            </a:extLst>
          </p:cNvPr>
          <p:cNvGrpSpPr/>
          <p:nvPr/>
        </p:nvGrpSpPr>
        <p:grpSpPr>
          <a:xfrm>
            <a:off x="213509" y="2390287"/>
            <a:ext cx="5196691" cy="3333573"/>
            <a:chOff x="409545" y="3327993"/>
            <a:chExt cx="4968931" cy="3020622"/>
          </a:xfrm>
        </p:grpSpPr>
        <p:pic>
          <p:nvPicPr>
            <p:cNvPr id="5" name="Picture 4">
              <a:extLst>
                <a:ext uri="{FF2B5EF4-FFF2-40B4-BE49-F238E27FC236}">
                  <a16:creationId xmlns:a16="http://schemas.microsoft.com/office/drawing/2014/main" id="{66459A98-0AB3-4467-9897-C7C2D2D962D1}"/>
                </a:ext>
              </a:extLst>
            </p:cNvPr>
            <p:cNvPicPr>
              <a:picLocks noChangeAspect="1"/>
            </p:cNvPicPr>
            <p:nvPr/>
          </p:nvPicPr>
          <p:blipFill>
            <a:blip r:embed="rId2"/>
            <a:stretch>
              <a:fillRect/>
            </a:stretch>
          </p:blipFill>
          <p:spPr>
            <a:xfrm>
              <a:off x="838152" y="3327993"/>
              <a:ext cx="4540324" cy="3020622"/>
            </a:xfrm>
            <a:prstGeom prst="rect">
              <a:avLst/>
            </a:prstGeom>
          </p:spPr>
        </p:pic>
        <p:sp>
          <p:nvSpPr>
            <p:cNvPr id="6" name="TextBox 5">
              <a:extLst>
                <a:ext uri="{FF2B5EF4-FFF2-40B4-BE49-F238E27FC236}">
                  <a16:creationId xmlns:a16="http://schemas.microsoft.com/office/drawing/2014/main" id="{8A2B1A10-C8AB-45F3-B40E-69CE4331F1E5}"/>
                </a:ext>
              </a:extLst>
            </p:cNvPr>
            <p:cNvSpPr txBox="1"/>
            <p:nvPr/>
          </p:nvSpPr>
          <p:spPr>
            <a:xfrm>
              <a:off x="3788973" y="3618350"/>
              <a:ext cx="1495407" cy="517715"/>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7FF4C54-6520-4E9F-B52F-FD60EBDE112F}"/>
                </a:ext>
              </a:extLst>
            </p:cNvPr>
            <p:cNvSpPr txBox="1"/>
            <p:nvPr/>
          </p:nvSpPr>
          <p:spPr>
            <a:xfrm rot="16200000">
              <a:off x="-256953" y="4412305"/>
              <a:ext cx="1733106" cy="400110"/>
            </a:xfrm>
            <a:prstGeom prst="rect">
              <a:avLst/>
            </a:prstGeom>
            <a:noFill/>
          </p:spPr>
          <p:txBody>
            <a:bodyPr wrap="square" rtlCol="0">
              <a:spAutoFit/>
            </a:bodyPr>
            <a:lstStyle/>
            <a:p>
              <a:r>
                <a:rPr lang="en-US" sz="2000" dirty="0"/>
                <a:t>Trophic Level</a:t>
              </a:r>
            </a:p>
          </p:txBody>
        </p:sp>
      </p:grpSp>
      <p:pic>
        <p:nvPicPr>
          <p:cNvPr id="12" name="Picture 11">
            <a:extLst>
              <a:ext uri="{FF2B5EF4-FFF2-40B4-BE49-F238E27FC236}">
                <a16:creationId xmlns:a16="http://schemas.microsoft.com/office/drawing/2014/main" id="{5C4D0004-4518-4D44-A4D1-34A9F4C7D21B}"/>
              </a:ext>
            </a:extLst>
          </p:cNvPr>
          <p:cNvPicPr>
            <a:picLocks noChangeAspect="1"/>
          </p:cNvPicPr>
          <p:nvPr/>
        </p:nvPicPr>
        <p:blipFill>
          <a:blip r:embed="rId3"/>
          <a:stretch>
            <a:fillRect/>
          </a:stretch>
        </p:blipFill>
        <p:spPr>
          <a:xfrm>
            <a:off x="5702483" y="2390287"/>
            <a:ext cx="6338941" cy="3821697"/>
          </a:xfrm>
          <a:prstGeom prst="rect">
            <a:avLst/>
          </a:prstGeom>
        </p:spPr>
      </p:pic>
    </p:spTree>
    <p:extLst>
      <p:ext uri="{BB962C8B-B14F-4D97-AF65-F5344CB8AC3E}">
        <p14:creationId xmlns:p14="http://schemas.microsoft.com/office/powerpoint/2010/main" val="2887343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86C5-FD9B-4BCB-A0D3-F2D09D508AA1}"/>
              </a:ext>
            </a:extLst>
          </p:cNvPr>
          <p:cNvSpPr>
            <a:spLocks noGrp="1"/>
          </p:cNvSpPr>
          <p:nvPr>
            <p:ph type="title"/>
          </p:nvPr>
        </p:nvSpPr>
        <p:spPr/>
        <p:txBody>
          <a:bodyPr>
            <a:normAutofit fontScale="90000"/>
          </a:bodyPr>
          <a:lstStyle/>
          <a:p>
            <a:pPr algn="ctr"/>
            <a:r>
              <a:rPr lang="en-US" sz="4400" dirty="0"/>
              <a:t>World Commercial Catch of Marine Species</a:t>
            </a:r>
          </a:p>
        </p:txBody>
      </p:sp>
      <p:sp>
        <p:nvSpPr>
          <p:cNvPr id="6" name="Content Placeholder 5">
            <a:extLst>
              <a:ext uri="{FF2B5EF4-FFF2-40B4-BE49-F238E27FC236}">
                <a16:creationId xmlns:a16="http://schemas.microsoft.com/office/drawing/2014/main" id="{E5C9E1F3-CD47-4978-810F-D4A9A30BE4E9}"/>
              </a:ext>
            </a:extLst>
          </p:cNvPr>
          <p:cNvSpPr>
            <a:spLocks noGrp="1"/>
          </p:cNvSpPr>
          <p:nvPr>
            <p:ph sz="quarter" idx="1"/>
          </p:nvPr>
        </p:nvSpPr>
        <p:spPr>
          <a:xfrm>
            <a:off x="478464" y="1240466"/>
            <a:ext cx="4181460" cy="4937760"/>
          </a:xfrm>
        </p:spPr>
        <p:txBody>
          <a:bodyPr/>
          <a:lstStyle/>
          <a:p>
            <a:pPr marL="0" indent="0">
              <a:lnSpc>
                <a:spcPct val="88000"/>
              </a:lnSpc>
              <a:buNone/>
            </a:pPr>
            <a:r>
              <a:rPr lang="en-US" dirty="0"/>
              <a:t>The total catch of marine species has been increasing since 1975</a:t>
            </a:r>
          </a:p>
          <a:p>
            <a:pPr>
              <a:lnSpc>
                <a:spcPct val="88000"/>
              </a:lnSpc>
              <a:spcAft>
                <a:spcPts val="1200"/>
              </a:spcAft>
            </a:pPr>
            <a:r>
              <a:rPr lang="en-US" sz="2400" dirty="0"/>
              <a:t>Estimated at 109 million metric tons in 2016</a:t>
            </a:r>
          </a:p>
          <a:p>
            <a:pPr>
              <a:lnSpc>
                <a:spcPct val="88000"/>
              </a:lnSpc>
              <a:spcAft>
                <a:spcPts val="1200"/>
              </a:spcAft>
            </a:pPr>
            <a:r>
              <a:rPr lang="en-US" sz="2400" dirty="0"/>
              <a:t>Approximately 30% of marine catch is unreported</a:t>
            </a:r>
          </a:p>
          <a:p>
            <a:pPr>
              <a:lnSpc>
                <a:spcPct val="88000"/>
              </a:lnSpc>
              <a:spcAft>
                <a:spcPts val="1200"/>
              </a:spcAft>
            </a:pPr>
            <a:r>
              <a:rPr lang="en-US" sz="2400" dirty="0"/>
              <a:t>Amount of large predatory fish (tuna, billfish) has increased by 250% since 1975 </a:t>
            </a:r>
          </a:p>
        </p:txBody>
      </p:sp>
      <p:pic>
        <p:nvPicPr>
          <p:cNvPr id="5" name="Picture 4">
            <a:extLst>
              <a:ext uri="{FF2B5EF4-FFF2-40B4-BE49-F238E27FC236}">
                <a16:creationId xmlns:a16="http://schemas.microsoft.com/office/drawing/2014/main" id="{54E94E83-6516-4BF5-8EA3-6C7E1B823614}"/>
              </a:ext>
            </a:extLst>
          </p:cNvPr>
          <p:cNvPicPr>
            <a:picLocks noChangeAspect="1"/>
          </p:cNvPicPr>
          <p:nvPr/>
        </p:nvPicPr>
        <p:blipFill>
          <a:blip r:embed="rId3"/>
          <a:stretch>
            <a:fillRect/>
          </a:stretch>
        </p:blipFill>
        <p:spPr>
          <a:xfrm>
            <a:off x="4837814" y="1197271"/>
            <a:ext cx="7163239" cy="5050564"/>
          </a:xfrm>
          <a:prstGeom prst="rect">
            <a:avLst/>
          </a:prstGeom>
        </p:spPr>
      </p:pic>
    </p:spTree>
    <p:extLst>
      <p:ext uri="{BB962C8B-B14F-4D97-AF65-F5344CB8AC3E}">
        <p14:creationId xmlns:p14="http://schemas.microsoft.com/office/powerpoint/2010/main" val="234633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History of Mass Extinction Events</a:t>
            </a:r>
          </a:p>
        </p:txBody>
      </p:sp>
      <p:sp>
        <p:nvSpPr>
          <p:cNvPr id="3" name="Content Placeholder 2"/>
          <p:cNvSpPr>
            <a:spLocks noGrp="1"/>
          </p:cNvSpPr>
          <p:nvPr>
            <p:ph sz="quarter" idx="1"/>
          </p:nvPr>
        </p:nvSpPr>
        <p:spPr>
          <a:xfrm>
            <a:off x="428625" y="1143000"/>
            <a:ext cx="4010025" cy="4937760"/>
          </a:xfrm>
        </p:spPr>
        <p:txBody>
          <a:bodyPr>
            <a:normAutofit lnSpcReduction="10000"/>
          </a:bodyPr>
          <a:lstStyle/>
          <a:p>
            <a:r>
              <a:rPr lang="en-US" dirty="0"/>
              <a:t>______ mass extinction events on earth</a:t>
            </a:r>
          </a:p>
          <a:p>
            <a:pPr lvl="1"/>
            <a:r>
              <a:rPr lang="en-US" dirty="0"/>
              <a:t>_________ are currently causing the sixth mass extinction event</a:t>
            </a:r>
          </a:p>
          <a:p>
            <a:endParaRPr lang="en-US" sz="1400" dirty="0"/>
          </a:p>
          <a:p>
            <a:r>
              <a:rPr lang="en-US" dirty="0"/>
              <a:t>Permian extinction event was the largest with a loss of 96% of all species </a:t>
            </a:r>
          </a:p>
          <a:p>
            <a:endParaRPr lang="en-US" sz="1400" dirty="0"/>
          </a:p>
          <a:p>
            <a:r>
              <a:rPr lang="en-US" dirty="0"/>
              <a:t>Cretaceous extinction led to the loss of the ___________ 65 </a:t>
            </a:r>
            <a:r>
              <a:rPr lang="en-US" dirty="0" err="1"/>
              <a:t>mya</a:t>
            </a: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4619625" y="1306830"/>
            <a:ext cx="7277100" cy="4762500"/>
          </a:xfrm>
          <a:prstGeom prst="rect">
            <a:avLst/>
          </a:prstGeom>
        </p:spPr>
      </p:pic>
    </p:spTree>
    <p:extLst>
      <p:ext uri="{BB962C8B-B14F-4D97-AF65-F5344CB8AC3E}">
        <p14:creationId xmlns:p14="http://schemas.microsoft.com/office/powerpoint/2010/main" val="3058938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09600" y="1219200"/>
            <a:ext cx="10128422" cy="4937760"/>
          </a:xfrm>
        </p:spPr>
        <p:txBody>
          <a:bodyPr>
            <a:normAutofit/>
          </a:bodyPr>
          <a:lstStyle/>
          <a:p>
            <a:pPr marL="0" indent="0">
              <a:buNone/>
            </a:pPr>
            <a:r>
              <a:rPr lang="en-US" sz="2800" b="1" u="sng" dirty="0"/>
              <a:t>___________</a:t>
            </a:r>
            <a:r>
              <a:rPr lang="en-US" sz="2800" dirty="0"/>
              <a:t>: a fish or other species that is caught unintentionally</a:t>
            </a:r>
          </a:p>
          <a:p>
            <a:r>
              <a:rPr lang="en-US" sz="2800" dirty="0"/>
              <a:t>38.5 million tones of bycatch caught world-wide</a:t>
            </a:r>
          </a:p>
        </p:txBody>
      </p:sp>
      <p:pic>
        <p:nvPicPr>
          <p:cNvPr id="10248" name="Picture 8" descr="http://wildliferesearch.org/wp-content/uploads/2011/09/bycatch-whalenation.org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950" y="2941250"/>
            <a:ext cx="2439375" cy="161112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m.blog.hu/ha/halaszat/image/seabi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951" y="4628572"/>
            <a:ext cx="2439375" cy="16045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images.nationalgeographic.com/wpf/media-live/photos/000/001/cache/dead-fish-tossed_131_600x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825" y="3037836"/>
            <a:ext cx="4260433" cy="319532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0"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Human Impacts on Biodiversity</a:t>
            </a:r>
          </a:p>
        </p:txBody>
      </p:sp>
      <p:pic>
        <p:nvPicPr>
          <p:cNvPr id="2050"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223" y="2464546"/>
            <a:ext cx="3052577" cy="376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615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16E5D-01AC-49BE-A4C6-909D45083BE8}"/>
              </a:ext>
            </a:extLst>
          </p:cNvPr>
          <p:cNvPicPr>
            <a:picLocks noChangeAspect="1"/>
          </p:cNvPicPr>
          <p:nvPr/>
        </p:nvPicPr>
        <p:blipFill>
          <a:blip r:embed="rId3"/>
          <a:stretch>
            <a:fillRect/>
          </a:stretch>
        </p:blipFill>
        <p:spPr>
          <a:xfrm>
            <a:off x="6960776" y="2121816"/>
            <a:ext cx="5231224" cy="4200030"/>
          </a:xfrm>
          <a:prstGeom prst="rect">
            <a:avLst/>
          </a:prstGeom>
        </p:spPr>
      </p:pic>
      <p:sp>
        <p:nvSpPr>
          <p:cNvPr id="2" name="Title 1"/>
          <p:cNvSpPr>
            <a:spLocks noGrp="1"/>
          </p:cNvSpPr>
          <p:nvPr>
            <p:ph type="title"/>
          </p:nvPr>
        </p:nvSpPr>
        <p:spPr/>
        <p:txBody>
          <a:bodyPr>
            <a:normAutofit/>
          </a:bodyPr>
          <a:lstStyle/>
          <a:p>
            <a:pPr algn="ctr"/>
            <a:r>
              <a:rPr lang="en-US" sz="4400" dirty="0"/>
              <a:t>Aquaculture</a:t>
            </a:r>
          </a:p>
        </p:txBody>
      </p:sp>
      <p:sp>
        <p:nvSpPr>
          <p:cNvPr id="4" name="Content Placeholder 3"/>
          <p:cNvSpPr>
            <a:spLocks noGrp="1"/>
          </p:cNvSpPr>
          <p:nvPr>
            <p:ph sz="quarter" idx="1"/>
          </p:nvPr>
        </p:nvSpPr>
        <p:spPr>
          <a:xfrm>
            <a:off x="350873" y="1219199"/>
            <a:ext cx="6698513" cy="2822778"/>
          </a:xfrm>
        </p:spPr>
        <p:txBody>
          <a:bodyPr>
            <a:normAutofit/>
          </a:bodyPr>
          <a:lstStyle/>
          <a:p>
            <a:pPr marL="0" indent="0">
              <a:buNone/>
            </a:pPr>
            <a:r>
              <a:rPr lang="en-US" sz="2800" b="1" dirty="0"/>
              <a:t>Aquaculture</a:t>
            </a:r>
            <a:r>
              <a:rPr lang="en-US" sz="2800" dirty="0"/>
              <a:t>: ______ of aquatic organisms including fish, molluscs, crabs and algae</a:t>
            </a:r>
          </a:p>
          <a:p>
            <a:r>
              <a:rPr lang="en-US" sz="2400" dirty="0"/>
              <a:t>Accounts for more than half of all seafood consumed annually</a:t>
            </a:r>
          </a:p>
          <a:p>
            <a:r>
              <a:rPr lang="en-US" sz="2400" dirty="0"/>
              <a:t>Expected to exceed wild capture fisheries          by 2050</a:t>
            </a:r>
          </a:p>
        </p:txBody>
      </p:sp>
      <p:pic>
        <p:nvPicPr>
          <p:cNvPr id="11266" name="Picture 2" descr="http://www.recirculatingfarms.org/wp-content/uploads/2011/09/aquaculture-cages-gree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50" y="4041977"/>
            <a:ext cx="3195608" cy="212038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icture of seaweed farmers on China's Fujian coa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7517" y="4041978"/>
            <a:ext cx="3181350" cy="21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2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8228-4DA4-4B8D-8CF2-D63ED9F90C66}"/>
              </a:ext>
            </a:extLst>
          </p:cNvPr>
          <p:cNvSpPr>
            <a:spLocks noGrp="1"/>
          </p:cNvSpPr>
          <p:nvPr>
            <p:ph type="title"/>
          </p:nvPr>
        </p:nvSpPr>
        <p:spPr/>
        <p:txBody>
          <a:bodyPr>
            <a:normAutofit/>
          </a:bodyPr>
          <a:lstStyle/>
          <a:p>
            <a:pPr algn="ctr"/>
            <a:r>
              <a:rPr lang="en-US" sz="4400" dirty="0"/>
              <a:t>Marine Plastics</a:t>
            </a:r>
          </a:p>
        </p:txBody>
      </p:sp>
      <p:sp>
        <p:nvSpPr>
          <p:cNvPr id="3" name="Content Placeholder 2">
            <a:extLst>
              <a:ext uri="{FF2B5EF4-FFF2-40B4-BE49-F238E27FC236}">
                <a16:creationId xmlns:a16="http://schemas.microsoft.com/office/drawing/2014/main" id="{4FF6389A-6F86-4F1E-A621-D897143314CB}"/>
              </a:ext>
            </a:extLst>
          </p:cNvPr>
          <p:cNvSpPr>
            <a:spLocks noGrp="1"/>
          </p:cNvSpPr>
          <p:nvPr>
            <p:ph sz="quarter" idx="1"/>
          </p:nvPr>
        </p:nvSpPr>
        <p:spPr>
          <a:xfrm>
            <a:off x="357188" y="1219200"/>
            <a:ext cx="6281737" cy="4937760"/>
          </a:xfrm>
        </p:spPr>
        <p:txBody>
          <a:bodyPr/>
          <a:lstStyle/>
          <a:p>
            <a:pPr>
              <a:lnSpc>
                <a:spcPct val="85000"/>
              </a:lnSpc>
              <a:spcAft>
                <a:spcPts val="600"/>
              </a:spcAft>
            </a:pPr>
            <a:r>
              <a:rPr lang="en-US" dirty="0"/>
              <a:t>Estimated that _________ metric tons of plastic are dumped into the ocean annually. </a:t>
            </a:r>
          </a:p>
          <a:p>
            <a:pPr>
              <a:lnSpc>
                <a:spcPct val="85000"/>
              </a:lnSpc>
              <a:spcAft>
                <a:spcPts val="600"/>
              </a:spcAft>
            </a:pPr>
            <a:r>
              <a:rPr lang="en-US" dirty="0"/>
              <a:t>Most of the plastic in the ocean consists to microplastics (&lt; 5mm)</a:t>
            </a:r>
          </a:p>
          <a:p>
            <a:pPr>
              <a:lnSpc>
                <a:spcPct val="85000"/>
              </a:lnSpc>
            </a:pPr>
            <a:r>
              <a:rPr lang="en-US" dirty="0"/>
              <a:t>Plastics are consumed by a variety of marine species</a:t>
            </a:r>
          </a:p>
          <a:p>
            <a:pPr lvl="1">
              <a:lnSpc>
                <a:spcPct val="85000"/>
              </a:lnSpc>
            </a:pPr>
            <a:r>
              <a:rPr lang="en-US" dirty="0"/>
              <a:t>Plastics coated in algae mimic food items</a:t>
            </a:r>
          </a:p>
          <a:p>
            <a:pPr lvl="1">
              <a:lnSpc>
                <a:spcPct val="85000"/>
              </a:lnSpc>
              <a:spcAft>
                <a:spcPts val="600"/>
              </a:spcAft>
            </a:pPr>
            <a:r>
              <a:rPr lang="en-US" dirty="0"/>
              <a:t>Plastic chemicals can be transferred up the food chain</a:t>
            </a:r>
          </a:p>
          <a:p>
            <a:pPr>
              <a:lnSpc>
                <a:spcPct val="85000"/>
              </a:lnSpc>
            </a:pPr>
            <a:r>
              <a:rPr lang="en-US" dirty="0"/>
              <a:t>Fishing nets and other plastics entangle marine life</a:t>
            </a:r>
          </a:p>
          <a:p>
            <a:pPr lvl="1">
              <a:lnSpc>
                <a:spcPct val="85000"/>
              </a:lnSpc>
            </a:pPr>
            <a:r>
              <a:rPr lang="en-US" dirty="0"/>
              <a:t>Over 300 marine species have been recorded </a:t>
            </a:r>
          </a:p>
          <a:p>
            <a:pPr lvl="1">
              <a:lnSpc>
                <a:spcPct val="85000"/>
              </a:lnSpc>
              <a:spcAft>
                <a:spcPts val="600"/>
              </a:spcAft>
            </a:pPr>
            <a:endParaRPr lang="en-US" dirty="0"/>
          </a:p>
          <a:p>
            <a:pPr>
              <a:lnSpc>
                <a:spcPct val="85000"/>
              </a:lnSpc>
              <a:spcAft>
                <a:spcPts val="600"/>
              </a:spcAft>
            </a:pPr>
            <a:endParaRPr lang="en-US" dirty="0"/>
          </a:p>
          <a:p>
            <a:pPr>
              <a:lnSpc>
                <a:spcPct val="85000"/>
              </a:lnSpc>
              <a:spcAft>
                <a:spcPts val="600"/>
              </a:spcAft>
            </a:pPr>
            <a:endParaRPr lang="en-US" dirty="0"/>
          </a:p>
          <a:p>
            <a:pPr>
              <a:lnSpc>
                <a:spcPct val="85000"/>
              </a:lnSpc>
              <a:spcAft>
                <a:spcPts val="600"/>
              </a:spcAft>
            </a:pPr>
            <a:endParaRPr lang="en-US" dirty="0"/>
          </a:p>
        </p:txBody>
      </p:sp>
      <p:sp>
        <p:nvSpPr>
          <p:cNvPr id="5" name="Rectangle 4">
            <a:extLst>
              <a:ext uri="{FF2B5EF4-FFF2-40B4-BE49-F238E27FC236}">
                <a16:creationId xmlns:a16="http://schemas.microsoft.com/office/drawing/2014/main" id="{273725EB-EC07-4251-B16B-F38D50DD56CA}"/>
              </a:ext>
            </a:extLst>
          </p:cNvPr>
          <p:cNvSpPr/>
          <p:nvPr/>
        </p:nvSpPr>
        <p:spPr>
          <a:xfrm>
            <a:off x="8351066" y="6336268"/>
            <a:ext cx="3231334" cy="369332"/>
          </a:xfrm>
          <a:prstGeom prst="rect">
            <a:avLst/>
          </a:prstGeom>
        </p:spPr>
        <p:txBody>
          <a:bodyPr wrap="none">
            <a:spAutoFit/>
          </a:bodyPr>
          <a:lstStyle/>
          <a:p>
            <a:r>
              <a:rPr lang="en-US" dirty="0"/>
              <a:t>https://youtu.be/AWgfOND2y68</a:t>
            </a:r>
          </a:p>
        </p:txBody>
      </p:sp>
      <p:pic>
        <p:nvPicPr>
          <p:cNvPr id="8" name="Picture 7">
            <a:extLst>
              <a:ext uri="{FF2B5EF4-FFF2-40B4-BE49-F238E27FC236}">
                <a16:creationId xmlns:a16="http://schemas.microsoft.com/office/drawing/2014/main" id="{05879F97-BB71-43E9-AAC9-93A53F9FD2EF}"/>
              </a:ext>
            </a:extLst>
          </p:cNvPr>
          <p:cNvPicPr>
            <a:picLocks noChangeAspect="1"/>
          </p:cNvPicPr>
          <p:nvPr/>
        </p:nvPicPr>
        <p:blipFill>
          <a:blip r:embed="rId3"/>
          <a:stretch>
            <a:fillRect/>
          </a:stretch>
        </p:blipFill>
        <p:spPr>
          <a:xfrm>
            <a:off x="7524750" y="1994536"/>
            <a:ext cx="4310062" cy="2868927"/>
          </a:xfrm>
          <a:prstGeom prst="rect">
            <a:avLst/>
          </a:prstGeom>
        </p:spPr>
      </p:pic>
    </p:spTree>
    <p:extLst>
      <p:ext uri="{BB962C8B-B14F-4D97-AF65-F5344CB8AC3E}">
        <p14:creationId xmlns:p14="http://schemas.microsoft.com/office/powerpoint/2010/main" val="993611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1EDA-3F86-45AC-A6C2-62B23DCFE920}"/>
              </a:ext>
            </a:extLst>
          </p:cNvPr>
          <p:cNvSpPr>
            <a:spLocks noGrp="1"/>
          </p:cNvSpPr>
          <p:nvPr>
            <p:ph type="title"/>
          </p:nvPr>
        </p:nvSpPr>
        <p:spPr>
          <a:xfrm>
            <a:off x="609600" y="205740"/>
            <a:ext cx="10972800" cy="918210"/>
          </a:xfrm>
        </p:spPr>
        <p:txBody>
          <a:bodyPr>
            <a:normAutofit/>
          </a:bodyPr>
          <a:lstStyle/>
          <a:p>
            <a:pPr algn="ctr"/>
            <a:r>
              <a:rPr lang="en-US" sz="4400" dirty="0"/>
              <a:t>Marine Plastics</a:t>
            </a:r>
          </a:p>
        </p:txBody>
      </p:sp>
      <p:pic>
        <p:nvPicPr>
          <p:cNvPr id="4" name="Picture 3">
            <a:extLst>
              <a:ext uri="{FF2B5EF4-FFF2-40B4-BE49-F238E27FC236}">
                <a16:creationId xmlns:a16="http://schemas.microsoft.com/office/drawing/2014/main" id="{79112503-93B5-4F9B-BBEF-909B8231A80D}"/>
              </a:ext>
            </a:extLst>
          </p:cNvPr>
          <p:cNvPicPr>
            <a:picLocks noChangeAspect="1"/>
          </p:cNvPicPr>
          <p:nvPr/>
        </p:nvPicPr>
        <p:blipFill>
          <a:blip r:embed="rId2"/>
          <a:stretch>
            <a:fillRect/>
          </a:stretch>
        </p:blipFill>
        <p:spPr>
          <a:xfrm>
            <a:off x="240287" y="2031770"/>
            <a:ext cx="3666904" cy="2291815"/>
          </a:xfrm>
          <a:prstGeom prst="rect">
            <a:avLst/>
          </a:prstGeom>
        </p:spPr>
      </p:pic>
      <p:pic>
        <p:nvPicPr>
          <p:cNvPr id="5" name="Picture 4">
            <a:extLst>
              <a:ext uri="{FF2B5EF4-FFF2-40B4-BE49-F238E27FC236}">
                <a16:creationId xmlns:a16="http://schemas.microsoft.com/office/drawing/2014/main" id="{3F291AD6-F243-477E-903F-4EECC6A1070B}"/>
              </a:ext>
            </a:extLst>
          </p:cNvPr>
          <p:cNvPicPr>
            <a:picLocks noChangeAspect="1"/>
          </p:cNvPicPr>
          <p:nvPr/>
        </p:nvPicPr>
        <p:blipFill>
          <a:blip r:embed="rId3"/>
          <a:stretch>
            <a:fillRect/>
          </a:stretch>
        </p:blipFill>
        <p:spPr>
          <a:xfrm>
            <a:off x="8354727" y="2031770"/>
            <a:ext cx="3473161" cy="2291814"/>
          </a:xfrm>
          <a:prstGeom prst="rect">
            <a:avLst/>
          </a:prstGeom>
        </p:spPr>
      </p:pic>
      <p:pic>
        <p:nvPicPr>
          <p:cNvPr id="6" name="Picture 5">
            <a:extLst>
              <a:ext uri="{FF2B5EF4-FFF2-40B4-BE49-F238E27FC236}">
                <a16:creationId xmlns:a16="http://schemas.microsoft.com/office/drawing/2014/main" id="{F942AD30-0FE2-4316-A1DB-36BCB971F4B3}"/>
              </a:ext>
            </a:extLst>
          </p:cNvPr>
          <p:cNvPicPr>
            <a:picLocks noChangeAspect="1"/>
          </p:cNvPicPr>
          <p:nvPr/>
        </p:nvPicPr>
        <p:blipFill>
          <a:blip r:embed="rId4"/>
          <a:stretch>
            <a:fillRect/>
          </a:stretch>
        </p:blipFill>
        <p:spPr>
          <a:xfrm>
            <a:off x="4220877" y="2031769"/>
            <a:ext cx="3875373" cy="2291815"/>
          </a:xfrm>
          <a:prstGeom prst="rect">
            <a:avLst/>
          </a:prstGeom>
        </p:spPr>
      </p:pic>
      <p:sp>
        <p:nvSpPr>
          <p:cNvPr id="3" name="TextBox 2">
            <a:extLst>
              <a:ext uri="{FF2B5EF4-FFF2-40B4-BE49-F238E27FC236}">
                <a16:creationId xmlns:a16="http://schemas.microsoft.com/office/drawing/2014/main" id="{9FD5DC51-CD9E-4C34-86D1-CD42877F5A0A}"/>
              </a:ext>
            </a:extLst>
          </p:cNvPr>
          <p:cNvSpPr txBox="1"/>
          <p:nvPr/>
        </p:nvSpPr>
        <p:spPr>
          <a:xfrm>
            <a:off x="240287" y="4495800"/>
            <a:ext cx="3666904" cy="923330"/>
          </a:xfrm>
          <a:prstGeom prst="rect">
            <a:avLst/>
          </a:prstGeom>
          <a:noFill/>
        </p:spPr>
        <p:txBody>
          <a:bodyPr wrap="square" rtlCol="0">
            <a:spAutoFit/>
          </a:bodyPr>
          <a:lstStyle/>
          <a:p>
            <a:r>
              <a:rPr lang="en-US" dirty="0"/>
              <a:t>Some of the 65 pounds of plastic found in the gut of a deceased sperm whale that washed on shore in Spain</a:t>
            </a:r>
          </a:p>
        </p:txBody>
      </p:sp>
      <p:sp>
        <p:nvSpPr>
          <p:cNvPr id="7" name="TextBox 6">
            <a:extLst>
              <a:ext uri="{FF2B5EF4-FFF2-40B4-BE49-F238E27FC236}">
                <a16:creationId xmlns:a16="http://schemas.microsoft.com/office/drawing/2014/main" id="{9E673129-DDB6-4AC7-A5FC-0D1BCD9E0D3A}"/>
              </a:ext>
            </a:extLst>
          </p:cNvPr>
          <p:cNvSpPr txBox="1"/>
          <p:nvPr/>
        </p:nvSpPr>
        <p:spPr>
          <a:xfrm>
            <a:off x="4268502" y="4495800"/>
            <a:ext cx="3956458" cy="1477328"/>
          </a:xfrm>
          <a:prstGeom prst="rect">
            <a:avLst/>
          </a:prstGeom>
          <a:noFill/>
        </p:spPr>
        <p:txBody>
          <a:bodyPr wrap="square" rtlCol="0">
            <a:spAutoFit/>
          </a:bodyPr>
          <a:lstStyle/>
          <a:p>
            <a:r>
              <a:rPr lang="en-US" dirty="0"/>
              <a:t>It is estimated that 90% of seabirds are ingesting some plastic. Plastics covered in algae take on the smell of seabird prey items. Many seabirds mistakenly feed plastic to their chicks</a:t>
            </a:r>
          </a:p>
        </p:txBody>
      </p:sp>
      <p:sp>
        <p:nvSpPr>
          <p:cNvPr id="8" name="TextBox 7">
            <a:extLst>
              <a:ext uri="{FF2B5EF4-FFF2-40B4-BE49-F238E27FC236}">
                <a16:creationId xmlns:a16="http://schemas.microsoft.com/office/drawing/2014/main" id="{A696C0E9-ADF9-49DB-A807-C164DEA5189A}"/>
              </a:ext>
            </a:extLst>
          </p:cNvPr>
          <p:cNvSpPr txBox="1"/>
          <p:nvPr/>
        </p:nvSpPr>
        <p:spPr>
          <a:xfrm>
            <a:off x="8354727" y="4495800"/>
            <a:ext cx="3956458" cy="1477328"/>
          </a:xfrm>
          <a:prstGeom prst="rect">
            <a:avLst/>
          </a:prstGeom>
          <a:noFill/>
        </p:spPr>
        <p:txBody>
          <a:bodyPr wrap="square" rtlCol="0">
            <a:spAutoFit/>
          </a:bodyPr>
          <a:lstStyle/>
          <a:p>
            <a:r>
              <a:rPr lang="en-US" dirty="0"/>
              <a:t>It is estimated that hundreds of sea turtles die every year from becoming entangled in plastics. More than half of all sea turtles are reported to have ingested some plastic</a:t>
            </a:r>
          </a:p>
        </p:txBody>
      </p:sp>
    </p:spTree>
    <p:extLst>
      <p:ext uri="{BB962C8B-B14F-4D97-AF65-F5344CB8AC3E}">
        <p14:creationId xmlns:p14="http://schemas.microsoft.com/office/powerpoint/2010/main" val="766847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0A7900-7A88-4E3E-A4DB-F42CE5F63698}"/>
              </a:ext>
            </a:extLst>
          </p:cNvPr>
          <p:cNvPicPr>
            <a:picLocks noChangeAspect="1"/>
          </p:cNvPicPr>
          <p:nvPr/>
        </p:nvPicPr>
        <p:blipFill>
          <a:blip r:embed="rId2"/>
          <a:stretch>
            <a:fillRect/>
          </a:stretch>
        </p:blipFill>
        <p:spPr>
          <a:xfrm>
            <a:off x="6668869" y="1166812"/>
            <a:ext cx="5132606" cy="2962275"/>
          </a:xfrm>
          <a:prstGeom prst="rect">
            <a:avLst/>
          </a:prstGeom>
        </p:spPr>
      </p:pic>
      <p:sp>
        <p:nvSpPr>
          <p:cNvPr id="2" name="Title 1">
            <a:extLst>
              <a:ext uri="{FF2B5EF4-FFF2-40B4-BE49-F238E27FC236}">
                <a16:creationId xmlns:a16="http://schemas.microsoft.com/office/drawing/2014/main" id="{A955CC7A-0DFB-4965-948A-52B5DCEC5DBE}"/>
              </a:ext>
            </a:extLst>
          </p:cNvPr>
          <p:cNvSpPr>
            <a:spLocks noGrp="1"/>
          </p:cNvSpPr>
          <p:nvPr>
            <p:ph type="title"/>
          </p:nvPr>
        </p:nvSpPr>
        <p:spPr/>
        <p:txBody>
          <a:bodyPr>
            <a:normAutofit/>
          </a:bodyPr>
          <a:lstStyle/>
          <a:p>
            <a:pPr algn="ctr"/>
            <a:r>
              <a:rPr lang="en-US" sz="4400" dirty="0"/>
              <a:t>Marine Plastics</a:t>
            </a:r>
          </a:p>
        </p:txBody>
      </p:sp>
      <p:sp>
        <p:nvSpPr>
          <p:cNvPr id="3" name="Content Placeholder 2">
            <a:extLst>
              <a:ext uri="{FF2B5EF4-FFF2-40B4-BE49-F238E27FC236}">
                <a16:creationId xmlns:a16="http://schemas.microsoft.com/office/drawing/2014/main" id="{08C40C24-50A9-490F-B371-B4293B9F054D}"/>
              </a:ext>
            </a:extLst>
          </p:cNvPr>
          <p:cNvSpPr>
            <a:spLocks noGrp="1"/>
          </p:cNvSpPr>
          <p:nvPr>
            <p:ph sz="quarter" idx="1"/>
          </p:nvPr>
        </p:nvSpPr>
        <p:spPr>
          <a:xfrm>
            <a:off x="676275" y="1266825"/>
            <a:ext cx="5419725" cy="4937760"/>
          </a:xfrm>
        </p:spPr>
        <p:txBody>
          <a:bodyPr/>
          <a:lstStyle/>
          <a:p>
            <a:pPr marL="0" indent="0">
              <a:buNone/>
            </a:pPr>
            <a:r>
              <a:rPr lang="en-US" sz="2800" b="1" dirty="0"/>
              <a:t>Giant Pacific Garbage Patch</a:t>
            </a:r>
          </a:p>
          <a:p>
            <a:r>
              <a:rPr lang="en-US" dirty="0"/>
              <a:t>Covers 617,000 square miles of the northern Pacific Ocean</a:t>
            </a:r>
          </a:p>
          <a:p>
            <a:r>
              <a:rPr lang="en-US" dirty="0"/>
              <a:t>Plastics make up 99.9 percent of the trash in the patch</a:t>
            </a:r>
          </a:p>
          <a:p>
            <a:r>
              <a:rPr lang="en-US" dirty="0"/>
              <a:t>Discarded </a:t>
            </a:r>
            <a:r>
              <a:rPr lang="en-US" u="sng" dirty="0"/>
              <a:t>_________</a:t>
            </a:r>
            <a:r>
              <a:rPr lang="en-US" dirty="0"/>
              <a:t> made up almost 50% of all plastic discovered</a:t>
            </a:r>
          </a:p>
        </p:txBody>
      </p:sp>
      <p:pic>
        <p:nvPicPr>
          <p:cNvPr id="6" name="Picture 5">
            <a:extLst>
              <a:ext uri="{FF2B5EF4-FFF2-40B4-BE49-F238E27FC236}">
                <a16:creationId xmlns:a16="http://schemas.microsoft.com/office/drawing/2014/main" id="{BDC80960-4E0E-4DDD-BC44-8BD91FB99CB4}"/>
              </a:ext>
            </a:extLst>
          </p:cNvPr>
          <p:cNvPicPr>
            <a:picLocks noChangeAspect="1"/>
          </p:cNvPicPr>
          <p:nvPr/>
        </p:nvPicPr>
        <p:blipFill>
          <a:blip r:embed="rId3"/>
          <a:stretch>
            <a:fillRect/>
          </a:stretch>
        </p:blipFill>
        <p:spPr>
          <a:xfrm>
            <a:off x="7229474" y="4048125"/>
            <a:ext cx="3381375" cy="2238840"/>
          </a:xfrm>
          <a:prstGeom prst="rect">
            <a:avLst/>
          </a:prstGeom>
        </p:spPr>
      </p:pic>
    </p:spTree>
    <p:extLst>
      <p:ext uri="{BB962C8B-B14F-4D97-AF65-F5344CB8AC3E}">
        <p14:creationId xmlns:p14="http://schemas.microsoft.com/office/powerpoint/2010/main" val="578143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9AB-4D11-477B-A6F5-90EF6043E658}"/>
              </a:ext>
            </a:extLst>
          </p:cNvPr>
          <p:cNvSpPr>
            <a:spLocks noGrp="1"/>
          </p:cNvSpPr>
          <p:nvPr>
            <p:ph type="title"/>
          </p:nvPr>
        </p:nvSpPr>
        <p:spPr/>
        <p:txBody>
          <a:bodyPr>
            <a:normAutofit/>
          </a:bodyPr>
          <a:lstStyle/>
          <a:p>
            <a:pPr algn="ctr"/>
            <a:r>
              <a:rPr lang="en-US" sz="4400" dirty="0"/>
              <a:t>Shark Finning</a:t>
            </a:r>
          </a:p>
        </p:txBody>
      </p:sp>
      <p:sp>
        <p:nvSpPr>
          <p:cNvPr id="3" name="Content Placeholder 2">
            <a:extLst>
              <a:ext uri="{FF2B5EF4-FFF2-40B4-BE49-F238E27FC236}">
                <a16:creationId xmlns:a16="http://schemas.microsoft.com/office/drawing/2014/main" id="{A4114A8B-2D1D-4232-817D-CD5DC6BD7139}"/>
              </a:ext>
            </a:extLst>
          </p:cNvPr>
          <p:cNvSpPr>
            <a:spLocks noGrp="1"/>
          </p:cNvSpPr>
          <p:nvPr>
            <p:ph sz="quarter" idx="1"/>
          </p:nvPr>
        </p:nvSpPr>
        <p:spPr>
          <a:xfrm>
            <a:off x="609600" y="1219200"/>
            <a:ext cx="4940595" cy="4937760"/>
          </a:xfrm>
        </p:spPr>
        <p:txBody>
          <a:bodyPr>
            <a:normAutofit/>
          </a:bodyPr>
          <a:lstStyle/>
          <a:p>
            <a:pPr marL="0" indent="0">
              <a:lnSpc>
                <a:spcPct val="90000"/>
              </a:lnSpc>
              <a:spcAft>
                <a:spcPts val="600"/>
              </a:spcAft>
              <a:buNone/>
            </a:pPr>
            <a:r>
              <a:rPr lang="en-US" sz="2800" b="1" dirty="0"/>
              <a:t>Shark finning</a:t>
            </a:r>
            <a:r>
              <a:rPr lang="en-US" sz="2800" dirty="0"/>
              <a:t>: the removal of shark fins often while the shark is still alive</a:t>
            </a:r>
          </a:p>
          <a:p>
            <a:pPr>
              <a:lnSpc>
                <a:spcPct val="90000"/>
              </a:lnSpc>
              <a:spcAft>
                <a:spcPts val="600"/>
              </a:spcAft>
            </a:pPr>
            <a:r>
              <a:rPr lang="en-US" sz="2400" dirty="0"/>
              <a:t>Driven primarily for demand of shark fin soup</a:t>
            </a:r>
          </a:p>
          <a:p>
            <a:pPr>
              <a:lnSpc>
                <a:spcPct val="90000"/>
              </a:lnSpc>
            </a:pPr>
            <a:r>
              <a:rPr lang="en-US" sz="2400" dirty="0"/>
              <a:t>Estimates of __________ sharks killed every year</a:t>
            </a:r>
          </a:p>
          <a:p>
            <a:pPr lvl="1">
              <a:lnSpc>
                <a:spcPct val="90000"/>
              </a:lnSpc>
              <a:spcBef>
                <a:spcPts val="0"/>
              </a:spcBef>
              <a:spcAft>
                <a:spcPts val="600"/>
              </a:spcAft>
            </a:pPr>
            <a:r>
              <a:rPr lang="en-US" sz="2400" dirty="0"/>
              <a:t>Late maturity and k-selected life history strategy of sharks leads to drastic population declines</a:t>
            </a:r>
          </a:p>
          <a:p>
            <a:pPr>
              <a:lnSpc>
                <a:spcPct val="90000"/>
              </a:lnSpc>
              <a:spcAft>
                <a:spcPts val="600"/>
              </a:spcAft>
            </a:pPr>
            <a:r>
              <a:rPr lang="en-US" sz="2400" dirty="0"/>
              <a:t>Populations increasing in United States due to protections</a:t>
            </a:r>
          </a:p>
          <a:p>
            <a:pPr marL="274320" lvl="1" indent="0">
              <a:lnSpc>
                <a:spcPct val="90000"/>
              </a:lnSpc>
              <a:spcAft>
                <a:spcPts val="600"/>
              </a:spcAft>
              <a:buNone/>
            </a:pPr>
            <a:endParaRPr lang="en-US" sz="2400" dirty="0"/>
          </a:p>
        </p:txBody>
      </p:sp>
      <p:pic>
        <p:nvPicPr>
          <p:cNvPr id="4" name="Picture 3">
            <a:extLst>
              <a:ext uri="{FF2B5EF4-FFF2-40B4-BE49-F238E27FC236}">
                <a16:creationId xmlns:a16="http://schemas.microsoft.com/office/drawing/2014/main" id="{8E64775C-5C95-4D63-B3C8-F173D3BC6AA0}"/>
              </a:ext>
            </a:extLst>
          </p:cNvPr>
          <p:cNvPicPr>
            <a:picLocks noChangeAspect="1"/>
          </p:cNvPicPr>
          <p:nvPr/>
        </p:nvPicPr>
        <p:blipFill>
          <a:blip r:embed="rId2"/>
          <a:stretch>
            <a:fillRect/>
          </a:stretch>
        </p:blipFill>
        <p:spPr>
          <a:xfrm>
            <a:off x="7286845" y="1219200"/>
            <a:ext cx="4462463" cy="2514600"/>
          </a:xfrm>
          <a:prstGeom prst="rect">
            <a:avLst/>
          </a:prstGeom>
        </p:spPr>
      </p:pic>
      <p:pic>
        <p:nvPicPr>
          <p:cNvPr id="5" name="Picture 4">
            <a:extLst>
              <a:ext uri="{FF2B5EF4-FFF2-40B4-BE49-F238E27FC236}">
                <a16:creationId xmlns:a16="http://schemas.microsoft.com/office/drawing/2014/main" id="{447F3649-AB2A-4190-B189-A7AA316D8433}"/>
              </a:ext>
            </a:extLst>
          </p:cNvPr>
          <p:cNvPicPr>
            <a:picLocks noChangeAspect="1"/>
          </p:cNvPicPr>
          <p:nvPr/>
        </p:nvPicPr>
        <p:blipFill>
          <a:blip r:embed="rId3"/>
          <a:stretch>
            <a:fillRect/>
          </a:stretch>
        </p:blipFill>
        <p:spPr>
          <a:xfrm>
            <a:off x="7724841" y="3810000"/>
            <a:ext cx="3772500" cy="2518144"/>
          </a:xfrm>
          <a:prstGeom prst="rect">
            <a:avLst/>
          </a:prstGeom>
        </p:spPr>
      </p:pic>
    </p:spTree>
    <p:extLst>
      <p:ext uri="{BB962C8B-B14F-4D97-AF65-F5344CB8AC3E}">
        <p14:creationId xmlns:p14="http://schemas.microsoft.com/office/powerpoint/2010/main" val="1403129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7581" y="1261730"/>
            <a:ext cx="10610850" cy="1566530"/>
          </a:xfrm>
        </p:spPr>
        <p:txBody>
          <a:bodyPr>
            <a:noAutofit/>
          </a:bodyPr>
          <a:lstStyle/>
          <a:p>
            <a:pPr marL="0" indent="0">
              <a:lnSpc>
                <a:spcPct val="88000"/>
              </a:lnSpc>
              <a:buNone/>
            </a:pPr>
            <a:r>
              <a:rPr lang="en-US" sz="2800" dirty="0"/>
              <a:t>Hydroelectric dams alter natural water ways</a:t>
            </a:r>
          </a:p>
          <a:p>
            <a:pPr lvl="1">
              <a:lnSpc>
                <a:spcPct val="88000"/>
              </a:lnSpc>
            </a:pPr>
            <a:r>
              <a:rPr lang="en-US" sz="2400" dirty="0"/>
              <a:t>Reduce natural nutrient-rich runoff</a:t>
            </a:r>
          </a:p>
          <a:p>
            <a:pPr lvl="1">
              <a:lnSpc>
                <a:spcPct val="88000"/>
              </a:lnSpc>
            </a:pPr>
            <a:r>
              <a:rPr lang="en-US" sz="2400" dirty="0"/>
              <a:t>Impede fish ______________</a:t>
            </a:r>
          </a:p>
          <a:p>
            <a:pPr lvl="2">
              <a:lnSpc>
                <a:spcPct val="88000"/>
              </a:lnSpc>
            </a:pPr>
            <a:r>
              <a:rPr lang="en-US" sz="2100" dirty="0"/>
              <a:t>Fish ladders </a:t>
            </a:r>
          </a:p>
        </p:txBody>
      </p:sp>
      <p:pic>
        <p:nvPicPr>
          <p:cNvPr id="2050" name="Picture 2" descr="http://upload.wikimedia.org/wikipedia/commons/0/0c/John_Day_Dam_fish_lad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530" y="3401742"/>
            <a:ext cx="4376200" cy="2917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wcouncil.org/media/7952/Ma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302" y="3429000"/>
            <a:ext cx="4639750" cy="28902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609600" y="152400"/>
            <a:ext cx="10972800" cy="990600"/>
          </a:xfrm>
        </p:spPr>
        <p:txBody>
          <a:bodyPr>
            <a:normAutofit/>
          </a:bodyPr>
          <a:lstStyle/>
          <a:p>
            <a:pPr algn="ctr"/>
            <a:r>
              <a:rPr lang="en-US" sz="4400" dirty="0"/>
              <a:t>Human Impacts on Biodiversity</a:t>
            </a:r>
          </a:p>
        </p:txBody>
      </p:sp>
    </p:spTree>
    <p:extLst>
      <p:ext uri="{BB962C8B-B14F-4D97-AF65-F5344CB8AC3E}">
        <p14:creationId xmlns:p14="http://schemas.microsoft.com/office/powerpoint/2010/main" val="41612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239264" y="1430099"/>
            <a:ext cx="6715855" cy="4622539"/>
          </a:xfrm>
        </p:spPr>
      </p:pic>
      <p:sp>
        <p:nvSpPr>
          <p:cNvPr id="6" name="Content Placeholder 5"/>
          <p:cNvSpPr>
            <a:spLocks noGrp="1"/>
          </p:cNvSpPr>
          <p:nvPr>
            <p:ph sz="quarter" idx="2"/>
          </p:nvPr>
        </p:nvSpPr>
        <p:spPr>
          <a:xfrm>
            <a:off x="640437" y="1272489"/>
            <a:ext cx="4299207" cy="4937760"/>
          </a:xfrm>
        </p:spPr>
        <p:txBody>
          <a:bodyPr>
            <a:normAutofit/>
          </a:bodyPr>
          <a:lstStyle/>
          <a:p>
            <a:pPr marL="0" indent="0">
              <a:buNone/>
            </a:pPr>
            <a:r>
              <a:rPr lang="en-US" sz="2800" b="1" dirty="0"/>
              <a:t>Climate change</a:t>
            </a:r>
          </a:p>
          <a:p>
            <a:r>
              <a:rPr lang="en-US" sz="2400" dirty="0"/>
              <a:t>97% of climate scientists agree that climate trends over the last century are extremely likely to be due to human activity (</a:t>
            </a:r>
            <a:r>
              <a:rPr lang="en-US" sz="2000" dirty="0"/>
              <a:t>NASA, 2016</a:t>
            </a:r>
            <a:r>
              <a:rPr lang="en-US" sz="2400" dirty="0"/>
              <a:t>)</a:t>
            </a:r>
          </a:p>
          <a:p>
            <a:endParaRPr lang="en-US" sz="2400" dirty="0"/>
          </a:p>
          <a:p>
            <a:r>
              <a:rPr lang="en-US" sz="2400" dirty="0"/>
              <a:t>Climate change predicted to cause widespread extinction, and migration, in plants and animals</a:t>
            </a:r>
          </a:p>
          <a:p>
            <a:endParaRPr lang="en-US" sz="2400" dirty="0"/>
          </a:p>
        </p:txBody>
      </p:sp>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102801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
        <p:nvSpPr>
          <p:cNvPr id="2" name="Content Placeholder 1"/>
          <p:cNvSpPr>
            <a:spLocks noGrp="1"/>
          </p:cNvSpPr>
          <p:nvPr>
            <p:ph sz="quarter" idx="1"/>
          </p:nvPr>
        </p:nvSpPr>
        <p:spPr/>
        <p:txBody>
          <a:bodyPr>
            <a:normAutofit/>
          </a:bodyPr>
          <a:lstStyle/>
          <a:p>
            <a:pPr marL="0" indent="0">
              <a:lnSpc>
                <a:spcPct val="90000"/>
              </a:lnSpc>
              <a:buNone/>
            </a:pPr>
            <a:r>
              <a:rPr lang="en-US" sz="2800" b="1" u="sng" dirty="0"/>
              <a:t>_________</a:t>
            </a:r>
            <a:r>
              <a:rPr lang="en-US" sz="2800" b="1" dirty="0"/>
              <a:t> species</a:t>
            </a:r>
            <a:r>
              <a:rPr lang="en-US" sz="2800" dirty="0"/>
              <a:t>: a species that is non-native to and ecosystem and has caused or is likely to cause economic or environmental harm</a:t>
            </a:r>
          </a:p>
          <a:p>
            <a:pPr marL="0" indent="0">
              <a:buNone/>
            </a:pPr>
            <a:endParaRPr lang="en-US" sz="2800" dirty="0"/>
          </a:p>
          <a:p>
            <a:pPr marL="0" indent="0">
              <a:buNone/>
            </a:pPr>
            <a:r>
              <a:rPr lang="en-US" sz="2800" b="1" dirty="0"/>
              <a:t>Characteristics of Successful Invasive Species</a:t>
            </a:r>
          </a:p>
          <a:p>
            <a:r>
              <a:rPr lang="en-US" sz="2800" dirty="0"/>
              <a:t>Fast growth</a:t>
            </a:r>
          </a:p>
          <a:p>
            <a:r>
              <a:rPr lang="en-US" sz="2800" dirty="0"/>
              <a:t>Rapid ______________</a:t>
            </a:r>
          </a:p>
          <a:p>
            <a:r>
              <a:rPr lang="en-US" sz="2800" dirty="0"/>
              <a:t>Tolerance to wide range of environmental conditions</a:t>
            </a:r>
          </a:p>
          <a:p>
            <a:r>
              <a:rPr lang="en-US" sz="2800" dirty="0"/>
              <a:t>High dispersal ability</a:t>
            </a:r>
          </a:p>
          <a:p>
            <a:r>
              <a:rPr lang="en-US" sz="2800" dirty="0"/>
              <a:t>Lack of natural predators</a:t>
            </a:r>
          </a:p>
          <a:p>
            <a:pPr lvl="1"/>
            <a:r>
              <a:rPr lang="en-US" sz="2500" dirty="0"/>
              <a:t>Rapid evolution</a:t>
            </a:r>
          </a:p>
          <a:p>
            <a:pPr marL="0" indent="0">
              <a:buNone/>
            </a:pPr>
            <a:endParaRPr lang="en-US" sz="2800" dirty="0"/>
          </a:p>
        </p:txBody>
      </p:sp>
    </p:spTree>
    <p:extLst>
      <p:ext uri="{BB962C8B-B14F-4D97-AF65-F5344CB8AC3E}">
        <p14:creationId xmlns:p14="http://schemas.microsoft.com/office/powerpoint/2010/main" val="1834394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48586" y="371474"/>
            <a:ext cx="11004698" cy="771525"/>
          </a:xfrm>
        </p:spPr>
        <p:txBody>
          <a:bodyPr>
            <a:normAutofit/>
          </a:bodyPr>
          <a:lstStyle/>
          <a:p>
            <a:pPr algn="ctr" eaLnBrk="1" hangingPunct="1"/>
            <a:r>
              <a:rPr lang="en-US" sz="4400" dirty="0"/>
              <a:t>Negative Impacts of Invasive species</a:t>
            </a:r>
          </a:p>
        </p:txBody>
      </p:sp>
      <p:sp>
        <p:nvSpPr>
          <p:cNvPr id="19459" name="Content Placeholder 2"/>
          <p:cNvSpPr>
            <a:spLocks noGrp="1"/>
          </p:cNvSpPr>
          <p:nvPr>
            <p:ph sz="quarter" idx="1"/>
          </p:nvPr>
        </p:nvSpPr>
        <p:spPr>
          <a:xfrm>
            <a:off x="485775" y="1276350"/>
            <a:ext cx="5476875" cy="5000624"/>
          </a:xfrm>
        </p:spPr>
        <p:txBody>
          <a:bodyPr>
            <a:normAutofit/>
          </a:bodyPr>
          <a:lstStyle/>
          <a:p>
            <a:pPr>
              <a:spcBef>
                <a:spcPts val="0"/>
              </a:spcBef>
            </a:pPr>
            <a:r>
              <a:rPr lang="en-US" sz="2400" b="1" dirty="0"/>
              <a:t>Change an entire habitat</a:t>
            </a:r>
          </a:p>
          <a:p>
            <a:pPr lvl="1">
              <a:spcBef>
                <a:spcPts val="0"/>
              </a:spcBef>
            </a:pPr>
            <a:r>
              <a:rPr lang="en-US" sz="2100" dirty="0"/>
              <a:t>Asian chestnut blight fungus nearly wiped out chestnut forests in Eastern U.S.</a:t>
            </a:r>
          </a:p>
          <a:p>
            <a:pPr>
              <a:spcBef>
                <a:spcPts val="0"/>
              </a:spcBef>
            </a:pPr>
            <a:endParaRPr lang="en-US" sz="1600" b="1" dirty="0"/>
          </a:p>
          <a:p>
            <a:pPr>
              <a:spcBef>
                <a:spcPts val="0"/>
              </a:spcBef>
            </a:pPr>
            <a:r>
              <a:rPr lang="en-US" sz="2400" b="1" dirty="0"/>
              <a:t>Alter ecosystem dynamics</a:t>
            </a:r>
          </a:p>
          <a:p>
            <a:pPr lvl="1">
              <a:spcBef>
                <a:spcPts val="0"/>
              </a:spcBef>
            </a:pPr>
            <a:r>
              <a:rPr lang="en-US" sz="2100" dirty="0"/>
              <a:t>Asian carp in Mississippi river basin</a:t>
            </a:r>
            <a:endParaRPr lang="en-US" sz="2400" b="1" dirty="0"/>
          </a:p>
          <a:p>
            <a:pPr>
              <a:spcBef>
                <a:spcPts val="0"/>
              </a:spcBef>
            </a:pPr>
            <a:endParaRPr lang="en-US" sz="1600" b="1" dirty="0"/>
          </a:p>
          <a:p>
            <a:pPr>
              <a:spcBef>
                <a:spcPts val="0"/>
              </a:spcBef>
            </a:pPr>
            <a:r>
              <a:rPr lang="en-US" sz="2400" b="1" dirty="0"/>
              <a:t>Loss of </a:t>
            </a:r>
            <a:r>
              <a:rPr lang="en-US" sz="2400" b="1" u="sng" dirty="0"/>
              <a:t>__________________  </a:t>
            </a:r>
            <a:r>
              <a:rPr lang="en-US" sz="2400" dirty="0"/>
              <a:t>   </a:t>
            </a:r>
            <a:r>
              <a:rPr lang="en-US" sz="2400" b="1" dirty="0"/>
              <a:t>(genetic extinction)</a:t>
            </a:r>
          </a:p>
          <a:p>
            <a:pPr lvl="1">
              <a:spcBef>
                <a:spcPts val="0"/>
              </a:spcBef>
            </a:pPr>
            <a:r>
              <a:rPr lang="en-US" sz="2100" dirty="0"/>
              <a:t>Hybridization between native and invasive species</a:t>
            </a:r>
            <a:endParaRPr lang="en-US" sz="2400" b="1" dirty="0"/>
          </a:p>
          <a:p>
            <a:pPr>
              <a:spcBef>
                <a:spcPts val="0"/>
              </a:spcBef>
            </a:pPr>
            <a:endParaRPr lang="en-US" sz="1600" b="1" dirty="0"/>
          </a:p>
          <a:p>
            <a:pPr>
              <a:spcBef>
                <a:spcPts val="0"/>
              </a:spcBef>
            </a:pPr>
            <a:r>
              <a:rPr lang="en-US" sz="2400" b="1" dirty="0"/>
              <a:t>Spread of disease</a:t>
            </a:r>
          </a:p>
          <a:p>
            <a:pPr lvl="1">
              <a:spcBef>
                <a:spcPts val="0"/>
              </a:spcBef>
            </a:pPr>
            <a:r>
              <a:rPr lang="en-US" sz="2100" dirty="0"/>
              <a:t>Asian tiger mosquito </a:t>
            </a:r>
          </a:p>
          <a:p>
            <a:pPr>
              <a:spcBef>
                <a:spcPts val="0"/>
              </a:spcBef>
              <a:buNone/>
            </a:pPr>
            <a:endParaRPr lang="en-US" sz="2400" dirty="0"/>
          </a:p>
          <a:p>
            <a:pPr lvl="1" eaLnBrk="1" hangingPunct="1">
              <a:spcBef>
                <a:spcPts val="0"/>
              </a:spcBef>
            </a:pPr>
            <a:endParaRPr lang="en-US" sz="2400" dirty="0"/>
          </a:p>
          <a:p>
            <a:pPr lvl="1" eaLnBrk="1" hangingPunct="1">
              <a:spcBef>
                <a:spcPts val="0"/>
              </a:spcBef>
            </a:pPr>
            <a:endParaRPr lang="en-US" sz="2400" dirty="0"/>
          </a:p>
          <a:p>
            <a:pPr lvl="1"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p:txBody>
      </p:sp>
      <p:pic>
        <p:nvPicPr>
          <p:cNvPr id="19461" name="Picture 2" descr="http://2.bp.blogspot.com/_R7fLdadnsbY/SUP2goyi4NI/AAAAAAAADX8/k3af4SF3EeQ/s400/Chestnut-orch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230" y="1276350"/>
            <a:ext cx="2979370" cy="199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cisr.ucr.edu/images/asian_tiger_mosquito/asian_tiger_mosquito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2650" y="5033218"/>
            <a:ext cx="1634132" cy="124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prairierivers.org/wp-content/uploads/2010/01/asian-car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4564" y="2199392"/>
            <a:ext cx="2675924" cy="17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7692526" y="3662362"/>
            <a:ext cx="4347074" cy="2376488"/>
          </a:xfrm>
          <a:prstGeom prst="rect">
            <a:avLst/>
          </a:prstGeom>
        </p:spPr>
      </p:pic>
    </p:spTree>
    <p:extLst>
      <p:ext uri="{BB962C8B-B14F-4D97-AF65-F5344CB8AC3E}">
        <p14:creationId xmlns:p14="http://schemas.microsoft.com/office/powerpoint/2010/main" val="808535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a:xfrm>
            <a:off x="524434" y="412376"/>
            <a:ext cx="11311965" cy="715777"/>
          </a:xfrm>
        </p:spPr>
        <p:txBody>
          <a:bodyPr>
            <a:noAutofit/>
          </a:bodyPr>
          <a:lstStyle/>
          <a:p>
            <a:pPr algn="ctr"/>
            <a:r>
              <a:rPr lang="en-US" sz="4400" dirty="0"/>
              <a:t>K-T Boundary (Cretaceous-Tertiary)</a:t>
            </a:r>
          </a:p>
        </p:txBody>
      </p:sp>
      <p:graphicFrame>
        <p:nvGraphicFramePr>
          <p:cNvPr id="47106" name="Object 3"/>
          <p:cNvGraphicFramePr>
            <a:graphicFrameLocks noGrp="1" noChangeAspect="1"/>
          </p:cNvGraphicFramePr>
          <p:nvPr>
            <p:ph sz="quarter" idx="1"/>
            <p:extLst/>
          </p:nvPr>
        </p:nvGraphicFramePr>
        <p:xfrm>
          <a:off x="257735" y="1343919"/>
          <a:ext cx="6663224" cy="3952875"/>
        </p:xfrm>
        <a:graphic>
          <a:graphicData uri="http://schemas.openxmlformats.org/presentationml/2006/ole">
            <mc:AlternateContent xmlns:mc="http://schemas.openxmlformats.org/markup-compatibility/2006">
              <mc:Choice xmlns:v="urn:schemas-microsoft-com:vml" Requires="v">
                <p:oleObj spid="_x0000_s1050" name="Bitmap Image" r:id="rId4" imgW="7609524" imgH="4514286" progId="PBrush">
                  <p:embed/>
                </p:oleObj>
              </mc:Choice>
              <mc:Fallback>
                <p:oleObj name="Bitmap Image" r:id="rId4" imgW="7609524" imgH="4514286" progId="PBrush">
                  <p:embed/>
                  <p:pic>
                    <p:nvPicPr>
                      <p:cNvPr id="4710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35" y="1343919"/>
                        <a:ext cx="6663224" cy="3952875"/>
                      </a:xfrm>
                      <a:prstGeom prst="rect">
                        <a:avLst/>
                      </a:prstGeom>
                      <a:noFill/>
                      <a:extLst/>
                    </p:spPr>
                  </p:pic>
                </p:oleObj>
              </mc:Fallback>
            </mc:AlternateContent>
          </a:graphicData>
        </a:graphic>
      </p:graphicFrame>
      <p:graphicFrame>
        <p:nvGraphicFramePr>
          <p:cNvPr id="47107" name="Object 4"/>
          <p:cNvGraphicFramePr>
            <a:graphicFrameLocks noGrp="1" noChangeAspect="1"/>
          </p:cNvGraphicFramePr>
          <p:nvPr>
            <p:ph sz="quarter" idx="2"/>
            <p:extLst>
              <p:ext uri="{D42A27DB-BD31-4B8C-83A1-F6EECF244321}">
                <p14:modId xmlns:p14="http://schemas.microsoft.com/office/powerpoint/2010/main" val="3530630672"/>
              </p:ext>
            </p:extLst>
          </p:nvPr>
        </p:nvGraphicFramePr>
        <p:xfrm>
          <a:off x="7266843" y="1985844"/>
          <a:ext cx="4226319" cy="3169740"/>
        </p:xfrm>
        <a:graphic>
          <a:graphicData uri="http://schemas.openxmlformats.org/presentationml/2006/ole">
            <mc:AlternateContent xmlns:mc="http://schemas.openxmlformats.org/markup-compatibility/2006">
              <mc:Choice xmlns:v="urn:schemas-microsoft-com:vml" Requires="v">
                <p:oleObj spid="_x0000_s1051" name="Bitmap Image" r:id="rId6" imgW="7621064" imgH="5714286" progId="PBrush">
                  <p:embed/>
                </p:oleObj>
              </mc:Choice>
              <mc:Fallback>
                <p:oleObj name="Bitmap Image" r:id="rId6" imgW="7621064" imgH="5714286" progId="PBrush">
                  <p:embed/>
                  <p:pic>
                    <p:nvPicPr>
                      <p:cNvPr id="47107"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6843" y="1985844"/>
                        <a:ext cx="4226319" cy="3169740"/>
                      </a:xfrm>
                      <a:prstGeom prst="rect">
                        <a:avLst/>
                      </a:prstGeom>
                      <a:noFill/>
                      <a:extLst/>
                    </p:spPr>
                  </p:pic>
                </p:oleObj>
              </mc:Fallback>
            </mc:AlternateContent>
          </a:graphicData>
        </a:graphic>
      </p:graphicFrame>
      <p:sp>
        <p:nvSpPr>
          <p:cNvPr id="47109" name="Rectangle 5"/>
          <p:cNvSpPr>
            <a:spLocks noGrp="1" noChangeArrowheads="1"/>
          </p:cNvSpPr>
          <p:nvPr>
            <p:ph type="body" sz="half" idx="3"/>
          </p:nvPr>
        </p:nvSpPr>
        <p:spPr>
          <a:xfrm>
            <a:off x="7394662" y="5296795"/>
            <a:ext cx="4226319" cy="849104"/>
          </a:xfrm>
        </p:spPr>
        <p:txBody>
          <a:bodyPr>
            <a:normAutofit/>
          </a:bodyPr>
          <a:lstStyle/>
          <a:p>
            <a:pPr>
              <a:buFont typeface="Monotype Sorts" pitchFamily="2" charset="2"/>
              <a:buNone/>
            </a:pPr>
            <a:r>
              <a:rPr lang="en-US" sz="2000" dirty="0"/>
              <a:t>Chicxulub Crater - Caribbean Sea near the Yucatan Peninsula of Mexico</a:t>
            </a:r>
          </a:p>
        </p:txBody>
      </p:sp>
    </p:spTree>
    <p:extLst>
      <p:ext uri="{BB962C8B-B14F-4D97-AF65-F5344CB8AC3E}">
        <p14:creationId xmlns:p14="http://schemas.microsoft.com/office/powerpoint/2010/main" val="4141556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123825"/>
            <a:ext cx="10972800" cy="990600"/>
          </a:xfrm>
        </p:spPr>
        <p:txBody>
          <a:bodyPr>
            <a:normAutofit/>
          </a:bodyPr>
          <a:lstStyle/>
          <a:p>
            <a:pPr algn="ctr" eaLnBrk="1" hangingPunct="1"/>
            <a:r>
              <a:rPr lang="en-US" sz="4000" dirty="0"/>
              <a:t>Invasive Species Introductions</a:t>
            </a:r>
          </a:p>
        </p:txBody>
      </p:sp>
      <p:sp>
        <p:nvSpPr>
          <p:cNvPr id="29699" name="Content Placeholder 2"/>
          <p:cNvSpPr>
            <a:spLocks noGrp="1"/>
          </p:cNvSpPr>
          <p:nvPr>
            <p:ph sz="quarter" idx="1"/>
          </p:nvPr>
        </p:nvSpPr>
        <p:spPr>
          <a:xfrm>
            <a:off x="408793" y="1214141"/>
            <a:ext cx="5868181" cy="5334000"/>
          </a:xfrm>
        </p:spPr>
        <p:txBody>
          <a:bodyPr>
            <a:normAutofit/>
          </a:bodyPr>
          <a:lstStyle/>
          <a:p>
            <a:pPr>
              <a:lnSpc>
                <a:spcPct val="87000"/>
              </a:lnSpc>
            </a:pPr>
            <a:r>
              <a:rPr lang="en-US" sz="2400" b="1" dirty="0"/>
              <a:t>Intentional introductions</a:t>
            </a:r>
          </a:p>
          <a:p>
            <a:pPr marL="547688" lvl="1" indent="-147638">
              <a:lnSpc>
                <a:spcPct val="87000"/>
              </a:lnSpc>
              <a:spcBef>
                <a:spcPts val="0"/>
              </a:spcBef>
            </a:pPr>
            <a:r>
              <a:rPr lang="en-US" sz="2200" dirty="0"/>
              <a:t>Feral pigs, European starling</a:t>
            </a:r>
            <a:endParaRPr lang="en-US" sz="2400" b="1" dirty="0"/>
          </a:p>
          <a:p>
            <a:pPr>
              <a:lnSpc>
                <a:spcPct val="87000"/>
              </a:lnSpc>
            </a:pPr>
            <a:endParaRPr lang="en-US" sz="1600" b="1" dirty="0"/>
          </a:p>
          <a:p>
            <a:pPr>
              <a:lnSpc>
                <a:spcPct val="87000"/>
              </a:lnSpc>
            </a:pPr>
            <a:r>
              <a:rPr lang="en-US" sz="2400" b="1" dirty="0"/>
              <a:t>Unintentional introductions</a:t>
            </a:r>
          </a:p>
          <a:p>
            <a:pPr marL="547688" lvl="1" indent="-147638">
              <a:lnSpc>
                <a:spcPct val="87000"/>
              </a:lnSpc>
            </a:pPr>
            <a:r>
              <a:rPr lang="en-US" sz="2100" dirty="0"/>
              <a:t>Rats aboard ships, hitchhikers in cargo</a:t>
            </a:r>
            <a:endParaRPr lang="en-US" sz="2400" b="1" dirty="0"/>
          </a:p>
          <a:p>
            <a:pPr>
              <a:lnSpc>
                <a:spcPct val="87000"/>
              </a:lnSpc>
            </a:pPr>
            <a:endParaRPr lang="en-US" sz="1600" b="1" dirty="0"/>
          </a:p>
          <a:p>
            <a:pPr>
              <a:lnSpc>
                <a:spcPct val="87000"/>
              </a:lnSpc>
            </a:pPr>
            <a:r>
              <a:rPr lang="en-US" sz="2400" b="1" dirty="0"/>
              <a:t>Horticulture</a:t>
            </a:r>
            <a:r>
              <a:rPr lang="en-US" sz="2400" dirty="0"/>
              <a:t> </a:t>
            </a:r>
          </a:p>
          <a:p>
            <a:pPr marL="547688" lvl="1" indent="-147638">
              <a:lnSpc>
                <a:spcPct val="87000"/>
              </a:lnSpc>
            </a:pPr>
            <a:r>
              <a:rPr lang="en-US" sz="2100" dirty="0"/>
              <a:t>Ornamental or crop plants that later escape </a:t>
            </a:r>
            <a:endParaRPr lang="en-US" sz="2400" b="1" dirty="0"/>
          </a:p>
          <a:p>
            <a:pPr>
              <a:lnSpc>
                <a:spcPct val="87000"/>
              </a:lnSpc>
            </a:pPr>
            <a:endParaRPr lang="en-US" sz="1600" b="1" dirty="0"/>
          </a:p>
          <a:p>
            <a:pPr>
              <a:lnSpc>
                <a:spcPct val="87000"/>
              </a:lnSpc>
            </a:pPr>
            <a:r>
              <a:rPr lang="en-US" sz="2400" b="1" dirty="0"/>
              <a:t>Ballast water</a:t>
            </a:r>
          </a:p>
          <a:p>
            <a:pPr marL="547688" lvl="1" indent="-147638">
              <a:lnSpc>
                <a:spcPct val="87000"/>
              </a:lnSpc>
            </a:pPr>
            <a:r>
              <a:rPr lang="en-US" sz="2100" dirty="0"/>
              <a:t>Many small marine organisms</a:t>
            </a:r>
            <a:endParaRPr lang="en-US" sz="2400" b="1" dirty="0"/>
          </a:p>
          <a:p>
            <a:pPr>
              <a:lnSpc>
                <a:spcPct val="87000"/>
              </a:lnSpc>
            </a:pPr>
            <a:endParaRPr lang="en-US" sz="1600" b="1" dirty="0"/>
          </a:p>
          <a:p>
            <a:pPr>
              <a:lnSpc>
                <a:spcPct val="87000"/>
              </a:lnSpc>
            </a:pPr>
            <a:r>
              <a:rPr lang="en-US" sz="2400" b="1" dirty="0"/>
              <a:t>Pet trade and aquarium release</a:t>
            </a:r>
          </a:p>
          <a:p>
            <a:pPr marL="547688" lvl="1" indent="-147638">
              <a:lnSpc>
                <a:spcPct val="87000"/>
              </a:lnSpc>
            </a:pPr>
            <a:r>
              <a:rPr lang="en-US" sz="2100" dirty="0"/>
              <a:t>Lion fish, pythons</a:t>
            </a:r>
          </a:p>
          <a:p>
            <a:pPr>
              <a:lnSpc>
                <a:spcPct val="87000"/>
              </a:lnSpc>
            </a:pPr>
            <a:endParaRPr lang="en-US" sz="2400" b="1" dirty="0"/>
          </a:p>
          <a:p>
            <a:pPr>
              <a:lnSpc>
                <a:spcPct val="87000"/>
              </a:lnSpc>
            </a:pPr>
            <a:endParaRPr lang="en-US" sz="2400" b="1" dirty="0"/>
          </a:p>
          <a:p>
            <a:pPr>
              <a:lnSpc>
                <a:spcPct val="87000"/>
              </a:lnSpc>
            </a:pPr>
            <a:endParaRPr lang="en-US" sz="2400" b="1" dirty="0"/>
          </a:p>
          <a:p>
            <a:pPr marL="0" indent="0">
              <a:lnSpc>
                <a:spcPct val="87000"/>
              </a:lnSpc>
              <a:buNone/>
            </a:pPr>
            <a:endParaRPr lang="en-US" sz="2400" b="1" dirty="0"/>
          </a:p>
          <a:p>
            <a:pPr marL="0" indent="0">
              <a:lnSpc>
                <a:spcPct val="87000"/>
              </a:lnSpc>
              <a:buNone/>
            </a:pPr>
            <a:endParaRPr lang="en-US" sz="2400" b="1" dirty="0"/>
          </a:p>
          <a:p>
            <a:pPr marL="274320" lvl="1" indent="0" eaLnBrk="1" hangingPunct="1">
              <a:lnSpc>
                <a:spcPct val="87000"/>
              </a:lnSpc>
              <a:buNone/>
            </a:pPr>
            <a:endParaRPr lang="en-US" sz="2000" dirty="0"/>
          </a:p>
          <a:p>
            <a:pPr eaLnBrk="1" hangingPunct="1">
              <a:lnSpc>
                <a:spcPct val="87000"/>
              </a:lnSpc>
              <a:buFont typeface="Wingdings 2" panose="05020102010507070707" pitchFamily="18" charset="2"/>
              <a:buNone/>
            </a:pPr>
            <a:endParaRPr lang="en-US" sz="1800" dirty="0"/>
          </a:p>
          <a:p>
            <a:pPr eaLnBrk="1" hangingPunct="1">
              <a:lnSpc>
                <a:spcPct val="87000"/>
              </a:lnSpc>
            </a:pPr>
            <a:endParaRPr lang="en-US" sz="1800" dirty="0"/>
          </a:p>
        </p:txBody>
      </p:sp>
      <p:pic>
        <p:nvPicPr>
          <p:cNvPr id="29701" name="Picture 2" descr="http://mm04.nasaimages.org/MediaManager/srvr?mediafile=/Size4/nasaNAS-6-NA/45218/04pd1287.jpg&amp;userid=1&amp;username=admin&amp;resolution=4&amp;servertype=JVA&amp;cid=6&amp;iid=nasaNAS&amp;vcid=NA&amp;usergroup=mediaarchive&amp;profileid=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025" y="1299866"/>
            <a:ext cx="2398739" cy="159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http://blog.nwf.org/a/6a00d8341ca02253ef0120a55d10ae970b-320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1588" y="1299866"/>
            <a:ext cx="1993437" cy="159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logs.nationalgeographic.com/blogs/news/chiefeditor/brown%20tree%20snake%2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9797" y="2954663"/>
            <a:ext cx="2375228" cy="15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hotgardens.net/Las_Vegas_Pampas_gras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9025" y="2954662"/>
            <a:ext cx="2047914" cy="159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robertrath.com/serendipity/uploads/marine/P7140217_300x400_LionFi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7430" y="4659950"/>
            <a:ext cx="1243310"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nteractive.wxxi.org/files/images/highlights/Invasion_of_the_Giant_Pytho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6939" y="4659950"/>
            <a:ext cx="2486619"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779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7C23-0D13-408B-B658-DB8C076EB101}"/>
              </a:ext>
            </a:extLst>
          </p:cNvPr>
          <p:cNvSpPr>
            <a:spLocks noGrp="1"/>
          </p:cNvSpPr>
          <p:nvPr>
            <p:ph type="title"/>
          </p:nvPr>
        </p:nvSpPr>
        <p:spPr/>
        <p:txBody>
          <a:bodyPr>
            <a:normAutofit/>
          </a:bodyPr>
          <a:lstStyle/>
          <a:p>
            <a:pPr algn="ctr"/>
            <a:r>
              <a:rPr lang="en-US" sz="4400" dirty="0"/>
              <a:t>Invasive Species Introductions</a:t>
            </a:r>
          </a:p>
        </p:txBody>
      </p:sp>
      <p:sp>
        <p:nvSpPr>
          <p:cNvPr id="3" name="Content Placeholder 2">
            <a:extLst>
              <a:ext uri="{FF2B5EF4-FFF2-40B4-BE49-F238E27FC236}">
                <a16:creationId xmlns:a16="http://schemas.microsoft.com/office/drawing/2014/main" id="{FE023513-C402-489B-9052-F8C3EB286B41}"/>
              </a:ext>
            </a:extLst>
          </p:cNvPr>
          <p:cNvSpPr>
            <a:spLocks noGrp="1"/>
          </p:cNvSpPr>
          <p:nvPr>
            <p:ph sz="quarter" idx="1"/>
          </p:nvPr>
        </p:nvSpPr>
        <p:spPr>
          <a:xfrm>
            <a:off x="609600" y="1219200"/>
            <a:ext cx="6284495" cy="4937760"/>
          </a:xfrm>
        </p:spPr>
        <p:txBody>
          <a:bodyPr>
            <a:normAutofit/>
          </a:bodyPr>
          <a:lstStyle/>
          <a:p>
            <a:pPr marL="0" indent="0">
              <a:lnSpc>
                <a:spcPct val="87000"/>
              </a:lnSpc>
              <a:buNone/>
            </a:pPr>
            <a:r>
              <a:rPr lang="en-US" sz="2800" b="1" dirty="0"/>
              <a:t>Ballast water: </a:t>
            </a:r>
            <a:r>
              <a:rPr lang="en-US" sz="2800" dirty="0"/>
              <a:t>water carried in the ballast tanks of cargo ships to level the load and provide stability during transit</a:t>
            </a:r>
          </a:p>
          <a:p>
            <a:pPr marL="547688" lvl="1" indent="-147638">
              <a:lnSpc>
                <a:spcPct val="87000"/>
              </a:lnSpc>
            </a:pPr>
            <a:r>
              <a:rPr lang="en-US" sz="2400" dirty="0"/>
              <a:t>Many small marine organisms are transported in ballast water</a:t>
            </a:r>
          </a:p>
          <a:p>
            <a:pPr marL="822008" lvl="2" indent="-147638">
              <a:lnSpc>
                <a:spcPct val="87000"/>
              </a:lnSpc>
            </a:pPr>
            <a:r>
              <a:rPr lang="en-US" sz="2100" dirty="0"/>
              <a:t>American comb jelly in European Seas</a:t>
            </a:r>
          </a:p>
          <a:p>
            <a:pPr marL="822008" lvl="2" indent="-147638">
              <a:lnSpc>
                <a:spcPct val="87000"/>
              </a:lnSpc>
            </a:pPr>
            <a:r>
              <a:rPr lang="en-US" sz="2100" dirty="0"/>
              <a:t>Zebra mussel in North America</a:t>
            </a:r>
          </a:p>
          <a:p>
            <a:pPr marL="547688" lvl="1" indent="-147638">
              <a:lnSpc>
                <a:spcPct val="87000"/>
              </a:lnSpc>
            </a:pPr>
            <a:endParaRPr lang="en-US" sz="1600" dirty="0"/>
          </a:p>
          <a:p>
            <a:pPr marL="547688" lvl="1" indent="-147638">
              <a:lnSpc>
                <a:spcPct val="87000"/>
              </a:lnSpc>
            </a:pPr>
            <a:r>
              <a:rPr lang="en-US" sz="2400" dirty="0"/>
              <a:t>Ballast exchange at sea to reduce introductions</a:t>
            </a:r>
            <a:endParaRPr lang="en-US" sz="2800" dirty="0"/>
          </a:p>
          <a:p>
            <a:endParaRPr lang="en-US" sz="2800" dirty="0"/>
          </a:p>
        </p:txBody>
      </p:sp>
      <p:pic>
        <p:nvPicPr>
          <p:cNvPr id="4" name="Picture 3">
            <a:extLst>
              <a:ext uri="{FF2B5EF4-FFF2-40B4-BE49-F238E27FC236}">
                <a16:creationId xmlns:a16="http://schemas.microsoft.com/office/drawing/2014/main" id="{FDA272B8-8B5C-438B-8939-30008239A1DE}"/>
              </a:ext>
            </a:extLst>
          </p:cNvPr>
          <p:cNvPicPr>
            <a:picLocks noChangeAspect="1"/>
          </p:cNvPicPr>
          <p:nvPr/>
        </p:nvPicPr>
        <p:blipFill>
          <a:blip r:embed="rId2"/>
          <a:stretch>
            <a:fillRect/>
          </a:stretch>
        </p:blipFill>
        <p:spPr>
          <a:xfrm>
            <a:off x="8180545" y="1327785"/>
            <a:ext cx="3820956" cy="4829175"/>
          </a:xfrm>
          <a:prstGeom prst="rect">
            <a:avLst/>
          </a:prstGeom>
        </p:spPr>
      </p:pic>
      <p:pic>
        <p:nvPicPr>
          <p:cNvPr id="6" name="Picture 5">
            <a:extLst>
              <a:ext uri="{FF2B5EF4-FFF2-40B4-BE49-F238E27FC236}">
                <a16:creationId xmlns:a16="http://schemas.microsoft.com/office/drawing/2014/main" id="{4C657576-F038-4281-9CE3-F85A17EC5C2D}"/>
              </a:ext>
            </a:extLst>
          </p:cNvPr>
          <p:cNvPicPr>
            <a:picLocks noChangeAspect="1"/>
          </p:cNvPicPr>
          <p:nvPr/>
        </p:nvPicPr>
        <p:blipFill>
          <a:blip r:embed="rId3"/>
          <a:stretch>
            <a:fillRect/>
          </a:stretch>
        </p:blipFill>
        <p:spPr>
          <a:xfrm>
            <a:off x="6362111" y="3667124"/>
            <a:ext cx="1685084" cy="2489835"/>
          </a:xfrm>
          <a:prstGeom prst="rect">
            <a:avLst/>
          </a:prstGeom>
        </p:spPr>
      </p:pic>
      <p:pic>
        <p:nvPicPr>
          <p:cNvPr id="5" name="Picture 4">
            <a:extLst>
              <a:ext uri="{FF2B5EF4-FFF2-40B4-BE49-F238E27FC236}">
                <a16:creationId xmlns:a16="http://schemas.microsoft.com/office/drawing/2014/main" id="{D41062E9-906A-4216-8240-7EF29735022F}"/>
              </a:ext>
            </a:extLst>
          </p:cNvPr>
          <p:cNvPicPr>
            <a:picLocks noChangeAspect="1"/>
          </p:cNvPicPr>
          <p:nvPr/>
        </p:nvPicPr>
        <p:blipFill>
          <a:blip r:embed="rId4"/>
          <a:stretch>
            <a:fillRect/>
          </a:stretch>
        </p:blipFill>
        <p:spPr>
          <a:xfrm>
            <a:off x="4128114" y="4638675"/>
            <a:ext cx="2161794" cy="1518284"/>
          </a:xfrm>
          <a:prstGeom prst="rect">
            <a:avLst/>
          </a:prstGeom>
        </p:spPr>
      </p:pic>
    </p:spTree>
    <p:extLst>
      <p:ext uri="{BB962C8B-B14F-4D97-AF65-F5344CB8AC3E}">
        <p14:creationId xmlns:p14="http://schemas.microsoft.com/office/powerpoint/2010/main" val="594161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dem.ri.gov/programs/benviron/water/quality/surfwq/graphics/boatr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0607" y="1227803"/>
            <a:ext cx="3333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lakepulaski.com/cms_uploads/zebra_mussels_on_native2_6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11" y="4536916"/>
            <a:ext cx="2391480" cy="1701037"/>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upload.wikimedia.org/wikipedia/commons/a/a9/Dreissena_polymorpha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669" y="1391633"/>
            <a:ext cx="2620253" cy="183921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iowadnr.gov/Portals/idnr/uploads/ais/Toy%20Bo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691" y="4536916"/>
            <a:ext cx="2257833" cy="17010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
        <p:nvSpPr>
          <p:cNvPr id="3" name="Content Placeholder 2"/>
          <p:cNvSpPr>
            <a:spLocks noGrp="1"/>
          </p:cNvSpPr>
          <p:nvPr>
            <p:ph sz="quarter" idx="1"/>
          </p:nvPr>
        </p:nvSpPr>
        <p:spPr>
          <a:xfrm>
            <a:off x="609599" y="1219200"/>
            <a:ext cx="5161006" cy="3189171"/>
          </a:xfrm>
        </p:spPr>
        <p:txBody>
          <a:bodyPr>
            <a:normAutofit/>
          </a:bodyPr>
          <a:lstStyle/>
          <a:p>
            <a:pPr marL="0" indent="0">
              <a:buNone/>
            </a:pPr>
            <a:r>
              <a:rPr lang="en-US" sz="2800" b="1" dirty="0"/>
              <a:t>Zebra Mussel</a:t>
            </a:r>
          </a:p>
          <a:p>
            <a:r>
              <a:rPr lang="en-US" sz="2400" dirty="0"/>
              <a:t>Can produce 5 million eggs in 5 years</a:t>
            </a:r>
          </a:p>
          <a:p>
            <a:r>
              <a:rPr lang="en-US" sz="2400" dirty="0"/>
              <a:t>Dense growth blocks pipes and damage boats and other structures</a:t>
            </a:r>
          </a:p>
          <a:p>
            <a:r>
              <a:rPr lang="en-US" sz="2400" dirty="0"/>
              <a:t>Consume majority of                    plankton leading to a                      collapse of the food web</a:t>
            </a:r>
          </a:p>
          <a:p>
            <a:endParaRPr lang="en-US" sz="2400" dirty="0"/>
          </a:p>
          <a:p>
            <a:endParaRPr lang="en-US" sz="2400" b="1" dirty="0"/>
          </a:p>
          <a:p>
            <a:pPr marL="0" indent="0">
              <a:buNone/>
            </a:pPr>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764" y="3451998"/>
            <a:ext cx="4089475" cy="2785955"/>
          </a:xfrm>
          <a:prstGeom prst="rect">
            <a:avLst/>
          </a:prstGeom>
        </p:spPr>
      </p:pic>
    </p:spTree>
    <p:extLst>
      <p:ext uri="{BB962C8B-B14F-4D97-AF65-F5344CB8AC3E}">
        <p14:creationId xmlns:p14="http://schemas.microsoft.com/office/powerpoint/2010/main" val="2370707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44F2-ACA2-44F3-A499-FF503BCDC4EE}"/>
              </a:ext>
            </a:extLst>
          </p:cNvPr>
          <p:cNvSpPr>
            <a:spLocks noGrp="1"/>
          </p:cNvSpPr>
          <p:nvPr>
            <p:ph type="title"/>
          </p:nvPr>
        </p:nvSpPr>
        <p:spPr/>
        <p:txBody>
          <a:bodyPr>
            <a:normAutofit/>
          </a:bodyPr>
          <a:lstStyle/>
          <a:p>
            <a:pPr algn="ctr"/>
            <a:r>
              <a:rPr lang="en-US" sz="4400" dirty="0"/>
              <a:t>Invasive Species Introductions</a:t>
            </a:r>
          </a:p>
        </p:txBody>
      </p:sp>
      <p:sp>
        <p:nvSpPr>
          <p:cNvPr id="3" name="Content Placeholder 2">
            <a:extLst>
              <a:ext uri="{FF2B5EF4-FFF2-40B4-BE49-F238E27FC236}">
                <a16:creationId xmlns:a16="http://schemas.microsoft.com/office/drawing/2014/main" id="{B037D163-8420-416B-9E9C-2C43134FEB93}"/>
              </a:ext>
            </a:extLst>
          </p:cNvPr>
          <p:cNvSpPr>
            <a:spLocks noGrp="1"/>
          </p:cNvSpPr>
          <p:nvPr>
            <p:ph sz="quarter" idx="1"/>
          </p:nvPr>
        </p:nvSpPr>
        <p:spPr>
          <a:xfrm>
            <a:off x="609601" y="1219200"/>
            <a:ext cx="5164719" cy="4937760"/>
          </a:xfrm>
        </p:spPr>
        <p:txBody>
          <a:bodyPr>
            <a:normAutofit/>
          </a:bodyPr>
          <a:lstStyle/>
          <a:p>
            <a:pPr marL="0" indent="0">
              <a:lnSpc>
                <a:spcPct val="87000"/>
              </a:lnSpc>
              <a:buNone/>
            </a:pPr>
            <a:r>
              <a:rPr lang="en-US" sz="2800" b="1" dirty="0"/>
              <a:t>Unintentional introductions</a:t>
            </a:r>
          </a:p>
          <a:p>
            <a:pPr>
              <a:lnSpc>
                <a:spcPct val="87000"/>
              </a:lnSpc>
            </a:pPr>
            <a:r>
              <a:rPr lang="en-US" sz="2400" dirty="0"/>
              <a:t>Rats have been introduced to most islands where they have caused the extinction of countless species including many seabirds</a:t>
            </a:r>
          </a:p>
          <a:p>
            <a:pPr lvl="1">
              <a:lnSpc>
                <a:spcPct val="87000"/>
              </a:lnSpc>
            </a:pPr>
            <a:r>
              <a:rPr lang="en-US" sz="2000" dirty="0"/>
              <a:t>Eradication of rats from islands is on-going challenge</a:t>
            </a:r>
          </a:p>
          <a:p>
            <a:pPr marL="0" indent="0">
              <a:lnSpc>
                <a:spcPct val="87000"/>
              </a:lnSpc>
              <a:buNone/>
            </a:pPr>
            <a:endParaRPr lang="en-US" sz="2400" dirty="0"/>
          </a:p>
          <a:p>
            <a:pPr>
              <a:lnSpc>
                <a:spcPct val="87000"/>
              </a:lnSpc>
            </a:pPr>
            <a:r>
              <a:rPr lang="en-US" sz="2400" dirty="0"/>
              <a:t>The brown tree snake hitchhiked to Guam in military cargo and has led to the extinction of at least 12 bird species on Guam</a:t>
            </a:r>
            <a:endParaRPr lang="en-US" sz="2800" b="1" dirty="0"/>
          </a:p>
          <a:p>
            <a:endParaRPr lang="en-US" sz="2800" dirty="0"/>
          </a:p>
        </p:txBody>
      </p:sp>
      <p:pic>
        <p:nvPicPr>
          <p:cNvPr id="4" name="Picture 3">
            <a:extLst>
              <a:ext uri="{FF2B5EF4-FFF2-40B4-BE49-F238E27FC236}">
                <a16:creationId xmlns:a16="http://schemas.microsoft.com/office/drawing/2014/main" id="{E521BA17-B394-443B-8203-49A92318C3B8}"/>
              </a:ext>
            </a:extLst>
          </p:cNvPr>
          <p:cNvPicPr>
            <a:picLocks noChangeAspect="1"/>
          </p:cNvPicPr>
          <p:nvPr/>
        </p:nvPicPr>
        <p:blipFill>
          <a:blip r:embed="rId2"/>
          <a:stretch>
            <a:fillRect/>
          </a:stretch>
        </p:blipFill>
        <p:spPr>
          <a:xfrm>
            <a:off x="8130002" y="1219200"/>
            <a:ext cx="2719234" cy="2857500"/>
          </a:xfrm>
          <a:prstGeom prst="rect">
            <a:avLst/>
          </a:prstGeom>
        </p:spPr>
      </p:pic>
      <p:pic>
        <p:nvPicPr>
          <p:cNvPr id="5" name="Picture 4">
            <a:extLst>
              <a:ext uri="{FF2B5EF4-FFF2-40B4-BE49-F238E27FC236}">
                <a16:creationId xmlns:a16="http://schemas.microsoft.com/office/drawing/2014/main" id="{5BD52852-0DC8-454C-89D9-C28B85FA3FB5}"/>
              </a:ext>
            </a:extLst>
          </p:cNvPr>
          <p:cNvPicPr>
            <a:picLocks noChangeAspect="1"/>
          </p:cNvPicPr>
          <p:nvPr/>
        </p:nvPicPr>
        <p:blipFill>
          <a:blip r:embed="rId3"/>
          <a:stretch>
            <a:fillRect/>
          </a:stretch>
        </p:blipFill>
        <p:spPr>
          <a:xfrm>
            <a:off x="8994867" y="4253413"/>
            <a:ext cx="3125108" cy="2019300"/>
          </a:xfrm>
          <a:prstGeom prst="rect">
            <a:avLst/>
          </a:prstGeom>
        </p:spPr>
      </p:pic>
      <p:pic>
        <p:nvPicPr>
          <p:cNvPr id="7" name="Picture 6">
            <a:extLst>
              <a:ext uri="{FF2B5EF4-FFF2-40B4-BE49-F238E27FC236}">
                <a16:creationId xmlns:a16="http://schemas.microsoft.com/office/drawing/2014/main" id="{F5B05874-AF9E-422B-A760-CC7A090925BA}"/>
              </a:ext>
            </a:extLst>
          </p:cNvPr>
          <p:cNvPicPr>
            <a:picLocks noChangeAspect="1"/>
          </p:cNvPicPr>
          <p:nvPr/>
        </p:nvPicPr>
        <p:blipFill>
          <a:blip r:embed="rId4"/>
          <a:stretch>
            <a:fillRect/>
          </a:stretch>
        </p:blipFill>
        <p:spPr>
          <a:xfrm>
            <a:off x="5903456" y="4253413"/>
            <a:ext cx="2962275" cy="2019300"/>
          </a:xfrm>
          <a:prstGeom prst="rect">
            <a:avLst/>
          </a:prstGeom>
        </p:spPr>
      </p:pic>
    </p:spTree>
    <p:extLst>
      <p:ext uri="{BB962C8B-B14F-4D97-AF65-F5344CB8AC3E}">
        <p14:creationId xmlns:p14="http://schemas.microsoft.com/office/powerpoint/2010/main" val="2486068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123825"/>
            <a:ext cx="10972800" cy="990600"/>
          </a:xfrm>
        </p:spPr>
        <p:txBody>
          <a:bodyPr>
            <a:normAutofit/>
          </a:bodyPr>
          <a:lstStyle/>
          <a:p>
            <a:pPr algn="ctr" eaLnBrk="1" hangingPunct="1"/>
            <a:r>
              <a:rPr lang="en-US" sz="4000" dirty="0"/>
              <a:t>Invasive Species Introductions</a:t>
            </a:r>
          </a:p>
        </p:txBody>
      </p:sp>
      <p:sp>
        <p:nvSpPr>
          <p:cNvPr id="29699" name="Content Placeholder 2"/>
          <p:cNvSpPr>
            <a:spLocks noGrp="1"/>
          </p:cNvSpPr>
          <p:nvPr>
            <p:ph sz="quarter" idx="1"/>
          </p:nvPr>
        </p:nvSpPr>
        <p:spPr>
          <a:xfrm>
            <a:off x="408793" y="1214141"/>
            <a:ext cx="6506357" cy="5334000"/>
          </a:xfrm>
        </p:spPr>
        <p:txBody>
          <a:bodyPr>
            <a:normAutofit/>
          </a:bodyPr>
          <a:lstStyle/>
          <a:p>
            <a:pPr marL="0" indent="0">
              <a:lnSpc>
                <a:spcPct val="87000"/>
              </a:lnSpc>
              <a:buNone/>
            </a:pPr>
            <a:r>
              <a:rPr lang="en-US" sz="2800" b="1" dirty="0"/>
              <a:t>Pet trade and aquarium release</a:t>
            </a:r>
          </a:p>
          <a:p>
            <a:pPr>
              <a:lnSpc>
                <a:spcPct val="87000"/>
              </a:lnSpc>
            </a:pPr>
            <a:r>
              <a:rPr lang="en-US" sz="2400" dirty="0"/>
              <a:t>Lionfish were released into the waters off Florida and are now found throughout the east coast of U.S, the Caribbean, and Gulf of Mexico</a:t>
            </a:r>
          </a:p>
          <a:p>
            <a:pPr lvl="1">
              <a:lnSpc>
                <a:spcPct val="87000"/>
              </a:lnSpc>
            </a:pPr>
            <a:r>
              <a:rPr lang="en-US" sz="2100" dirty="0"/>
              <a:t>Large venomous spines and appearance likely deters predators </a:t>
            </a:r>
          </a:p>
          <a:p>
            <a:pPr lvl="1">
              <a:lnSpc>
                <a:spcPct val="87000"/>
              </a:lnSpc>
            </a:pPr>
            <a:r>
              <a:rPr lang="en-US" sz="2100" dirty="0"/>
              <a:t>They breed year round and can produce young every 4 days</a:t>
            </a:r>
          </a:p>
          <a:p>
            <a:pPr lvl="1">
              <a:lnSpc>
                <a:spcPct val="87000"/>
              </a:lnSpc>
            </a:pPr>
            <a:r>
              <a:rPr lang="en-US" sz="2100" dirty="0"/>
              <a:t>Reduce populations of juvenile and small fish on coral reefs by as much as 90% </a:t>
            </a:r>
            <a:endParaRPr lang="en-US" sz="2400" i="1" dirty="0"/>
          </a:p>
          <a:p>
            <a:pPr>
              <a:lnSpc>
                <a:spcPct val="87000"/>
              </a:lnSpc>
            </a:pPr>
            <a:endParaRPr lang="en-US" sz="2400" i="1" dirty="0"/>
          </a:p>
          <a:p>
            <a:pPr>
              <a:lnSpc>
                <a:spcPct val="87000"/>
              </a:lnSpc>
            </a:pPr>
            <a:r>
              <a:rPr lang="en-US" sz="2400" i="1" dirty="0"/>
              <a:t>Caulerpa </a:t>
            </a:r>
            <a:r>
              <a:rPr lang="en-US" sz="2400" i="1" dirty="0" err="1"/>
              <a:t>taxifoila</a:t>
            </a:r>
            <a:r>
              <a:rPr lang="en-US" sz="2400" i="1" dirty="0"/>
              <a:t> </a:t>
            </a:r>
            <a:r>
              <a:rPr lang="en-US" sz="2400" dirty="0"/>
              <a:t>is a popular aquarium algae that became established off southern California coast</a:t>
            </a:r>
          </a:p>
          <a:p>
            <a:pPr lvl="1">
              <a:lnSpc>
                <a:spcPct val="87000"/>
              </a:lnSpc>
            </a:pPr>
            <a:r>
              <a:rPr lang="en-US" sz="2100" i="1" dirty="0"/>
              <a:t>Caulerpa taxifolia</a:t>
            </a:r>
            <a:r>
              <a:rPr lang="en-US" sz="2100" dirty="0"/>
              <a:t> is now illegal in California </a:t>
            </a:r>
          </a:p>
          <a:p>
            <a:pPr marL="547688" lvl="1" indent="-147638">
              <a:lnSpc>
                <a:spcPct val="87000"/>
              </a:lnSpc>
            </a:pPr>
            <a:endParaRPr lang="en-US" sz="2800" b="1" i="1" dirty="0"/>
          </a:p>
          <a:p>
            <a:pPr>
              <a:lnSpc>
                <a:spcPct val="87000"/>
              </a:lnSpc>
            </a:pPr>
            <a:endParaRPr lang="en-US" sz="2800" b="1" dirty="0"/>
          </a:p>
          <a:p>
            <a:pPr>
              <a:lnSpc>
                <a:spcPct val="87000"/>
              </a:lnSpc>
            </a:pPr>
            <a:endParaRPr lang="en-US" sz="2800" b="1" dirty="0"/>
          </a:p>
          <a:p>
            <a:pPr marL="0" indent="0">
              <a:lnSpc>
                <a:spcPct val="87000"/>
              </a:lnSpc>
              <a:buNone/>
            </a:pPr>
            <a:endParaRPr lang="en-US" sz="2800" b="1" dirty="0"/>
          </a:p>
          <a:p>
            <a:pPr marL="0" indent="0">
              <a:lnSpc>
                <a:spcPct val="87000"/>
              </a:lnSpc>
              <a:buNone/>
            </a:pPr>
            <a:endParaRPr lang="en-US" sz="2800" b="1" dirty="0"/>
          </a:p>
          <a:p>
            <a:pPr marL="274320" lvl="1" indent="0" eaLnBrk="1" hangingPunct="1">
              <a:lnSpc>
                <a:spcPct val="87000"/>
              </a:lnSpc>
              <a:buNone/>
            </a:pPr>
            <a:endParaRPr lang="en-US" sz="2400" dirty="0"/>
          </a:p>
          <a:p>
            <a:pPr eaLnBrk="1" hangingPunct="1">
              <a:lnSpc>
                <a:spcPct val="87000"/>
              </a:lnSpc>
              <a:buFont typeface="Wingdings 2" panose="05020102010507070707" pitchFamily="18" charset="2"/>
              <a:buNone/>
            </a:pPr>
            <a:endParaRPr lang="en-US" sz="2000" dirty="0"/>
          </a:p>
          <a:p>
            <a:pPr eaLnBrk="1" hangingPunct="1">
              <a:lnSpc>
                <a:spcPct val="87000"/>
              </a:lnSpc>
            </a:pPr>
            <a:endParaRPr lang="en-US" sz="2000" dirty="0"/>
          </a:p>
        </p:txBody>
      </p:sp>
      <p:pic>
        <p:nvPicPr>
          <p:cNvPr id="2" name="Picture 1">
            <a:extLst>
              <a:ext uri="{FF2B5EF4-FFF2-40B4-BE49-F238E27FC236}">
                <a16:creationId xmlns:a16="http://schemas.microsoft.com/office/drawing/2014/main" id="{34472FF0-D211-4D9E-8F35-69D1175B0079}"/>
              </a:ext>
            </a:extLst>
          </p:cNvPr>
          <p:cNvPicPr>
            <a:picLocks noChangeAspect="1"/>
          </p:cNvPicPr>
          <p:nvPr/>
        </p:nvPicPr>
        <p:blipFill>
          <a:blip r:embed="rId3"/>
          <a:stretch>
            <a:fillRect/>
          </a:stretch>
        </p:blipFill>
        <p:spPr>
          <a:xfrm>
            <a:off x="7477125" y="3588255"/>
            <a:ext cx="3549202" cy="2667459"/>
          </a:xfrm>
          <a:prstGeom prst="rect">
            <a:avLst/>
          </a:prstGeom>
        </p:spPr>
      </p:pic>
      <p:pic>
        <p:nvPicPr>
          <p:cNvPr id="3" name="Picture 2">
            <a:extLst>
              <a:ext uri="{FF2B5EF4-FFF2-40B4-BE49-F238E27FC236}">
                <a16:creationId xmlns:a16="http://schemas.microsoft.com/office/drawing/2014/main" id="{A2BD1FA8-F56C-4EAA-99D7-91B3FA784E6B}"/>
              </a:ext>
            </a:extLst>
          </p:cNvPr>
          <p:cNvPicPr>
            <a:picLocks noChangeAspect="1"/>
          </p:cNvPicPr>
          <p:nvPr/>
        </p:nvPicPr>
        <p:blipFill>
          <a:blip r:embed="rId4"/>
          <a:stretch>
            <a:fillRect/>
          </a:stretch>
        </p:blipFill>
        <p:spPr>
          <a:xfrm>
            <a:off x="7239000" y="1214141"/>
            <a:ext cx="4105275" cy="2309217"/>
          </a:xfrm>
          <a:prstGeom prst="rect">
            <a:avLst/>
          </a:prstGeom>
        </p:spPr>
      </p:pic>
    </p:spTree>
    <p:extLst>
      <p:ext uri="{BB962C8B-B14F-4D97-AF65-F5344CB8AC3E}">
        <p14:creationId xmlns:p14="http://schemas.microsoft.com/office/powerpoint/2010/main" val="2624188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sz="quarter" idx="1"/>
          </p:nvPr>
        </p:nvSpPr>
        <p:spPr>
          <a:xfrm>
            <a:off x="609600" y="1322805"/>
            <a:ext cx="5001928" cy="4905132"/>
          </a:xfrm>
        </p:spPr>
        <p:txBody>
          <a:bodyPr>
            <a:normAutofit/>
          </a:bodyPr>
          <a:lstStyle/>
          <a:p>
            <a:pPr marL="0" indent="0">
              <a:spcAft>
                <a:spcPts val="1200"/>
              </a:spcAft>
              <a:buNone/>
            </a:pPr>
            <a:r>
              <a:rPr lang="en-US" sz="2800" b="1" dirty="0"/>
              <a:t>Black Mustard</a:t>
            </a:r>
          </a:p>
          <a:p>
            <a:r>
              <a:rPr lang="en-US" sz="2400" dirty="0"/>
              <a:t>Allelopathic chemical</a:t>
            </a:r>
          </a:p>
          <a:p>
            <a:pPr lvl="1"/>
            <a:r>
              <a:rPr lang="en-US" sz="2100" dirty="0"/>
              <a:t>Prevents germination of native plants</a:t>
            </a:r>
          </a:p>
          <a:p>
            <a:pPr lvl="1"/>
            <a:r>
              <a:rPr lang="en-US" sz="2100" dirty="0"/>
              <a:t>Converts native habitats to grasslands</a:t>
            </a:r>
          </a:p>
          <a:p>
            <a:endParaRPr lang="en-US" sz="2400" dirty="0"/>
          </a:p>
          <a:p>
            <a:r>
              <a:rPr lang="en-US" sz="2400" dirty="0"/>
              <a:t>Spreads quickly after </a:t>
            </a:r>
            <a:r>
              <a:rPr lang="en-US" sz="2400" u="sng" dirty="0"/>
              <a:t>fire </a:t>
            </a:r>
          </a:p>
          <a:p>
            <a:pPr lvl="1"/>
            <a:r>
              <a:rPr lang="en-US" sz="2000" dirty="0"/>
              <a:t>Dormant fire-stimulated seed banks</a:t>
            </a:r>
            <a:endParaRPr lang="en-US" sz="2400" dirty="0"/>
          </a:p>
        </p:txBody>
      </p:sp>
      <p:pic>
        <p:nvPicPr>
          <p:cNvPr id="56325" name="Picture 14" descr="The fire lapped at homes around the edges of Olinda Village. When the fire jumped the fire break at the end of Verbena Lane, at right, the owner of this house did not evacuate and was there to try to stop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274" y="1322804"/>
            <a:ext cx="3464244" cy="243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6" descr="Almost five months later, the scene is almost unrecognizable. Can you find the fire break? Click back to comp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4274" y="3874570"/>
            <a:ext cx="3463998" cy="235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12"/>
          <p:cNvSpPr txBox="1">
            <a:spLocks noChangeArrowheads="1"/>
          </p:cNvSpPr>
          <p:nvPr/>
        </p:nvSpPr>
        <p:spPr bwMode="auto">
          <a:xfrm>
            <a:off x="5611528" y="2039034"/>
            <a:ext cx="2298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latin typeface="+mn-lt"/>
              </a:rPr>
              <a:t>One week after 2008 complex fire</a:t>
            </a:r>
          </a:p>
        </p:txBody>
      </p:sp>
      <p:sp>
        <p:nvSpPr>
          <p:cNvPr id="56328" name="TextBox 13"/>
          <p:cNvSpPr txBox="1">
            <a:spLocks noChangeArrowheads="1"/>
          </p:cNvSpPr>
          <p:nvPr/>
        </p:nvSpPr>
        <p:spPr bwMode="auto">
          <a:xfrm>
            <a:off x="5611528" y="4641488"/>
            <a:ext cx="25777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latin typeface="+mn-lt"/>
              </a:rPr>
              <a:t>Five months after 2008 complex fire</a:t>
            </a:r>
          </a:p>
        </p:txBody>
      </p:sp>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Tree>
    <p:extLst>
      <p:ext uri="{BB962C8B-B14F-4D97-AF65-F5344CB8AC3E}">
        <p14:creationId xmlns:p14="http://schemas.microsoft.com/office/powerpoint/2010/main" val="3750424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6417" y="1219200"/>
            <a:ext cx="11575473" cy="4937760"/>
          </a:xfrm>
        </p:spPr>
        <p:txBody>
          <a:bodyPr>
            <a:normAutofit/>
          </a:bodyPr>
          <a:lstStyle/>
          <a:p>
            <a:pPr marL="0" indent="0">
              <a:buNone/>
            </a:pPr>
            <a:r>
              <a:rPr lang="en-US" b="1" dirty="0"/>
              <a:t>Endangered Species Act of 1973</a:t>
            </a:r>
            <a:r>
              <a:rPr lang="en-US" dirty="0"/>
              <a:t>: a U.S. environmental law designed to protect and recover imperiled species and the ecosystems upon which they depend</a:t>
            </a:r>
          </a:p>
          <a:p>
            <a:pPr lvl="1">
              <a:spcBef>
                <a:spcPts val="0"/>
              </a:spcBef>
            </a:pPr>
            <a:r>
              <a:rPr lang="en-US" dirty="0"/>
              <a:t>Governed by U.S. Fish and Wildlife Service (FWS) and the Commerce Department’s National Marine Fisheries Service (NMFS)</a:t>
            </a:r>
          </a:p>
          <a:p>
            <a:pPr lvl="1">
              <a:spcBef>
                <a:spcPts val="0"/>
              </a:spcBef>
            </a:pPr>
            <a:r>
              <a:rPr lang="en-US" dirty="0"/>
              <a:t>Species designated as either threatened or endangered</a:t>
            </a:r>
          </a:p>
          <a:p>
            <a:pPr lvl="1">
              <a:spcBef>
                <a:spcPts val="0"/>
              </a:spcBef>
            </a:pPr>
            <a:r>
              <a:rPr lang="en-US" dirty="0"/>
              <a:t>Designates _______________</a:t>
            </a:r>
          </a:p>
          <a:p>
            <a:pPr lvl="1">
              <a:spcBef>
                <a:spcPts val="0"/>
              </a:spcBef>
            </a:pPr>
            <a:r>
              <a:rPr lang="en-US" dirty="0"/>
              <a:t>Develops a recovery plan </a:t>
            </a:r>
          </a:p>
        </p:txBody>
      </p:sp>
      <p:pic>
        <p:nvPicPr>
          <p:cNvPr id="15362" name="Picture 2" descr="http://www.palmbeach.k12.fl.us/CongressMS/2011stuwork/kaila%20business%20progject/2435.BaldEagle%5b1%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513" y="4009290"/>
            <a:ext cx="3022032" cy="226879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cdn2-b.examiner.com/sites/default/files/styles/image_content_width/hash/d1/b9/d1b90f5333dc34901be9c4d70a986657.jpg?itok=1fFALEv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984" y="4009290"/>
            <a:ext cx="3022032" cy="226652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allaboutbirds.org/guide/PHOTO/LARGE/peregrine_falcon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645" y="4009290"/>
            <a:ext cx="2833153" cy="226652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7753" y="107476"/>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Preservation of Species</a:t>
            </a:r>
          </a:p>
        </p:txBody>
      </p:sp>
    </p:spTree>
    <p:extLst>
      <p:ext uri="{BB962C8B-B14F-4D97-AF65-F5344CB8AC3E}">
        <p14:creationId xmlns:p14="http://schemas.microsoft.com/office/powerpoint/2010/main" val="2613771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Preservation of Species</a:t>
            </a:r>
          </a:p>
        </p:txBody>
      </p:sp>
      <p:sp>
        <p:nvSpPr>
          <p:cNvPr id="3" name="Content Placeholder 2"/>
          <p:cNvSpPr>
            <a:spLocks noGrp="1"/>
          </p:cNvSpPr>
          <p:nvPr>
            <p:ph sz="quarter" idx="1"/>
          </p:nvPr>
        </p:nvSpPr>
        <p:spPr>
          <a:xfrm>
            <a:off x="688150" y="1807462"/>
            <a:ext cx="3260652" cy="780662"/>
          </a:xfrm>
        </p:spPr>
        <p:txBody>
          <a:bodyPr>
            <a:normAutofit fontScale="92500" lnSpcReduction="10000"/>
          </a:bodyPr>
          <a:lstStyle/>
          <a:p>
            <a:pPr marL="0" indent="0" algn="ctr">
              <a:buNone/>
            </a:pPr>
            <a:r>
              <a:rPr lang="en-US" dirty="0"/>
              <a:t>Captive breeding programs</a:t>
            </a:r>
          </a:p>
        </p:txBody>
      </p:sp>
      <p:pic>
        <p:nvPicPr>
          <p:cNvPr id="4098" name="Picture 2" descr="http://sensiseeds.com/en/blog/files/2013/04/The-importance-of-maintaining-seed-banks-2-The-Svalbard-Global-Seed-Vault-is-a-major-reposito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962" y="2821100"/>
            <a:ext cx="3807272" cy="25270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8803533" y="1807462"/>
            <a:ext cx="2529364" cy="78066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u="sng" dirty="0"/>
              <a:t>Seed banks</a:t>
            </a:r>
            <a:r>
              <a:rPr lang="en-US" sz="2400" dirty="0"/>
              <a:t> and frozen zoos</a:t>
            </a:r>
          </a:p>
        </p:txBody>
      </p:sp>
      <p:pic>
        <p:nvPicPr>
          <p:cNvPr id="4100" name="Picture 4" descr="http://cdn.animals-zone.com/wp-content/uploads/2010/09/giant-panda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1" y="2821100"/>
            <a:ext cx="3372434" cy="25270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ildlifeprotectionsolutions.org/img/solution/protect/armed-guards-protect-white-rh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302" y="2821100"/>
            <a:ext cx="3369435" cy="25270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68085" y="1807462"/>
            <a:ext cx="3260652" cy="78066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Font typeface="Wingdings 3"/>
              <a:buNone/>
            </a:pPr>
            <a:r>
              <a:rPr lang="en-US" dirty="0"/>
              <a:t>Protection of species and their habitats</a:t>
            </a:r>
          </a:p>
        </p:txBody>
      </p:sp>
    </p:spTree>
    <p:extLst>
      <p:ext uri="{BB962C8B-B14F-4D97-AF65-F5344CB8AC3E}">
        <p14:creationId xmlns:p14="http://schemas.microsoft.com/office/powerpoint/2010/main" val="31785832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29" y="152400"/>
            <a:ext cx="11562021" cy="960674"/>
          </a:xfrm>
        </p:spPr>
        <p:txBody>
          <a:bodyPr>
            <a:normAutofit/>
          </a:bodyPr>
          <a:lstStyle/>
          <a:p>
            <a:pPr algn="ctr"/>
            <a:r>
              <a:rPr lang="en-US" sz="4400" dirty="0"/>
              <a:t>Preservation of Species</a:t>
            </a:r>
          </a:p>
        </p:txBody>
      </p:sp>
      <p:sp>
        <p:nvSpPr>
          <p:cNvPr id="4" name="Text Placeholder 3"/>
          <p:cNvSpPr>
            <a:spLocks noGrp="1"/>
          </p:cNvSpPr>
          <p:nvPr>
            <p:ph sz="quarter" idx="1"/>
          </p:nvPr>
        </p:nvSpPr>
        <p:spPr>
          <a:xfrm>
            <a:off x="765544" y="1249325"/>
            <a:ext cx="10820400" cy="4937760"/>
          </a:xfrm>
        </p:spPr>
        <p:txBody>
          <a:bodyPr>
            <a:normAutofit/>
          </a:bodyPr>
          <a:lstStyle/>
          <a:p>
            <a:pPr marL="0" indent="0">
              <a:buNone/>
            </a:pPr>
            <a:r>
              <a:rPr lang="en-US" sz="2800" b="1" dirty="0"/>
              <a:t>Protected Areas</a:t>
            </a:r>
            <a:endParaRPr lang="en-US" sz="2000" b="1" dirty="0"/>
          </a:p>
          <a:p>
            <a:r>
              <a:rPr lang="en-US" sz="2400" dirty="0"/>
              <a:t>Protection of critical habitat</a:t>
            </a:r>
          </a:p>
          <a:p>
            <a:r>
              <a:rPr lang="en-US" sz="2400" dirty="0"/>
              <a:t>National parks, preserves </a:t>
            </a:r>
          </a:p>
          <a:p>
            <a:r>
              <a:rPr lang="en-US" sz="2400" dirty="0"/>
              <a:t>Marine protected areas</a:t>
            </a:r>
            <a:endParaRPr lang="en-US" sz="3200" dirty="0"/>
          </a:p>
        </p:txBody>
      </p:sp>
      <p:pic>
        <p:nvPicPr>
          <p:cNvPr id="8200" name="Picture 8" descr="http://www.getlightlysalted.com/uploads/2/7/0/7/27077499/8977608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633" y="1177590"/>
            <a:ext cx="4083925" cy="514574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wdde.org/wp-content/uploads/2012/07/plover-fea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44" y="4009371"/>
            <a:ext cx="3167308" cy="1949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stretch>
            <a:fillRect/>
          </a:stretch>
        </p:blipFill>
        <p:spPr>
          <a:xfrm>
            <a:off x="9986943" y="2496924"/>
            <a:ext cx="1881207" cy="1975661"/>
          </a:xfrm>
          <a:prstGeom prst="rect">
            <a:avLst/>
          </a:prstGeom>
        </p:spPr>
      </p:pic>
      <p:pic>
        <p:nvPicPr>
          <p:cNvPr id="3074" name="Picture 2" descr="Image result for national parks in califo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650" y="1226705"/>
            <a:ext cx="3076575" cy="49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14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CA51-9684-47E3-8826-7512D5092BCC}"/>
              </a:ext>
            </a:extLst>
          </p:cNvPr>
          <p:cNvSpPr>
            <a:spLocks noGrp="1"/>
          </p:cNvSpPr>
          <p:nvPr>
            <p:ph type="title"/>
          </p:nvPr>
        </p:nvSpPr>
        <p:spPr>
          <a:xfrm>
            <a:off x="609600" y="152400"/>
            <a:ext cx="6292646" cy="990600"/>
          </a:xfrm>
        </p:spPr>
        <p:txBody>
          <a:bodyPr>
            <a:normAutofit/>
          </a:bodyPr>
          <a:lstStyle/>
          <a:p>
            <a:pPr algn="ctr"/>
            <a:r>
              <a:rPr lang="en-US" sz="4400" dirty="0"/>
              <a:t>CEQA and NEPA</a:t>
            </a:r>
          </a:p>
        </p:txBody>
      </p:sp>
      <p:sp>
        <p:nvSpPr>
          <p:cNvPr id="3" name="Content Placeholder 2">
            <a:extLst>
              <a:ext uri="{FF2B5EF4-FFF2-40B4-BE49-F238E27FC236}">
                <a16:creationId xmlns:a16="http://schemas.microsoft.com/office/drawing/2014/main" id="{AE0FDEAD-4E68-42DD-8EF5-13A73DBA5B02}"/>
              </a:ext>
            </a:extLst>
          </p:cNvPr>
          <p:cNvSpPr>
            <a:spLocks noGrp="1"/>
          </p:cNvSpPr>
          <p:nvPr>
            <p:ph sz="quarter" idx="1"/>
          </p:nvPr>
        </p:nvSpPr>
        <p:spPr>
          <a:xfrm>
            <a:off x="265470" y="1278194"/>
            <a:ext cx="6636775" cy="4937760"/>
          </a:xfrm>
        </p:spPr>
        <p:txBody>
          <a:bodyPr>
            <a:normAutofit lnSpcReduction="10000"/>
          </a:bodyPr>
          <a:lstStyle/>
          <a:p>
            <a:pPr marL="0" indent="0">
              <a:buNone/>
            </a:pPr>
            <a:r>
              <a:rPr lang="en-US" sz="2400" b="1" dirty="0"/>
              <a:t>National Environmental Policy Act </a:t>
            </a:r>
            <a:r>
              <a:rPr lang="en-US" sz="2400" dirty="0"/>
              <a:t>(1970): requires all federal agencies prepare environmental assessments (EAs) and environmental impact statements (EISs) to determine negative impacts associated with proposed projects</a:t>
            </a:r>
          </a:p>
          <a:p>
            <a:r>
              <a:rPr lang="en-US" sz="2000" b="1" dirty="0"/>
              <a:t>Environmental Impact Report (EIR)</a:t>
            </a:r>
            <a:r>
              <a:rPr lang="en-US" sz="2000" dirty="0"/>
              <a:t>: an assessment of all environmental impacts that a proposed project may incur</a:t>
            </a:r>
          </a:p>
          <a:p>
            <a:pPr marL="0" indent="0">
              <a:buNone/>
            </a:pPr>
            <a:endParaRPr lang="en-US" sz="2400" dirty="0"/>
          </a:p>
          <a:p>
            <a:pPr marL="0" indent="0">
              <a:buNone/>
            </a:pPr>
            <a:r>
              <a:rPr lang="en-US" sz="2400" b="1" dirty="0"/>
              <a:t>California Environmental Quality Act</a:t>
            </a:r>
            <a:r>
              <a:rPr lang="en-US" sz="2400" dirty="0"/>
              <a:t> (1970): requires all state and local agencies analyze and disclose all potential environmental impacts of proposed projects, and adopt measures to mitigate any negative impacts to the environment. </a:t>
            </a:r>
          </a:p>
        </p:txBody>
      </p:sp>
      <p:pic>
        <p:nvPicPr>
          <p:cNvPr id="4" name="Picture 3">
            <a:extLst>
              <a:ext uri="{FF2B5EF4-FFF2-40B4-BE49-F238E27FC236}">
                <a16:creationId xmlns:a16="http://schemas.microsoft.com/office/drawing/2014/main" id="{0A186D7C-F169-485F-A118-DEA35843A71E}"/>
              </a:ext>
            </a:extLst>
          </p:cNvPr>
          <p:cNvPicPr>
            <a:picLocks noChangeAspect="1"/>
          </p:cNvPicPr>
          <p:nvPr/>
        </p:nvPicPr>
        <p:blipFill>
          <a:blip r:embed="rId2"/>
          <a:stretch>
            <a:fillRect/>
          </a:stretch>
        </p:blipFill>
        <p:spPr>
          <a:xfrm>
            <a:off x="6992182" y="152400"/>
            <a:ext cx="4934347" cy="6170880"/>
          </a:xfrm>
          <a:prstGeom prst="rect">
            <a:avLst/>
          </a:prstGeom>
        </p:spPr>
      </p:pic>
    </p:spTree>
    <p:extLst>
      <p:ext uri="{BB962C8B-B14F-4D97-AF65-F5344CB8AC3E}">
        <p14:creationId xmlns:p14="http://schemas.microsoft.com/office/powerpoint/2010/main" val="181617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Geologic Timescale</a:t>
            </a:r>
          </a:p>
        </p:txBody>
      </p:sp>
      <p:sp>
        <p:nvSpPr>
          <p:cNvPr id="3" name="Content Placeholder 2"/>
          <p:cNvSpPr>
            <a:spLocks noGrp="1"/>
          </p:cNvSpPr>
          <p:nvPr>
            <p:ph sz="quarter" idx="1"/>
          </p:nvPr>
        </p:nvSpPr>
        <p:spPr>
          <a:xfrm>
            <a:off x="414669" y="1219199"/>
            <a:ext cx="5018567" cy="5117805"/>
          </a:xfrm>
        </p:spPr>
        <p:txBody>
          <a:bodyPr>
            <a:normAutofit/>
          </a:bodyPr>
          <a:lstStyle/>
          <a:p>
            <a:pPr marL="0" indent="0">
              <a:lnSpc>
                <a:spcPct val="90000"/>
              </a:lnSpc>
              <a:spcBef>
                <a:spcPts val="0"/>
              </a:spcBef>
              <a:buNone/>
            </a:pPr>
            <a:r>
              <a:rPr lang="en-US" sz="2400" b="1" dirty="0"/>
              <a:t>Precambrian Era </a:t>
            </a:r>
            <a:r>
              <a:rPr lang="en-US" sz="2000" dirty="0"/>
              <a:t>(4.6 </a:t>
            </a:r>
            <a:r>
              <a:rPr lang="en-US" sz="2000" dirty="0" err="1"/>
              <a:t>bya</a:t>
            </a:r>
            <a:r>
              <a:rPr lang="en-US" sz="2000" dirty="0"/>
              <a:t> – 542 </a:t>
            </a:r>
            <a:r>
              <a:rPr lang="en-US" sz="2000" dirty="0" err="1"/>
              <a:t>mya</a:t>
            </a:r>
            <a:r>
              <a:rPr lang="en-US" sz="2000" dirty="0"/>
              <a:t>)</a:t>
            </a:r>
            <a:endParaRPr lang="en-US" sz="2400" dirty="0"/>
          </a:p>
          <a:p>
            <a:pPr marL="273050" indent="-155575">
              <a:lnSpc>
                <a:spcPct val="90000"/>
              </a:lnSpc>
              <a:spcBef>
                <a:spcPts val="0"/>
              </a:spcBef>
            </a:pPr>
            <a:r>
              <a:rPr lang="en-US" sz="2000" dirty="0"/>
              <a:t>90% of all time on Earth</a:t>
            </a:r>
          </a:p>
          <a:p>
            <a:pPr marL="273050" indent="-155575">
              <a:lnSpc>
                <a:spcPct val="90000"/>
              </a:lnSpc>
              <a:spcBef>
                <a:spcPts val="0"/>
              </a:spcBef>
            </a:pPr>
            <a:endParaRPr lang="en-US" sz="1000" dirty="0"/>
          </a:p>
          <a:p>
            <a:pPr marL="273050" indent="-155575">
              <a:lnSpc>
                <a:spcPct val="90000"/>
              </a:lnSpc>
              <a:spcBef>
                <a:spcPts val="0"/>
              </a:spcBef>
            </a:pPr>
            <a:r>
              <a:rPr lang="en-US" sz="2000" dirty="0"/>
              <a:t>First prokaryotes and eukaryotes</a:t>
            </a:r>
          </a:p>
          <a:p>
            <a:pPr marL="273050" indent="-155575">
              <a:lnSpc>
                <a:spcPct val="90000"/>
              </a:lnSpc>
              <a:spcBef>
                <a:spcPts val="0"/>
              </a:spcBef>
            </a:pPr>
            <a:endParaRPr lang="en-US" sz="1000" dirty="0"/>
          </a:p>
          <a:p>
            <a:pPr marL="273050" indent="-155575">
              <a:lnSpc>
                <a:spcPct val="90000"/>
              </a:lnSpc>
              <a:spcBef>
                <a:spcPts val="0"/>
              </a:spcBef>
            </a:pPr>
            <a:r>
              <a:rPr lang="en-US" sz="2000" dirty="0"/>
              <a:t>Soft bodies animals and algae at end of era</a:t>
            </a:r>
            <a:endParaRPr lang="en-US" dirty="0"/>
          </a:p>
          <a:p>
            <a:pPr marL="0" indent="0">
              <a:lnSpc>
                <a:spcPct val="90000"/>
              </a:lnSpc>
              <a:spcBef>
                <a:spcPts val="0"/>
              </a:spcBef>
              <a:buNone/>
            </a:pPr>
            <a:endParaRPr lang="en-US" sz="2800" dirty="0"/>
          </a:p>
          <a:p>
            <a:pPr marL="0" indent="0">
              <a:lnSpc>
                <a:spcPct val="90000"/>
              </a:lnSpc>
              <a:spcBef>
                <a:spcPts val="0"/>
              </a:spcBef>
              <a:buNone/>
            </a:pPr>
            <a:r>
              <a:rPr lang="en-US" sz="2400" b="1" dirty="0"/>
              <a:t>Paleozoic Era </a:t>
            </a:r>
            <a:r>
              <a:rPr lang="en-US" sz="2000" dirty="0"/>
              <a:t>(251 </a:t>
            </a:r>
            <a:r>
              <a:rPr lang="en-US" sz="2000" dirty="0" err="1"/>
              <a:t>mya</a:t>
            </a:r>
            <a:r>
              <a:rPr lang="en-US" sz="2000" dirty="0"/>
              <a:t> – 542 </a:t>
            </a:r>
            <a:r>
              <a:rPr lang="en-US" sz="2000" dirty="0" err="1"/>
              <a:t>mya</a:t>
            </a:r>
            <a:r>
              <a:rPr lang="en-US" sz="2000" dirty="0"/>
              <a:t>)</a:t>
            </a:r>
            <a:endParaRPr lang="en-US" sz="2400" dirty="0"/>
          </a:p>
          <a:p>
            <a:pPr marL="273050" indent="-155575">
              <a:lnSpc>
                <a:spcPct val="90000"/>
              </a:lnSpc>
              <a:spcBef>
                <a:spcPts val="0"/>
              </a:spcBef>
            </a:pPr>
            <a:r>
              <a:rPr lang="en-US" sz="2000" dirty="0"/>
              <a:t>Most animal phyla during Cambrian Period </a:t>
            </a:r>
          </a:p>
          <a:p>
            <a:pPr marL="574675" lvl="1" indent="-169863">
              <a:lnSpc>
                <a:spcPct val="90000"/>
              </a:lnSpc>
              <a:spcBef>
                <a:spcPts val="0"/>
              </a:spcBef>
            </a:pPr>
            <a:r>
              <a:rPr lang="en-US" sz="1700" dirty="0"/>
              <a:t>Cambrian explosion </a:t>
            </a:r>
            <a:r>
              <a:rPr lang="en-US" sz="1700" dirty="0">
                <a:latin typeface="Times New Roman" panose="02020603050405020304" pitchFamily="18" charset="0"/>
                <a:cs typeface="Times New Roman" panose="02020603050405020304" pitchFamily="18" charset="0"/>
              </a:rPr>
              <a:t>~500mya</a:t>
            </a:r>
            <a:endParaRPr lang="en-US" sz="2000" dirty="0"/>
          </a:p>
          <a:p>
            <a:pPr marL="273050" indent="-155575">
              <a:lnSpc>
                <a:spcPct val="90000"/>
              </a:lnSpc>
              <a:spcBef>
                <a:spcPts val="0"/>
              </a:spcBef>
            </a:pPr>
            <a:endParaRPr lang="en-US" sz="1000" dirty="0"/>
          </a:p>
          <a:p>
            <a:pPr marL="273050" indent="-155575">
              <a:lnSpc>
                <a:spcPct val="90000"/>
              </a:lnSpc>
              <a:spcBef>
                <a:spcPts val="0"/>
              </a:spcBef>
            </a:pPr>
            <a:r>
              <a:rPr lang="en-US" sz="2000" dirty="0"/>
              <a:t>Vascular plants dominant terrestrial environments</a:t>
            </a:r>
          </a:p>
          <a:p>
            <a:pPr marL="273050" indent="-155575">
              <a:lnSpc>
                <a:spcPct val="90000"/>
              </a:lnSpc>
              <a:spcBef>
                <a:spcPts val="0"/>
              </a:spcBef>
            </a:pPr>
            <a:endParaRPr lang="en-US" sz="1000" dirty="0"/>
          </a:p>
          <a:p>
            <a:pPr marL="273050" indent="-155575">
              <a:lnSpc>
                <a:spcPct val="90000"/>
              </a:lnSpc>
              <a:spcBef>
                <a:spcPts val="0"/>
              </a:spcBef>
            </a:pPr>
            <a:r>
              <a:rPr lang="en-US" sz="2000" dirty="0"/>
              <a:t>Fish diversity and first tetrapods in Devonian Period</a:t>
            </a:r>
          </a:p>
          <a:p>
            <a:pPr marL="273050" indent="-155575">
              <a:lnSpc>
                <a:spcPct val="90000"/>
              </a:lnSpc>
              <a:spcBef>
                <a:spcPts val="0"/>
              </a:spcBef>
            </a:pPr>
            <a:endParaRPr lang="en-US" sz="1000" dirty="0"/>
          </a:p>
          <a:p>
            <a:pPr marL="273050" indent="-155575">
              <a:lnSpc>
                <a:spcPct val="90000"/>
              </a:lnSpc>
              <a:spcBef>
                <a:spcPts val="0"/>
              </a:spcBef>
            </a:pPr>
            <a:r>
              <a:rPr lang="en-US" sz="2000" dirty="0"/>
              <a:t>Amphibians and reptiles dominate</a:t>
            </a:r>
          </a:p>
          <a:p>
            <a:pPr>
              <a:lnSpc>
                <a:spcPct val="90000"/>
              </a:lnSpc>
              <a:spcBef>
                <a:spcPts val="0"/>
              </a:spcBef>
            </a:pPr>
            <a:endParaRPr lang="en-US" sz="2000" dirty="0"/>
          </a:p>
        </p:txBody>
      </p:sp>
      <p:pic>
        <p:nvPicPr>
          <p:cNvPr id="4" name="Picture 3" descr="25_T01aGeologicRecord-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360" y="1190078"/>
            <a:ext cx="6523736" cy="4966882"/>
          </a:xfrm>
          <a:prstGeom prst="rect">
            <a:avLst/>
          </a:prstGeom>
        </p:spPr>
      </p:pic>
    </p:spTree>
    <p:extLst>
      <p:ext uri="{BB962C8B-B14F-4D97-AF65-F5344CB8AC3E}">
        <p14:creationId xmlns:p14="http://schemas.microsoft.com/office/powerpoint/2010/main" val="377808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9A0F-F20B-489D-BEFA-A05BE32FD3F5}"/>
              </a:ext>
            </a:extLst>
          </p:cNvPr>
          <p:cNvSpPr>
            <a:spLocks noGrp="1"/>
          </p:cNvSpPr>
          <p:nvPr>
            <p:ph type="title"/>
          </p:nvPr>
        </p:nvSpPr>
        <p:spPr/>
        <p:txBody>
          <a:bodyPr>
            <a:normAutofit/>
          </a:bodyPr>
          <a:lstStyle/>
          <a:p>
            <a:pPr algn="ctr"/>
            <a:r>
              <a:rPr lang="en-US" sz="4400" dirty="0"/>
              <a:t>Biological Surveys</a:t>
            </a:r>
          </a:p>
        </p:txBody>
      </p:sp>
      <p:sp>
        <p:nvSpPr>
          <p:cNvPr id="3" name="Content Placeholder 2">
            <a:extLst>
              <a:ext uri="{FF2B5EF4-FFF2-40B4-BE49-F238E27FC236}">
                <a16:creationId xmlns:a16="http://schemas.microsoft.com/office/drawing/2014/main" id="{8D7571E2-6987-42C3-9F95-5BC48E1B7895}"/>
              </a:ext>
            </a:extLst>
          </p:cNvPr>
          <p:cNvSpPr>
            <a:spLocks noGrp="1"/>
          </p:cNvSpPr>
          <p:nvPr>
            <p:ph sz="quarter" idx="1"/>
          </p:nvPr>
        </p:nvSpPr>
        <p:spPr>
          <a:xfrm>
            <a:off x="511276" y="1221657"/>
            <a:ext cx="11464413" cy="4937760"/>
          </a:xfrm>
        </p:spPr>
        <p:txBody>
          <a:bodyPr/>
          <a:lstStyle/>
          <a:p>
            <a:pPr marL="0" indent="0">
              <a:buNone/>
            </a:pPr>
            <a:r>
              <a:rPr lang="en-US" b="1" dirty="0"/>
              <a:t>Biological surveys</a:t>
            </a:r>
            <a:r>
              <a:rPr lang="en-US" dirty="0"/>
              <a:t>: use of various methods to quantify the abundance and distribution of various living organisms. </a:t>
            </a:r>
          </a:p>
          <a:p>
            <a:pPr marL="0" indent="0">
              <a:buNone/>
            </a:pPr>
            <a:endParaRPr lang="en-US" dirty="0"/>
          </a:p>
        </p:txBody>
      </p:sp>
      <p:pic>
        <p:nvPicPr>
          <p:cNvPr id="8" name="Picture 7">
            <a:extLst>
              <a:ext uri="{FF2B5EF4-FFF2-40B4-BE49-F238E27FC236}">
                <a16:creationId xmlns:a16="http://schemas.microsoft.com/office/drawing/2014/main" id="{54CECBF5-6BD9-404D-AAEA-F358AFBB8AB1}"/>
              </a:ext>
            </a:extLst>
          </p:cNvPr>
          <p:cNvPicPr>
            <a:picLocks noChangeAspect="1"/>
          </p:cNvPicPr>
          <p:nvPr/>
        </p:nvPicPr>
        <p:blipFill>
          <a:blip r:embed="rId2"/>
          <a:stretch>
            <a:fillRect/>
          </a:stretch>
        </p:blipFill>
        <p:spPr>
          <a:xfrm>
            <a:off x="8606449" y="3359983"/>
            <a:ext cx="3133264" cy="2634500"/>
          </a:xfrm>
          <a:prstGeom prst="rect">
            <a:avLst/>
          </a:prstGeom>
        </p:spPr>
      </p:pic>
      <p:pic>
        <p:nvPicPr>
          <p:cNvPr id="6" name="Picture 5">
            <a:extLst>
              <a:ext uri="{FF2B5EF4-FFF2-40B4-BE49-F238E27FC236}">
                <a16:creationId xmlns:a16="http://schemas.microsoft.com/office/drawing/2014/main" id="{75BF8408-667C-47B6-ABA7-FAEF5A2F59CE}"/>
              </a:ext>
            </a:extLst>
          </p:cNvPr>
          <p:cNvPicPr>
            <a:picLocks noChangeAspect="1"/>
          </p:cNvPicPr>
          <p:nvPr/>
        </p:nvPicPr>
        <p:blipFill>
          <a:blip r:embed="rId3"/>
          <a:stretch>
            <a:fillRect/>
          </a:stretch>
        </p:blipFill>
        <p:spPr>
          <a:xfrm>
            <a:off x="481780" y="3787140"/>
            <a:ext cx="3821668" cy="2207343"/>
          </a:xfrm>
          <a:prstGeom prst="rect">
            <a:avLst/>
          </a:prstGeom>
        </p:spPr>
      </p:pic>
      <p:pic>
        <p:nvPicPr>
          <p:cNvPr id="10" name="Picture 9">
            <a:extLst>
              <a:ext uri="{FF2B5EF4-FFF2-40B4-BE49-F238E27FC236}">
                <a16:creationId xmlns:a16="http://schemas.microsoft.com/office/drawing/2014/main" id="{2B85368D-1C40-4408-97B6-D71B2381EB03}"/>
              </a:ext>
            </a:extLst>
          </p:cNvPr>
          <p:cNvPicPr>
            <a:picLocks noChangeAspect="1"/>
          </p:cNvPicPr>
          <p:nvPr/>
        </p:nvPicPr>
        <p:blipFill>
          <a:blip r:embed="rId4"/>
          <a:stretch>
            <a:fillRect/>
          </a:stretch>
        </p:blipFill>
        <p:spPr>
          <a:xfrm>
            <a:off x="4750742" y="3429000"/>
            <a:ext cx="3457575" cy="2743200"/>
          </a:xfrm>
          <a:prstGeom prst="rect">
            <a:avLst/>
          </a:prstGeom>
        </p:spPr>
      </p:pic>
      <p:sp>
        <p:nvSpPr>
          <p:cNvPr id="12" name="TextBox 11">
            <a:extLst>
              <a:ext uri="{FF2B5EF4-FFF2-40B4-BE49-F238E27FC236}">
                <a16:creationId xmlns:a16="http://schemas.microsoft.com/office/drawing/2014/main" id="{FD9A9F1C-5B96-4851-8DDF-B8BFE39D4BEB}"/>
              </a:ext>
            </a:extLst>
          </p:cNvPr>
          <p:cNvSpPr txBox="1"/>
          <p:nvPr/>
        </p:nvSpPr>
        <p:spPr>
          <a:xfrm>
            <a:off x="698161" y="3143440"/>
            <a:ext cx="3133264" cy="400110"/>
          </a:xfrm>
          <a:prstGeom prst="rect">
            <a:avLst/>
          </a:prstGeom>
          <a:noFill/>
        </p:spPr>
        <p:txBody>
          <a:bodyPr wrap="square" rtlCol="0">
            <a:spAutoFit/>
          </a:bodyPr>
          <a:lstStyle/>
          <a:p>
            <a:r>
              <a:rPr lang="en-US" sz="2000" dirty="0"/>
              <a:t>Quadrat Sampling Method</a:t>
            </a:r>
          </a:p>
        </p:txBody>
      </p:sp>
      <p:sp>
        <p:nvSpPr>
          <p:cNvPr id="13" name="TextBox 12">
            <a:extLst>
              <a:ext uri="{FF2B5EF4-FFF2-40B4-BE49-F238E27FC236}">
                <a16:creationId xmlns:a16="http://schemas.microsoft.com/office/drawing/2014/main" id="{49DC8FFE-51BB-4158-BDBE-B2BE120A92FE}"/>
              </a:ext>
            </a:extLst>
          </p:cNvPr>
          <p:cNvSpPr txBox="1"/>
          <p:nvPr/>
        </p:nvSpPr>
        <p:spPr>
          <a:xfrm>
            <a:off x="4691748" y="3150288"/>
            <a:ext cx="3457575" cy="400110"/>
          </a:xfrm>
          <a:prstGeom prst="rect">
            <a:avLst/>
          </a:prstGeom>
          <a:noFill/>
        </p:spPr>
        <p:txBody>
          <a:bodyPr wrap="square" rtlCol="0">
            <a:spAutoFit/>
          </a:bodyPr>
          <a:lstStyle/>
          <a:p>
            <a:r>
              <a:rPr lang="en-US" sz="2000" dirty="0"/>
              <a:t>Line Transect Sampling Method</a:t>
            </a:r>
          </a:p>
        </p:txBody>
      </p:sp>
      <p:sp>
        <p:nvSpPr>
          <p:cNvPr id="14" name="TextBox 13">
            <a:extLst>
              <a:ext uri="{FF2B5EF4-FFF2-40B4-BE49-F238E27FC236}">
                <a16:creationId xmlns:a16="http://schemas.microsoft.com/office/drawing/2014/main" id="{59B1CEF8-DC3A-411C-8923-72D37ECE279D}"/>
              </a:ext>
            </a:extLst>
          </p:cNvPr>
          <p:cNvSpPr txBox="1"/>
          <p:nvPr/>
        </p:nvSpPr>
        <p:spPr>
          <a:xfrm>
            <a:off x="8621060" y="3146880"/>
            <a:ext cx="3457575" cy="400110"/>
          </a:xfrm>
          <a:prstGeom prst="rect">
            <a:avLst/>
          </a:prstGeom>
          <a:noFill/>
        </p:spPr>
        <p:txBody>
          <a:bodyPr wrap="square" rtlCol="0">
            <a:spAutoFit/>
          </a:bodyPr>
          <a:lstStyle/>
          <a:p>
            <a:r>
              <a:rPr lang="en-US" sz="2000" dirty="0"/>
              <a:t>Point Count Sampling Method</a:t>
            </a:r>
          </a:p>
        </p:txBody>
      </p:sp>
    </p:spTree>
    <p:extLst>
      <p:ext uri="{BB962C8B-B14F-4D97-AF65-F5344CB8AC3E}">
        <p14:creationId xmlns:p14="http://schemas.microsoft.com/office/powerpoint/2010/main" val="2035109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9A0F-F20B-489D-BEFA-A05BE32FD3F5}"/>
              </a:ext>
            </a:extLst>
          </p:cNvPr>
          <p:cNvSpPr>
            <a:spLocks noGrp="1"/>
          </p:cNvSpPr>
          <p:nvPr>
            <p:ph type="title"/>
          </p:nvPr>
        </p:nvSpPr>
        <p:spPr/>
        <p:txBody>
          <a:bodyPr>
            <a:normAutofit/>
          </a:bodyPr>
          <a:lstStyle/>
          <a:p>
            <a:pPr algn="ctr"/>
            <a:r>
              <a:rPr lang="en-US" sz="4400" dirty="0"/>
              <a:t>Biological Surveys</a:t>
            </a:r>
          </a:p>
        </p:txBody>
      </p:sp>
      <p:pic>
        <p:nvPicPr>
          <p:cNvPr id="4" name="Picture 3">
            <a:extLst>
              <a:ext uri="{FF2B5EF4-FFF2-40B4-BE49-F238E27FC236}">
                <a16:creationId xmlns:a16="http://schemas.microsoft.com/office/drawing/2014/main" id="{4A51AA96-9897-48B0-8F35-0B2F23C858CB}"/>
              </a:ext>
            </a:extLst>
          </p:cNvPr>
          <p:cNvPicPr>
            <a:picLocks noChangeAspect="1"/>
          </p:cNvPicPr>
          <p:nvPr/>
        </p:nvPicPr>
        <p:blipFill>
          <a:blip r:embed="rId2"/>
          <a:stretch>
            <a:fillRect/>
          </a:stretch>
        </p:blipFill>
        <p:spPr>
          <a:xfrm>
            <a:off x="262512" y="2078285"/>
            <a:ext cx="4558983" cy="3415834"/>
          </a:xfrm>
          <a:prstGeom prst="rect">
            <a:avLst/>
          </a:prstGeom>
        </p:spPr>
      </p:pic>
      <p:pic>
        <p:nvPicPr>
          <p:cNvPr id="5" name="Picture 4">
            <a:extLst>
              <a:ext uri="{FF2B5EF4-FFF2-40B4-BE49-F238E27FC236}">
                <a16:creationId xmlns:a16="http://schemas.microsoft.com/office/drawing/2014/main" id="{3B80BF76-4DBE-4032-9B9F-F9B65BF44492}"/>
              </a:ext>
            </a:extLst>
          </p:cNvPr>
          <p:cNvPicPr>
            <a:picLocks noChangeAspect="1"/>
          </p:cNvPicPr>
          <p:nvPr/>
        </p:nvPicPr>
        <p:blipFill>
          <a:blip r:embed="rId3"/>
          <a:stretch>
            <a:fillRect/>
          </a:stretch>
        </p:blipFill>
        <p:spPr>
          <a:xfrm>
            <a:off x="5000819" y="2078285"/>
            <a:ext cx="6928669" cy="3415834"/>
          </a:xfrm>
          <a:prstGeom prst="rect">
            <a:avLst/>
          </a:prstGeom>
        </p:spPr>
      </p:pic>
    </p:spTree>
    <p:extLst>
      <p:ext uri="{BB962C8B-B14F-4D97-AF65-F5344CB8AC3E}">
        <p14:creationId xmlns:p14="http://schemas.microsoft.com/office/powerpoint/2010/main" val="3699630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True of False: Humans are currently causing the sixth great mass extinction event on earth  </a:t>
            </a:r>
          </a:p>
          <a:p>
            <a:pPr marL="0" indent="0">
              <a:buNone/>
            </a:pPr>
            <a:endParaRPr lang="en-US" sz="3200" dirty="0"/>
          </a:p>
          <a:p>
            <a:pPr marL="0" indent="0">
              <a:buNone/>
            </a:pPr>
            <a:r>
              <a:rPr lang="en-US" sz="3200" dirty="0"/>
              <a:t>True or False: The Permian extinction was the worst extinction event of all time. </a:t>
            </a:r>
          </a:p>
          <a:p>
            <a:pPr marL="0" indent="0">
              <a:buNone/>
            </a:pPr>
            <a:endParaRPr lang="en-US" sz="3200" dirty="0"/>
          </a:p>
          <a:p>
            <a:pPr marL="0" indent="0">
              <a:buNone/>
            </a:pPr>
            <a:r>
              <a:rPr lang="en-US" sz="3200" dirty="0"/>
              <a:t>True or False: Aquaculture is the greatest threat to marine species on earth</a:t>
            </a:r>
          </a:p>
        </p:txBody>
      </p:sp>
      <p:sp>
        <p:nvSpPr>
          <p:cNvPr id="4" name="Title 1"/>
          <p:cNvSpPr txBox="1">
            <a:spLocks/>
          </p:cNvSpPr>
          <p:nvPr/>
        </p:nvSpPr>
        <p:spPr>
          <a:xfrm>
            <a:off x="827988" y="106837"/>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Check Your Understanding</a:t>
            </a:r>
          </a:p>
        </p:txBody>
      </p:sp>
    </p:spTree>
    <p:extLst>
      <p:ext uri="{BB962C8B-B14F-4D97-AF65-F5344CB8AC3E}">
        <p14:creationId xmlns:p14="http://schemas.microsoft.com/office/powerpoint/2010/main" val="1984384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a:xfrm>
            <a:off x="609600" y="1285188"/>
            <a:ext cx="10972800" cy="4937760"/>
          </a:xfrm>
        </p:spPr>
        <p:txBody>
          <a:bodyPr>
            <a:normAutofit/>
          </a:bodyPr>
          <a:lstStyle/>
          <a:p>
            <a:pPr marL="0" indent="0">
              <a:buNone/>
            </a:pPr>
            <a:r>
              <a:rPr lang="en-US" sz="3200" dirty="0"/>
              <a:t>Which of the following are </a:t>
            </a:r>
            <a:r>
              <a:rPr lang="en-US" sz="3200" u="sng" dirty="0"/>
              <a:t>not</a:t>
            </a:r>
            <a:r>
              <a:rPr lang="en-US" sz="3200" dirty="0"/>
              <a:t> one of the ways that humans are trying to preserve species? </a:t>
            </a:r>
          </a:p>
          <a:p>
            <a:pPr marL="0" indent="0">
              <a:buNone/>
            </a:pPr>
            <a:r>
              <a:rPr lang="en-US" sz="3200" dirty="0"/>
              <a:t>		a. Seed banks</a:t>
            </a:r>
          </a:p>
          <a:p>
            <a:pPr marL="0" indent="0">
              <a:buNone/>
            </a:pPr>
            <a:r>
              <a:rPr lang="en-US" sz="3200" dirty="0"/>
              <a:t>		b. Pet trade</a:t>
            </a:r>
          </a:p>
          <a:p>
            <a:pPr marL="0" indent="0">
              <a:buNone/>
            </a:pPr>
            <a:r>
              <a:rPr lang="en-US" sz="3200" dirty="0"/>
              <a:t>		c. Captive breeding</a:t>
            </a:r>
          </a:p>
          <a:p>
            <a:pPr marL="0" indent="0">
              <a:buNone/>
            </a:pPr>
            <a:r>
              <a:rPr lang="en-US" sz="3200" dirty="0"/>
              <a:t>		d. Protected habitats</a:t>
            </a:r>
          </a:p>
          <a:p>
            <a:pPr marL="1828800" indent="-1828800">
              <a:buNone/>
            </a:pPr>
            <a:r>
              <a:rPr lang="en-US" sz="3200" dirty="0"/>
              <a:t>	e. All of the above are ways that humans work    </a:t>
            </a:r>
          </a:p>
          <a:p>
            <a:pPr marL="1828800" indent="-1828800">
              <a:buNone/>
            </a:pPr>
            <a:r>
              <a:rPr lang="en-US" sz="3200" dirty="0"/>
              <a:t>                   preserve species</a:t>
            </a:r>
          </a:p>
        </p:txBody>
      </p:sp>
    </p:spTree>
    <p:extLst>
      <p:ext uri="{BB962C8B-B14F-4D97-AF65-F5344CB8AC3E}">
        <p14:creationId xmlns:p14="http://schemas.microsoft.com/office/powerpoint/2010/main" val="3370508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3200" dirty="0"/>
              <a:t>What is an invasive species? What are the characteristics that make something a successful invader? Provide two ways that invasive species can be introduced to new environment.</a:t>
            </a:r>
          </a:p>
        </p:txBody>
      </p:sp>
    </p:spTree>
    <p:extLst>
      <p:ext uri="{BB962C8B-B14F-4D97-AF65-F5344CB8AC3E}">
        <p14:creationId xmlns:p14="http://schemas.microsoft.com/office/powerpoint/2010/main" val="2558608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Geologic Timescale</a:t>
            </a:r>
          </a:p>
        </p:txBody>
      </p:sp>
      <p:sp>
        <p:nvSpPr>
          <p:cNvPr id="3" name="Content Placeholder 2"/>
          <p:cNvSpPr>
            <a:spLocks noGrp="1"/>
          </p:cNvSpPr>
          <p:nvPr>
            <p:ph sz="quarter" idx="1"/>
          </p:nvPr>
        </p:nvSpPr>
        <p:spPr>
          <a:xfrm>
            <a:off x="457201" y="1219199"/>
            <a:ext cx="4657060" cy="5023855"/>
          </a:xfrm>
        </p:spPr>
        <p:txBody>
          <a:bodyPr/>
          <a:lstStyle/>
          <a:p>
            <a:pPr marL="0" indent="0">
              <a:buNone/>
            </a:pPr>
            <a:r>
              <a:rPr lang="en-US" sz="2400" b="1" dirty="0"/>
              <a:t>Mesozoic Era</a:t>
            </a:r>
            <a:r>
              <a:rPr lang="en-US" sz="2400" dirty="0"/>
              <a:t> (</a:t>
            </a:r>
            <a:r>
              <a:rPr lang="en-US" sz="2000" dirty="0"/>
              <a:t>251 </a:t>
            </a:r>
            <a:r>
              <a:rPr lang="en-US" sz="2000" dirty="0" err="1"/>
              <a:t>mya</a:t>
            </a:r>
            <a:r>
              <a:rPr lang="en-US" sz="2000" dirty="0"/>
              <a:t> – 65 </a:t>
            </a:r>
            <a:r>
              <a:rPr lang="en-US" sz="2000" dirty="0" err="1"/>
              <a:t>mya</a:t>
            </a:r>
            <a:r>
              <a:rPr lang="en-US" sz="2000" dirty="0"/>
              <a:t>)</a:t>
            </a:r>
            <a:endParaRPr lang="en-US" sz="2400" dirty="0"/>
          </a:p>
          <a:p>
            <a:pPr marL="273050" indent="-155575"/>
            <a:r>
              <a:rPr lang="en-US" sz="2000" dirty="0"/>
              <a:t>Gymnosperms dominate</a:t>
            </a:r>
          </a:p>
          <a:p>
            <a:pPr marL="273050" indent="-155575"/>
            <a:r>
              <a:rPr lang="en-US" sz="2000" dirty="0"/>
              <a:t>Dinosaurs dominant</a:t>
            </a:r>
          </a:p>
          <a:p>
            <a:pPr marL="273050" indent="-155575"/>
            <a:r>
              <a:rPr lang="en-US" sz="2000" dirty="0"/>
              <a:t>Angiosperms begin to diversify</a:t>
            </a:r>
          </a:p>
          <a:p>
            <a:pPr marL="273050" indent="-155575"/>
            <a:endParaRPr lang="en-US" dirty="0"/>
          </a:p>
          <a:p>
            <a:pPr marL="0" indent="0">
              <a:buNone/>
            </a:pPr>
            <a:r>
              <a:rPr lang="en-US" sz="2400" b="1" dirty="0"/>
              <a:t>Cenozoic</a:t>
            </a:r>
            <a:r>
              <a:rPr lang="en-US" sz="2400" dirty="0"/>
              <a:t> </a:t>
            </a:r>
            <a:r>
              <a:rPr lang="en-US" sz="2400" b="1" dirty="0"/>
              <a:t>Era</a:t>
            </a:r>
            <a:r>
              <a:rPr lang="en-US" sz="2400" dirty="0"/>
              <a:t> </a:t>
            </a:r>
            <a:r>
              <a:rPr lang="en-US" sz="2000" dirty="0"/>
              <a:t>(65 </a:t>
            </a:r>
            <a:r>
              <a:rPr lang="en-US" sz="2000" dirty="0" err="1"/>
              <a:t>mya</a:t>
            </a:r>
            <a:r>
              <a:rPr lang="en-US" sz="2000" dirty="0"/>
              <a:t> – Present)</a:t>
            </a:r>
          </a:p>
          <a:p>
            <a:pPr marL="273050" indent="-155575"/>
            <a:r>
              <a:rPr lang="en-US" sz="2000" dirty="0"/>
              <a:t>Mammals radiate with loss of dinosaurs</a:t>
            </a:r>
          </a:p>
          <a:p>
            <a:pPr marL="273050" indent="-155575"/>
            <a:r>
              <a:rPr lang="en-US" sz="2000" dirty="0"/>
              <a:t>Angiosperms dominate</a:t>
            </a:r>
          </a:p>
          <a:p>
            <a:pPr marL="273050" indent="-155575"/>
            <a:r>
              <a:rPr lang="en-US" sz="2000" dirty="0"/>
              <a:t>Human ancestors diverge </a:t>
            </a:r>
            <a:endParaRPr lang="en-US" sz="2400" dirty="0"/>
          </a:p>
          <a:p>
            <a:endParaRPr lang="en-US" sz="2400" dirty="0"/>
          </a:p>
        </p:txBody>
      </p:sp>
      <p:pic>
        <p:nvPicPr>
          <p:cNvPr id="4" name="Picture 3" descr="25_T01bGeologicRecord-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260" y="1219200"/>
            <a:ext cx="6868336" cy="5023855"/>
          </a:xfrm>
          <a:prstGeom prst="rect">
            <a:avLst/>
          </a:prstGeom>
        </p:spPr>
      </p:pic>
    </p:spTree>
    <p:extLst>
      <p:ext uri="{BB962C8B-B14F-4D97-AF65-F5344CB8AC3E}">
        <p14:creationId xmlns:p14="http://schemas.microsoft.com/office/powerpoint/2010/main" val="813195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6181165" y="322728"/>
            <a:ext cx="4267200" cy="839321"/>
          </a:xfrm>
        </p:spPr>
        <p:txBody>
          <a:bodyPr>
            <a:normAutofit/>
          </a:bodyPr>
          <a:lstStyle/>
          <a:p>
            <a:r>
              <a:rPr lang="en-US" sz="4000" dirty="0"/>
              <a:t>Earth’s History</a:t>
            </a:r>
          </a:p>
        </p:txBody>
      </p:sp>
      <p:sp>
        <p:nvSpPr>
          <p:cNvPr id="45060" name="Rectangle 5"/>
          <p:cNvSpPr>
            <a:spLocks noGrp="1" noChangeArrowheads="1"/>
          </p:cNvSpPr>
          <p:nvPr>
            <p:ph type="body" sz="half" idx="2"/>
          </p:nvPr>
        </p:nvSpPr>
        <p:spPr>
          <a:xfrm>
            <a:off x="6033248" y="1162048"/>
            <a:ext cx="5979458" cy="5113245"/>
          </a:xfrm>
        </p:spPr>
        <p:txBody>
          <a:bodyPr>
            <a:normAutofit/>
          </a:bodyPr>
          <a:lstStyle/>
          <a:p>
            <a:r>
              <a:rPr lang="en-US" sz="2400" dirty="0"/>
              <a:t>Changes in climate and habitats on Earth</a:t>
            </a:r>
          </a:p>
          <a:p>
            <a:endParaRPr lang="en-US" sz="1200" dirty="0"/>
          </a:p>
          <a:p>
            <a:r>
              <a:rPr lang="en-US" sz="2400" dirty="0"/>
              <a:t>Pangaea (245 </a:t>
            </a:r>
            <a:r>
              <a:rPr lang="en-US" sz="2400" dirty="0" err="1"/>
              <a:t>mya</a:t>
            </a:r>
            <a:r>
              <a:rPr lang="en-US" sz="2400" dirty="0"/>
              <a:t>)- supercontinent</a:t>
            </a:r>
          </a:p>
          <a:p>
            <a:pPr lvl="1"/>
            <a:r>
              <a:rPr lang="en-US" sz="2000" dirty="0"/>
              <a:t>Deep oceans drained shallow seas</a:t>
            </a:r>
          </a:p>
          <a:p>
            <a:endParaRPr lang="en-US" sz="1200" dirty="0"/>
          </a:p>
          <a:p>
            <a:r>
              <a:rPr lang="en-US" sz="2400" dirty="0"/>
              <a:t>Pangaea began to break up (180 </a:t>
            </a:r>
            <a:r>
              <a:rPr lang="en-US" sz="2400" dirty="0" err="1"/>
              <a:t>mya</a:t>
            </a:r>
            <a:r>
              <a:rPr lang="en-US" sz="2400" dirty="0"/>
              <a:t>)</a:t>
            </a:r>
          </a:p>
          <a:p>
            <a:pPr lvl="1"/>
            <a:r>
              <a:rPr lang="en-US" sz="2400" dirty="0"/>
              <a:t> Laurasia</a:t>
            </a:r>
          </a:p>
          <a:p>
            <a:pPr lvl="2"/>
            <a:r>
              <a:rPr lang="en-US" sz="1800" dirty="0"/>
              <a:t> Europe, Asia and North America</a:t>
            </a:r>
          </a:p>
          <a:p>
            <a:pPr lvl="1"/>
            <a:endParaRPr lang="en-US" sz="1000" dirty="0"/>
          </a:p>
          <a:p>
            <a:pPr lvl="1"/>
            <a:r>
              <a:rPr lang="en-US" sz="2400" dirty="0"/>
              <a:t>Gondwana</a:t>
            </a:r>
          </a:p>
          <a:p>
            <a:pPr lvl="2"/>
            <a:r>
              <a:rPr lang="en-US" sz="1800" dirty="0"/>
              <a:t>Africa, Madagascar, South America, India,  Australia, Antarctica</a:t>
            </a:r>
          </a:p>
        </p:txBody>
      </p:sp>
      <p:pic>
        <p:nvPicPr>
          <p:cNvPr id="2" name="Picture 1"/>
          <p:cNvPicPr>
            <a:picLocks noChangeAspect="1"/>
          </p:cNvPicPr>
          <p:nvPr/>
        </p:nvPicPr>
        <p:blipFill>
          <a:blip r:embed="rId2"/>
          <a:stretch>
            <a:fillRect/>
          </a:stretch>
        </p:blipFill>
        <p:spPr>
          <a:xfrm>
            <a:off x="411443" y="410671"/>
            <a:ext cx="5468495" cy="5864623"/>
          </a:xfrm>
          <a:prstGeom prst="rect">
            <a:avLst/>
          </a:prstGeom>
        </p:spPr>
      </p:pic>
    </p:spTree>
    <p:extLst>
      <p:ext uri="{BB962C8B-B14F-4D97-AF65-F5344CB8AC3E}">
        <p14:creationId xmlns:p14="http://schemas.microsoft.com/office/powerpoint/2010/main" val="23157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400" dirty="0"/>
              <a:t>Biogeography</a:t>
            </a:r>
          </a:p>
        </p:txBody>
      </p:sp>
      <p:sp>
        <p:nvSpPr>
          <p:cNvPr id="4" name="Content Placeholder 3"/>
          <p:cNvSpPr>
            <a:spLocks noGrp="1"/>
          </p:cNvSpPr>
          <p:nvPr>
            <p:ph sz="quarter" idx="1"/>
          </p:nvPr>
        </p:nvSpPr>
        <p:spPr>
          <a:xfrm>
            <a:off x="434129" y="1371400"/>
            <a:ext cx="5579809" cy="4954972"/>
          </a:xfrm>
        </p:spPr>
        <p:txBody>
          <a:bodyPr>
            <a:normAutofit/>
          </a:bodyPr>
          <a:lstStyle/>
          <a:p>
            <a:pPr marL="0" indent="0">
              <a:buNone/>
            </a:pPr>
            <a:r>
              <a:rPr lang="en-US" sz="2800" b="1" dirty="0"/>
              <a:t>Biogeography</a:t>
            </a:r>
            <a:r>
              <a:rPr lang="en-US" sz="2800" dirty="0"/>
              <a:t>: study of past and present geographic distributions of species through geologic time</a:t>
            </a:r>
          </a:p>
          <a:p>
            <a:r>
              <a:rPr lang="en-US" sz="2400" dirty="0"/>
              <a:t>Alfred Russel Wallace </a:t>
            </a:r>
          </a:p>
          <a:p>
            <a:pPr lvl="1"/>
            <a:r>
              <a:rPr lang="en-US" sz="2000" dirty="0"/>
              <a:t>Wallace’s line: separation of biogeographic regions in Malayan Archipelago based on wildlife distributions </a:t>
            </a:r>
            <a:endParaRPr lang="en-US" sz="1800" dirty="0"/>
          </a:p>
          <a:p>
            <a:pPr marL="0" indent="0">
              <a:buNone/>
            </a:pPr>
            <a:endParaRPr lang="en-US" sz="2800" dirty="0"/>
          </a:p>
        </p:txBody>
      </p:sp>
      <p:pic>
        <p:nvPicPr>
          <p:cNvPr id="7" name="Picture 6"/>
          <p:cNvPicPr>
            <a:picLocks noChangeAspect="1"/>
          </p:cNvPicPr>
          <p:nvPr/>
        </p:nvPicPr>
        <p:blipFill>
          <a:blip r:embed="rId3"/>
          <a:stretch>
            <a:fillRect/>
          </a:stretch>
        </p:blipFill>
        <p:spPr>
          <a:xfrm>
            <a:off x="6576586" y="3130289"/>
            <a:ext cx="3566662" cy="3092966"/>
          </a:xfrm>
          <a:prstGeom prst="rect">
            <a:avLst/>
          </a:prstGeom>
        </p:spPr>
      </p:pic>
      <p:pic>
        <p:nvPicPr>
          <p:cNvPr id="29698" name="Picture 2" descr="http://wallace-online.org/wallac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7809" y="1371400"/>
            <a:ext cx="2074752" cy="223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452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3098</Words>
  <Application>Microsoft Office PowerPoint</Application>
  <PresentationFormat>Widescreen</PresentationFormat>
  <Paragraphs>529</Paragraphs>
  <Slides>64</Slides>
  <Notes>37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MS PGothic</vt:lpstr>
      <vt:lpstr>Arial</vt:lpstr>
      <vt:lpstr>Bookman Old Style</vt:lpstr>
      <vt:lpstr>Calibri</vt:lpstr>
      <vt:lpstr>Gill Sans MT</vt:lpstr>
      <vt:lpstr>Monotype Sorts</vt:lpstr>
      <vt:lpstr>Times New Roman</vt:lpstr>
      <vt:lpstr>Wingdings</vt:lpstr>
      <vt:lpstr>Wingdings 2</vt:lpstr>
      <vt:lpstr>Wingdings 3</vt:lpstr>
      <vt:lpstr>Origin</vt:lpstr>
      <vt:lpstr>Bitmap Image</vt:lpstr>
      <vt:lpstr>Biogeography and Human Impacts</vt:lpstr>
      <vt:lpstr>History of Life on Earth</vt:lpstr>
      <vt:lpstr>Geologic Timescale</vt:lpstr>
      <vt:lpstr>History of Mass Extinction Events</vt:lpstr>
      <vt:lpstr>K-T Boundary (Cretaceous-Tertiary)</vt:lpstr>
      <vt:lpstr>Geologic Timescale</vt:lpstr>
      <vt:lpstr>Geologic Timescale</vt:lpstr>
      <vt:lpstr>Earth’s History</vt:lpstr>
      <vt:lpstr>Biogeography</vt:lpstr>
      <vt:lpstr>Vicariance vs. Dispersal</vt:lpstr>
      <vt:lpstr>Biogeography: Dispersal</vt:lpstr>
      <vt:lpstr>Biogeography: Dispersal on Islands</vt:lpstr>
      <vt:lpstr>PowerPoint Presentation</vt:lpstr>
      <vt:lpstr>Biogeography of Camelidae: Dispersal</vt:lpstr>
      <vt:lpstr> Biotic Interchange</vt:lpstr>
      <vt:lpstr>Biogeography: Vicariance</vt:lpstr>
      <vt:lpstr>Biogeography of Mammals: Vicariance</vt:lpstr>
      <vt:lpstr>Biogeography: Vicariance</vt:lpstr>
      <vt:lpstr>Biogeography or Gnatcatchers: Dispersal or Vicariance?</vt:lpstr>
      <vt:lpstr>Biogeography of Kapok Tree: Dispersal or Vicariance?</vt:lpstr>
      <vt:lpstr>Biodiversity</vt:lpstr>
      <vt:lpstr>Loss of Biodiversity</vt:lpstr>
      <vt:lpstr>Biodiversity Hotspots</vt:lpstr>
      <vt:lpstr>Human Impacts on Biodiversity</vt:lpstr>
      <vt:lpstr>PowerPoint Presentation</vt:lpstr>
      <vt:lpstr> Succession in Communities</vt:lpstr>
      <vt:lpstr>Habitat Succession</vt:lpstr>
      <vt:lpstr>Habitat Succession</vt:lpstr>
      <vt:lpstr>PowerPoint Presentation</vt:lpstr>
      <vt:lpstr>Theory of Island Biogeography</vt:lpstr>
      <vt:lpstr>Metapopulations</vt:lpstr>
      <vt:lpstr>Equilibrium Theory of Island Biogeography</vt:lpstr>
      <vt:lpstr>PowerPoint Presentation</vt:lpstr>
      <vt:lpstr>PowerPoint Presentation</vt:lpstr>
      <vt:lpstr>Corridors</vt:lpstr>
      <vt:lpstr>PowerPoint Presentation</vt:lpstr>
      <vt:lpstr>PowerPoint Presentation</vt:lpstr>
      <vt:lpstr>Overfishing</vt:lpstr>
      <vt:lpstr>World Commercial Catch of Marine Species</vt:lpstr>
      <vt:lpstr>PowerPoint Presentation</vt:lpstr>
      <vt:lpstr>Aquaculture</vt:lpstr>
      <vt:lpstr>Marine Plastics</vt:lpstr>
      <vt:lpstr>Marine Plastics</vt:lpstr>
      <vt:lpstr>Marine Plastics</vt:lpstr>
      <vt:lpstr>Shark Finning</vt:lpstr>
      <vt:lpstr>Human Impacts on Biodiversity</vt:lpstr>
      <vt:lpstr>PowerPoint Presentation</vt:lpstr>
      <vt:lpstr>PowerPoint Presentation</vt:lpstr>
      <vt:lpstr>Negative Impacts of Invasive species</vt:lpstr>
      <vt:lpstr>Invasive Species Introductions</vt:lpstr>
      <vt:lpstr>Invasive Species Introductions</vt:lpstr>
      <vt:lpstr>PowerPoint Presentation</vt:lpstr>
      <vt:lpstr>Invasive Species Introductions</vt:lpstr>
      <vt:lpstr>Invasive Species Introductions</vt:lpstr>
      <vt:lpstr>PowerPoint Presentation</vt:lpstr>
      <vt:lpstr>PowerPoint Presentation</vt:lpstr>
      <vt:lpstr>Preservation of Species</vt:lpstr>
      <vt:lpstr>Preservation of Species</vt:lpstr>
      <vt:lpstr>CEQA and NEPA</vt:lpstr>
      <vt:lpstr>Biological Surveys</vt:lpstr>
      <vt:lpstr>Biological Surveys</vt:lpstr>
      <vt:lpstr>PowerPoint Presentation</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Humans and the Environment</dc:title>
  <dc:creator>Tyler Flisik</dc:creator>
  <cp:lastModifiedBy>Tyler Flisik</cp:lastModifiedBy>
  <cp:revision>81</cp:revision>
  <cp:lastPrinted>2016-11-30T00:59:51Z</cp:lastPrinted>
  <dcterms:created xsi:type="dcterms:W3CDTF">2016-11-24T19:22:05Z</dcterms:created>
  <dcterms:modified xsi:type="dcterms:W3CDTF">2018-11-18T02:06:34Z</dcterms:modified>
</cp:coreProperties>
</file>